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2"/>
  </p:notesMasterIdLst>
  <p:sldIdLst>
    <p:sldId id="256" r:id="rId2"/>
    <p:sldId id="294" r:id="rId3"/>
    <p:sldId id="295" r:id="rId4"/>
    <p:sldId id="547" r:id="rId5"/>
    <p:sldId id="279" r:id="rId6"/>
    <p:sldId id="293" r:id="rId7"/>
    <p:sldId id="280" r:id="rId8"/>
    <p:sldId id="281" r:id="rId9"/>
    <p:sldId id="282" r:id="rId10"/>
    <p:sldId id="291" r:id="rId11"/>
    <p:sldId id="290" r:id="rId12"/>
    <p:sldId id="283" r:id="rId13"/>
    <p:sldId id="284" r:id="rId14"/>
    <p:sldId id="292" r:id="rId15"/>
    <p:sldId id="286" r:id="rId16"/>
    <p:sldId id="287" r:id="rId17"/>
    <p:sldId id="288" r:id="rId18"/>
    <p:sldId id="305" r:id="rId19"/>
    <p:sldId id="296" r:id="rId20"/>
    <p:sldId id="297" r:id="rId21"/>
    <p:sldId id="301" r:id="rId22"/>
    <p:sldId id="298" r:id="rId23"/>
    <p:sldId id="299" r:id="rId24"/>
    <p:sldId id="300" r:id="rId25"/>
    <p:sldId id="302" r:id="rId26"/>
    <p:sldId id="303" r:id="rId27"/>
    <p:sldId id="304" r:id="rId28"/>
    <p:sldId id="414" r:id="rId29"/>
    <p:sldId id="426" r:id="rId30"/>
    <p:sldId id="446" r:id="rId31"/>
    <p:sldId id="415" r:id="rId32"/>
    <p:sldId id="258" r:id="rId33"/>
    <p:sldId id="540" r:id="rId34"/>
    <p:sldId id="259" r:id="rId35"/>
    <p:sldId id="275" r:id="rId36"/>
    <p:sldId id="276" r:id="rId37"/>
    <p:sldId id="277" r:id="rId38"/>
    <p:sldId id="278" r:id="rId39"/>
    <p:sldId id="261" r:id="rId40"/>
    <p:sldId id="549" r:id="rId41"/>
    <p:sldId id="554" r:id="rId42"/>
    <p:sldId id="395" r:id="rId43"/>
    <p:sldId id="555" r:id="rId44"/>
    <p:sldId id="434" r:id="rId45"/>
    <p:sldId id="560" r:id="rId46"/>
    <p:sldId id="556" r:id="rId47"/>
    <p:sldId id="435" r:id="rId48"/>
    <p:sldId id="548" r:id="rId49"/>
    <p:sldId id="260" r:id="rId50"/>
    <p:sldId id="436" r:id="rId51"/>
    <p:sldId id="438" r:id="rId52"/>
    <p:sldId id="440" r:id="rId53"/>
    <p:sldId id="561" r:id="rId54"/>
    <p:sldId id="441" r:id="rId55"/>
    <p:sldId id="396" r:id="rId56"/>
    <p:sldId id="443" r:id="rId57"/>
    <p:sldId id="262" r:id="rId58"/>
    <p:sldId id="444" r:id="rId59"/>
    <p:sldId id="263" r:id="rId60"/>
    <p:sldId id="409" r:id="rId61"/>
    <p:sldId id="410" r:id="rId62"/>
    <p:sldId id="264" r:id="rId63"/>
    <p:sldId id="265" r:id="rId64"/>
    <p:sldId id="405" r:id="rId65"/>
    <p:sldId id="412" r:id="rId66"/>
    <p:sldId id="266" r:id="rId67"/>
    <p:sldId id="403" r:id="rId68"/>
    <p:sldId id="404" r:id="rId69"/>
    <p:sldId id="406" r:id="rId70"/>
    <p:sldId id="413" r:id="rId71"/>
    <p:sldId id="411" r:id="rId72"/>
    <p:sldId id="550" r:id="rId73"/>
    <p:sldId id="552" r:id="rId74"/>
    <p:sldId id="306" r:id="rId75"/>
    <p:sldId id="307"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321" r:id="rId89"/>
    <p:sldId id="323" r:id="rId90"/>
    <p:sldId id="422" r:id="rId91"/>
    <p:sldId id="423" r:id="rId92"/>
    <p:sldId id="324" r:id="rId93"/>
    <p:sldId id="326" r:id="rId94"/>
    <p:sldId id="327" r:id="rId95"/>
    <p:sldId id="542" r:id="rId96"/>
    <p:sldId id="328" r:id="rId97"/>
    <p:sldId id="329" r:id="rId98"/>
    <p:sldId id="330" r:id="rId99"/>
    <p:sldId id="331" r:id="rId100"/>
    <p:sldId id="332" r:id="rId101"/>
    <p:sldId id="333" r:id="rId102"/>
    <p:sldId id="334" r:id="rId103"/>
    <p:sldId id="335" r:id="rId104"/>
    <p:sldId id="336" r:id="rId105"/>
    <p:sldId id="337" r:id="rId106"/>
    <p:sldId id="338" r:id="rId107"/>
    <p:sldId id="339" r:id="rId108"/>
    <p:sldId id="340" r:id="rId109"/>
    <p:sldId id="341" r:id="rId110"/>
    <p:sldId id="342" r:id="rId111"/>
    <p:sldId id="343" r:id="rId112"/>
    <p:sldId id="344" r:id="rId113"/>
    <p:sldId id="345" r:id="rId114"/>
    <p:sldId id="346" r:id="rId115"/>
    <p:sldId id="347" r:id="rId116"/>
    <p:sldId id="348" r:id="rId117"/>
    <p:sldId id="349" r:id="rId118"/>
    <p:sldId id="398" r:id="rId119"/>
    <p:sldId id="393" r:id="rId120"/>
    <p:sldId id="448" r:id="rId121"/>
    <p:sldId id="447" r:id="rId122"/>
    <p:sldId id="564" r:id="rId123"/>
    <p:sldId id="355" r:id="rId124"/>
    <p:sldId id="354" r:id="rId125"/>
    <p:sldId id="353" r:id="rId126"/>
    <p:sldId id="356" r:id="rId127"/>
    <p:sldId id="357" r:id="rId128"/>
    <p:sldId id="358" r:id="rId129"/>
    <p:sldId id="359" r:id="rId130"/>
    <p:sldId id="360" r:id="rId131"/>
    <p:sldId id="361" r:id="rId132"/>
    <p:sldId id="363" r:id="rId133"/>
    <p:sldId id="503" r:id="rId134"/>
    <p:sldId id="364" r:id="rId135"/>
    <p:sldId id="378" r:id="rId136"/>
    <p:sldId id="450" r:id="rId137"/>
    <p:sldId id="379" r:id="rId138"/>
    <p:sldId id="380" r:id="rId139"/>
    <p:sldId id="381" r:id="rId140"/>
    <p:sldId id="382" r:id="rId141"/>
    <p:sldId id="383" r:id="rId142"/>
    <p:sldId id="384" r:id="rId143"/>
    <p:sldId id="385" r:id="rId144"/>
    <p:sldId id="451" r:id="rId145"/>
    <p:sldId id="452" r:id="rId146"/>
    <p:sldId id="541" r:id="rId147"/>
    <p:sldId id="545" r:id="rId148"/>
    <p:sldId id="557" r:id="rId149"/>
    <p:sldId id="504" r:id="rId150"/>
    <p:sldId id="535" r:id="rId151"/>
    <p:sldId id="536" r:id="rId152"/>
    <p:sldId id="537" r:id="rId153"/>
    <p:sldId id="538" r:id="rId154"/>
    <p:sldId id="539" r:id="rId155"/>
    <p:sldId id="510" r:id="rId156"/>
    <p:sldId id="525" r:id="rId157"/>
    <p:sldId id="526" r:id="rId158"/>
    <p:sldId id="527" r:id="rId159"/>
    <p:sldId id="528" r:id="rId160"/>
    <p:sldId id="529" r:id="rId161"/>
    <p:sldId id="530" r:id="rId162"/>
    <p:sldId id="531" r:id="rId163"/>
    <p:sldId id="532" r:id="rId164"/>
    <p:sldId id="533" r:id="rId165"/>
    <p:sldId id="544" r:id="rId166"/>
    <p:sldId id="509" r:id="rId167"/>
    <p:sldId id="507" r:id="rId168"/>
    <p:sldId id="562" r:id="rId169"/>
    <p:sldId id="563" r:id="rId170"/>
    <p:sldId id="508" r:id="rId171"/>
    <p:sldId id="524" r:id="rId172"/>
    <p:sldId id="534" r:id="rId173"/>
    <p:sldId id="505" r:id="rId174"/>
    <p:sldId id="511" r:id="rId175"/>
    <p:sldId id="386" r:id="rId176"/>
    <p:sldId id="512" r:id="rId177"/>
    <p:sldId id="513" r:id="rId178"/>
    <p:sldId id="514" r:id="rId179"/>
    <p:sldId id="515" r:id="rId180"/>
    <p:sldId id="516" r:id="rId181"/>
    <p:sldId id="517" r:id="rId182"/>
    <p:sldId id="518" r:id="rId183"/>
    <p:sldId id="519" r:id="rId184"/>
    <p:sldId id="520" r:id="rId185"/>
    <p:sldId id="521" r:id="rId186"/>
    <p:sldId id="522" r:id="rId187"/>
    <p:sldId id="523" r:id="rId188"/>
    <p:sldId id="388" r:id="rId189"/>
    <p:sldId id="390" r:id="rId190"/>
    <p:sldId id="391" r:id="rId191"/>
    <p:sldId id="427" r:id="rId192"/>
    <p:sldId id="546" r:id="rId193"/>
    <p:sldId id="543" r:id="rId194"/>
    <p:sldId id="267" r:id="rId195"/>
    <p:sldId id="268" r:id="rId196"/>
    <p:sldId id="270" r:id="rId197"/>
    <p:sldId id="392" r:id="rId198"/>
    <p:sldId id="417" r:id="rId199"/>
    <p:sldId id="558" r:id="rId200"/>
    <p:sldId id="559" r:id="rId201"/>
  </p:sldIdLst>
  <p:sldSz cx="7561263" cy="10466388"/>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Ez6O44tv/AM36LSuLWBO+A==" hashData="9jBv40yZ0Q/Z4P82vcmLm2vvQpk="/>
  <p:extLst>
    <p:ext uri="{EFAFB233-063F-42B5-8137-9DF3F51BA10A}">
      <p15:sldGuideLst xmlns:p15="http://schemas.microsoft.com/office/powerpoint/2012/main" xmlns="">
        <p15:guide id="1" orient="horz" pos="329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1F497D"/>
    <a:srgbClr val="006600"/>
    <a:srgbClr val="FFFFFF"/>
    <a:srgbClr val="FFC000"/>
    <a:srgbClr val="92D050"/>
    <a:srgbClr val="339966"/>
    <a:srgbClr val="214F87"/>
    <a:srgbClr val="0E223A"/>
    <a:srgbClr val="8EB4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4660"/>
  </p:normalViewPr>
  <p:slideViewPr>
    <p:cSldViewPr>
      <p:cViewPr varScale="1">
        <p:scale>
          <a:sx n="62" d="100"/>
          <a:sy n="62" d="100"/>
        </p:scale>
        <p:origin x="-1524" y="-78"/>
      </p:cViewPr>
      <p:guideLst>
        <p:guide orient="horz" pos="3297"/>
        <p:guide pos="238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207"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it-IT"/>
          </a:p>
        </p:txBody>
      </p:sp>
      <p:sp>
        <p:nvSpPr>
          <p:cNvPr id="143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D0E7770-E81C-4916-ADFB-8537E4BCDEF5}" type="datetimeFigureOut">
              <a:rPr lang="it-IT"/>
              <a:pPr/>
              <a:t>16/05/2017</a:t>
            </a:fld>
            <a:endParaRPr lang="it-IT"/>
          </a:p>
        </p:txBody>
      </p:sp>
      <p:sp>
        <p:nvSpPr>
          <p:cNvPr id="143364" name="Rectangle 4"/>
          <p:cNvSpPr>
            <a:spLocks noGrp="1" noRot="1" noChangeAspect="1" noChangeArrowheads="1" noTextEdit="1"/>
          </p:cNvSpPr>
          <p:nvPr>
            <p:ph type="sldImg" idx="2"/>
          </p:nvPr>
        </p:nvSpPr>
        <p:spPr bwMode="auto">
          <a:xfrm>
            <a:off x="2190750" y="685800"/>
            <a:ext cx="2476500" cy="3429000"/>
          </a:xfrm>
          <a:prstGeom prst="rect">
            <a:avLst/>
          </a:prstGeom>
          <a:noFill/>
          <a:ln w="9525">
            <a:solidFill>
              <a:srgbClr val="000000"/>
            </a:solidFill>
            <a:miter lim="800000"/>
            <a:headEnd/>
            <a:tailEnd/>
          </a:ln>
          <a:effectLst/>
        </p:spPr>
      </p:sp>
      <p:sp>
        <p:nvSpPr>
          <p:cNvPr id="143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3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it-IT"/>
          </a:p>
        </p:txBody>
      </p:sp>
      <p:sp>
        <p:nvSpPr>
          <p:cNvPr id="143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9F02BA4-F38A-4A98-AFA5-B028B5B61FD1}" type="slidenum">
              <a:rPr lang="it-IT"/>
              <a:pPr/>
              <a:t>‹N›</a:t>
            </a:fld>
            <a:endParaRPr lang="it-IT"/>
          </a:p>
        </p:txBody>
      </p:sp>
    </p:spTree>
    <p:extLst>
      <p:ext uri="{BB962C8B-B14F-4D97-AF65-F5344CB8AC3E}">
        <p14:creationId xmlns:p14="http://schemas.microsoft.com/office/powerpoint/2010/main" xmlns="" val="2275339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284468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1388805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9284925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901275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162146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6690950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9514547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8196582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901290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98130295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2501105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9844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1682092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9849764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9323305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8321952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8488821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55456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4288872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3050502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88612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2752123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58667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65657702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42968492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3016989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16013648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5950769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59507690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2077093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20770939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9587559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20338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49838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21801510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14082808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48731084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01681289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8179415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81794153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81794153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8179415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787535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235998845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79450073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204708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0574766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07944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06597312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5998845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8443967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05051105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7841651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84398770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09325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0249333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5088062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5088062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83179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47096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997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999894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13935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847347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081024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65498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93244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729083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90992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190992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19099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3488002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190992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90992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72950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4072950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900549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428619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051026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601056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319288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63166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3488002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631668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402954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471341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84339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2471341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2883327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84339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517266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5172663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51726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599588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517266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05336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449997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05336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75402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754027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18091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18091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650069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66796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1556812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99070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990708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990708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80149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990708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99070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990708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990708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801499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8014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33922319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3801499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0724705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4166318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838159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0144981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6639212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6426636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8600303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0243324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27997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xmlns="" val="4797259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4029540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2701233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5033835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8527357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8860076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843390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5843390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3493994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3493994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68142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34778012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9014203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9014203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6592560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8283321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10109262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2331379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5586345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7998813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24098788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xmlns="" val="53952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67095" y="3251365"/>
            <a:ext cx="6427074" cy="2243490"/>
          </a:xfrm>
        </p:spPr>
        <p:txBody>
          <a:bodyPr/>
          <a:lstStyle/>
          <a:p>
            <a:r>
              <a:rPr lang="it-IT"/>
              <a:t>Fare clic per modificare lo stile del titolo</a:t>
            </a:r>
          </a:p>
        </p:txBody>
      </p:sp>
      <p:sp>
        <p:nvSpPr>
          <p:cNvPr id="3" name="Sottotitolo 2"/>
          <p:cNvSpPr>
            <a:spLocks noGrp="1"/>
          </p:cNvSpPr>
          <p:nvPr>
            <p:ph type="subTitle" idx="1"/>
          </p:nvPr>
        </p:nvSpPr>
        <p:spPr>
          <a:xfrm>
            <a:off x="1134190" y="5930953"/>
            <a:ext cx="5292884" cy="26747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876A9812-8417-4AA1-90FE-3559899FAAF7}" type="datetimeFigureOut">
              <a:rPr lang="it-IT"/>
              <a:pPr>
                <a:defRPr/>
              </a:pPr>
              <a:t>16/05/2017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34D530F-4845-4554-879D-7360BDC671E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DF741140-8C5D-4FBD-A3B5-62952326BA00}" type="datetimeFigureOut">
              <a:rPr lang="it-IT"/>
              <a:pPr>
                <a:defRPr/>
              </a:pPr>
              <a:t>16/05/2017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E1EB3B3-69D9-4182-9265-718A967FDC1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534133" y="639613"/>
            <a:ext cx="1405923" cy="1362811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12427" y="639613"/>
            <a:ext cx="4095684" cy="1362811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CE319F37-7616-445D-808E-266052560161}" type="datetimeFigureOut">
              <a:rPr lang="it-IT"/>
              <a:pPr>
                <a:defRPr/>
              </a:pPr>
              <a:t>16/05/2017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37A7CB8-B814-489E-88F4-B14F8B77B42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584B76A3-546C-4C28-A9B1-0B95A0837292}" type="datetimeFigureOut">
              <a:rPr lang="it-IT"/>
              <a:pPr>
                <a:defRPr/>
              </a:pPr>
              <a:t>16/05/2017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22A50C-7C55-4094-AE1E-2DC9D4B1CC0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97287" y="6725624"/>
            <a:ext cx="6427074" cy="2078741"/>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597287" y="4436102"/>
            <a:ext cx="6427074" cy="228952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228237D-77DA-4897-852A-6664012278AC}" type="datetimeFigureOut">
              <a:rPr lang="it-IT"/>
              <a:pPr>
                <a:defRPr/>
              </a:pPr>
              <a:t>16/05/2017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03B2246-3000-4A9B-8021-9442DCC5E92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12428" y="3726229"/>
            <a:ext cx="2750147" cy="10541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188595" y="3726229"/>
            <a:ext cx="2751460" cy="10541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C0B596A3-81A5-4745-821C-79A3540A6B6E}" type="datetimeFigureOut">
              <a:rPr lang="it-IT"/>
              <a:pPr>
                <a:defRPr/>
              </a:pPr>
              <a:t>16/05/2017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1CF8E3E-BEB1-46D9-A02F-A099AFBB971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78063" y="419141"/>
            <a:ext cx="6805137" cy="1744398"/>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78063" y="2342824"/>
            <a:ext cx="3340871" cy="9763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378063" y="3319202"/>
            <a:ext cx="3340871" cy="6030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841017" y="2342824"/>
            <a:ext cx="3342183" cy="9763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3841017" y="3319202"/>
            <a:ext cx="3342183" cy="6030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6C0CD974-5B86-48FF-A872-E084982A7BAC}" type="datetimeFigureOut">
              <a:rPr lang="it-IT"/>
              <a:pPr>
                <a:defRPr/>
              </a:pPr>
              <a:t>16/05/2017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ABFF70B-3757-41C6-8710-1D2433B52BC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A92F5BD9-54A4-4B53-A1FA-9060B76CD0DF}" type="datetimeFigureOut">
              <a:rPr lang="it-IT"/>
              <a:pPr>
                <a:defRPr/>
              </a:pPr>
              <a:t>16/05/2017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34AC083-281C-4015-BD4B-16D687B67CD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DE90450-8FB5-47D6-AB77-385254BE4621}" type="datetimeFigureOut">
              <a:rPr lang="it-IT"/>
              <a:pPr>
                <a:defRPr/>
              </a:pPr>
              <a:t>16/05/2017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0537002-E82D-4832-946D-43FCF0BC4B8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78064" y="416717"/>
            <a:ext cx="2487603" cy="1773471"/>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2956244" y="416718"/>
            <a:ext cx="4226956" cy="893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78064" y="2190189"/>
            <a:ext cx="2487603" cy="71593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F247594-3156-4AFE-9BC9-592B5A430D09}" type="datetimeFigureOut">
              <a:rPr lang="it-IT"/>
              <a:pPr>
                <a:defRPr/>
              </a:pPr>
              <a:t>16/05/2017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A94F811-0A31-4D56-BFA5-C9A7EF79155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482060" y="7326472"/>
            <a:ext cx="4536758" cy="864931"/>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482060" y="935191"/>
            <a:ext cx="4536758" cy="627983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482060" y="8191403"/>
            <a:ext cx="4536758" cy="12283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E785AB2-3C1E-4A12-90EB-5BBDA8FD09AB}" type="datetimeFigureOut">
              <a:rPr lang="it-IT"/>
              <a:pPr>
                <a:defRPr/>
              </a:pPr>
              <a:t>16/05/2017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D142E88-4E14-4135-BEEC-02E0E080D49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377825" y="419100"/>
            <a:ext cx="6805613" cy="1744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377825" y="2441575"/>
            <a:ext cx="6805613" cy="6907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377825" y="9701213"/>
            <a:ext cx="1765300" cy="557212"/>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E56602A-24B3-445E-92C7-86FB03FE5A65}" type="datetimeFigureOut">
              <a:rPr lang="it-IT"/>
              <a:pPr>
                <a:defRPr/>
              </a:pPr>
              <a:t>16/05/2017</a:t>
            </a:fld>
            <a:endParaRPr lang="it-IT"/>
          </a:p>
        </p:txBody>
      </p:sp>
      <p:sp>
        <p:nvSpPr>
          <p:cNvPr id="5" name="Segnaposto piè di pagina 4"/>
          <p:cNvSpPr>
            <a:spLocks noGrp="1"/>
          </p:cNvSpPr>
          <p:nvPr>
            <p:ph type="ftr" sz="quarter" idx="3"/>
          </p:nvPr>
        </p:nvSpPr>
        <p:spPr>
          <a:xfrm>
            <a:off x="2582863" y="9701213"/>
            <a:ext cx="2395537" cy="557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5418138" y="9701213"/>
            <a:ext cx="1765300" cy="557212"/>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BA73646-62B2-4779-B8CA-99BC26E557C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00.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4.xml"/><Relationship Id="rId3" Type="http://schemas.openxmlformats.org/officeDocument/2006/relationships/hyperlink" Target="http://www.iccolombo.it/uploads/programmazioni%20primaria/classi%20prime/PROGRAMMAZIONE%20SCIENZE%20CLASSI%201.pdf" TargetMode="External"/><Relationship Id="rId7" Type="http://schemas.openxmlformats.org/officeDocument/2006/relationships/hyperlink" Target="http://www.iccolombo.it/uploads/programmazioni%20primaria/classi%20quinte/PROGRAMMAZIONE%20SCIENZE%20CLASSI%205.pdf" TargetMode="External"/><Relationship Id="rId12" Type="http://schemas.openxmlformats.org/officeDocument/2006/relationships/slide" Target="slide53.xml"/><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arte/PROGRAMMAZIONE%20SCIENZE%20CLASSI%204.pdf" TargetMode="External"/><Relationship Id="rId11" Type="http://schemas.openxmlformats.org/officeDocument/2006/relationships/slide" Target="slide50.xml"/><Relationship Id="rId5" Type="http://schemas.openxmlformats.org/officeDocument/2006/relationships/hyperlink" Target="http://www.iccolombo.it/uploads/programmazioni%20primaria/classi%20terze/PROGRAMMAZIONE%20SCIENZE%20CLASSI%203.pdf" TargetMode="External"/><Relationship Id="rId15" Type="http://schemas.openxmlformats.org/officeDocument/2006/relationships/slide" Target="slide101.xml"/><Relationship Id="rId10" Type="http://schemas.openxmlformats.org/officeDocument/2006/relationships/slide" Target="slide7.xml"/><Relationship Id="rId4" Type="http://schemas.openxmlformats.org/officeDocument/2006/relationships/hyperlink" Target="http://www.iccolombo.it/uploads/programmazioni%20primaria/classi%20seconde/PROGRAMMAZIONE%20SCIENZE%20CLASSI%202.pdf" TargetMode="External"/><Relationship Id="rId9" Type="http://schemas.openxmlformats.org/officeDocument/2006/relationships/slide" Target="slide3.xml"/><Relationship Id="rId14" Type="http://schemas.openxmlformats.org/officeDocument/2006/relationships/slide" Target="slide74.xml"/></Relationships>
</file>

<file path=ppt/slides/_rels/slide10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4.xml"/><Relationship Id="rId3" Type="http://schemas.openxmlformats.org/officeDocument/2006/relationships/hyperlink" Target="http://www.iccolombo.it/uploads/programmazioni%20primaria/classi%20prime/PROGRAMMAZIONE%20INGLESE%20CLASSE%20PRIMA%20.pdf" TargetMode="External"/><Relationship Id="rId7" Type="http://schemas.openxmlformats.org/officeDocument/2006/relationships/hyperlink" Target="http://www.iccolombo.it/uploads/programmazioni%20primaria/classi%20quinte/PROGRAMMAZIONE%20INGLESE%20CLASSI%20QUINTE.pdf" TargetMode="External"/><Relationship Id="rId12" Type="http://schemas.openxmlformats.org/officeDocument/2006/relationships/slide" Target="slide53.xml"/><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arte/PROGRAMMAZIONE%20INGLESE%20CLASSI%20QUARTE.pdf" TargetMode="External"/><Relationship Id="rId11" Type="http://schemas.openxmlformats.org/officeDocument/2006/relationships/slide" Target="slide50.xml"/><Relationship Id="rId5" Type="http://schemas.openxmlformats.org/officeDocument/2006/relationships/hyperlink" Target="http://www.iccolombo.it/uploads/programmazioni%20primaria/classi%20terze/PROGRAMMAZIONE%20INGLESE%20CLASSI%20TERZE.pdf" TargetMode="External"/><Relationship Id="rId15" Type="http://schemas.openxmlformats.org/officeDocument/2006/relationships/slide" Target="slide102.xml"/><Relationship Id="rId10" Type="http://schemas.openxmlformats.org/officeDocument/2006/relationships/slide" Target="slide7.xml"/><Relationship Id="rId4" Type="http://schemas.openxmlformats.org/officeDocument/2006/relationships/hyperlink" Target="http://www.iccolombo.it/uploads/programmazioni%20primaria/classi%20seconde/PROGRAMMAZIONE%20INGLESE%20CLASSI%20SECONDE.pdf" TargetMode="External"/><Relationship Id="rId9" Type="http://schemas.openxmlformats.org/officeDocument/2006/relationships/slide" Target="slide3.xml"/><Relationship Id="rId14" Type="http://schemas.openxmlformats.org/officeDocument/2006/relationships/slide" Target="slide74.xml"/></Relationships>
</file>

<file path=ppt/slides/_rels/slide10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4.xml"/><Relationship Id="rId3" Type="http://schemas.openxmlformats.org/officeDocument/2006/relationships/hyperlink" Target="http://www.iccolombo.it/uploads/programmazioni%20primaria/classi%20prime/PROGRAMMAZIONE%20ARTE%20CLASSI%201.pdf" TargetMode="External"/><Relationship Id="rId7" Type="http://schemas.openxmlformats.org/officeDocument/2006/relationships/hyperlink" Target="http://www.iccolombo.it/uploads/programmazioni%20primaria/classi%20quinte/PROGRAMMAZIONE%20ARTE%20CLASSI%205.pdf" TargetMode="External"/><Relationship Id="rId12" Type="http://schemas.openxmlformats.org/officeDocument/2006/relationships/slide" Target="slide53.xml"/><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arte/PROGRAMMAZIONE%20ARTE%20CLASSI%204.pdf" TargetMode="External"/><Relationship Id="rId11" Type="http://schemas.openxmlformats.org/officeDocument/2006/relationships/slide" Target="slide50.xml"/><Relationship Id="rId5" Type="http://schemas.openxmlformats.org/officeDocument/2006/relationships/hyperlink" Target="http://www.iccolombo.it/uploads/programmazioni%20primaria/classi%20terze/PROGRAMMAZIONE%20ARTE%20CLASSI%203.pdf" TargetMode="External"/><Relationship Id="rId15" Type="http://schemas.openxmlformats.org/officeDocument/2006/relationships/slide" Target="slide103.xml"/><Relationship Id="rId10" Type="http://schemas.openxmlformats.org/officeDocument/2006/relationships/slide" Target="slide7.xml"/><Relationship Id="rId4" Type="http://schemas.openxmlformats.org/officeDocument/2006/relationships/hyperlink" Target="http://www.iccolombo.it/uploads/programmazioni%20primaria/classi%20seconde/PROGRAMMAZIONE%20ARTE%20CLASSI%202.pdf" TargetMode="External"/><Relationship Id="rId9" Type="http://schemas.openxmlformats.org/officeDocument/2006/relationships/slide" Target="slide3.xml"/><Relationship Id="rId14" Type="http://schemas.openxmlformats.org/officeDocument/2006/relationships/slide" Target="slide74.xml"/></Relationships>
</file>

<file path=ppt/slides/_rels/slide10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74.xml"/><Relationship Id="rId3" Type="http://schemas.openxmlformats.org/officeDocument/2006/relationships/hyperlink" Target="http://www.iccolombo.it/uploads/programmazioni%20primaria/classi%20prime/PROGRAMMAZIONE%20MUSICA%20CLASSI%201.pdf" TargetMode="External"/><Relationship Id="rId7" Type="http://schemas.openxmlformats.org/officeDocument/2006/relationships/slide" Target="slide1.xml"/><Relationship Id="rId12" Type="http://schemas.openxmlformats.org/officeDocument/2006/relationships/slide" Target="slide54.xml"/><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inte/PROGRAMMAZIONE%20MUSICA%20CLASSI%205.pdf" TargetMode="External"/><Relationship Id="rId11" Type="http://schemas.openxmlformats.org/officeDocument/2006/relationships/slide" Target="slide53.xml"/><Relationship Id="rId5" Type="http://schemas.openxmlformats.org/officeDocument/2006/relationships/hyperlink" Target="http://www.iccolombo.it/uploads/programmazioni%20primaria/classi%20quarte/PROGRAMMAZIONE%20MUSICA%20CLASSI%204.pdf" TargetMode="External"/><Relationship Id="rId10" Type="http://schemas.openxmlformats.org/officeDocument/2006/relationships/slide" Target="slide50.xml"/><Relationship Id="rId4" Type="http://schemas.openxmlformats.org/officeDocument/2006/relationships/hyperlink" Target="http://www.iccolombo.it/uploads/programmazioni%20primaria/classi%20terze/PROGRAMMAZIONE%20MUSICA%20CLASSI%203.pdf" TargetMode="External"/><Relationship Id="rId9" Type="http://schemas.openxmlformats.org/officeDocument/2006/relationships/slide" Target="slide7.xml"/><Relationship Id="rId14" Type="http://schemas.openxmlformats.org/officeDocument/2006/relationships/slide" Target="slide104.xml"/></Relationships>
</file>

<file path=ppt/slides/_rels/slide104.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4.xml"/><Relationship Id="rId3" Type="http://schemas.openxmlformats.org/officeDocument/2006/relationships/hyperlink" Target="http://www.iccolombo.it/uploads/programmazioni%20primaria/classi%20prime/PROGRAMMAZIONE%20ED%20FISICACLASSI%201.pdf" TargetMode="External"/><Relationship Id="rId7" Type="http://schemas.openxmlformats.org/officeDocument/2006/relationships/hyperlink" Target="http://www.iccolombo.it/uploads/programmazioni%20primaria/classi%20quinte/PROGRAMMAZIONE%20ED%20FISICA%20CLASSI%205.pdf" TargetMode="External"/><Relationship Id="rId12" Type="http://schemas.openxmlformats.org/officeDocument/2006/relationships/slide" Target="slide53.xml"/><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arte/PROGRAMMAZIONE%20ED%20FISICA%20CLASSI%204.pdf" TargetMode="External"/><Relationship Id="rId11" Type="http://schemas.openxmlformats.org/officeDocument/2006/relationships/slide" Target="slide50.xml"/><Relationship Id="rId5" Type="http://schemas.openxmlformats.org/officeDocument/2006/relationships/hyperlink" Target="http://www.iccolombo.it/uploads/programmazioni%20primaria/classi%20terze/PROGRAMMAZIONE%20ED.%20FISICA%20CLASSI%203.pdf" TargetMode="External"/><Relationship Id="rId15" Type="http://schemas.openxmlformats.org/officeDocument/2006/relationships/slide" Target="slide105.xml"/><Relationship Id="rId10" Type="http://schemas.openxmlformats.org/officeDocument/2006/relationships/slide" Target="slide7.xml"/><Relationship Id="rId4" Type="http://schemas.openxmlformats.org/officeDocument/2006/relationships/hyperlink" Target="http://www.iccolombo.it/uploads/programmazioni%20primaria/classi%20seconde/PROGRAMMAZIONE%20FISICA%20CLASSI%202.pdf" TargetMode="External"/><Relationship Id="rId9" Type="http://schemas.openxmlformats.org/officeDocument/2006/relationships/slide" Target="slide3.xml"/><Relationship Id="rId14" Type="http://schemas.openxmlformats.org/officeDocument/2006/relationships/slide" Target="slide74.xml"/></Relationships>
</file>

<file path=ppt/slides/_rels/slide105.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4.xml"/><Relationship Id="rId3" Type="http://schemas.openxmlformats.org/officeDocument/2006/relationships/hyperlink" Target="http://www.iccolombo.it/uploads/programmazioni%20primaria/classi%20prime/PROGRAMMAZIONE%20TECNOLOGIA%20CLASSI%201.pdf" TargetMode="External"/><Relationship Id="rId7" Type="http://schemas.openxmlformats.org/officeDocument/2006/relationships/hyperlink" Target="http://www.iccolombo.it/uploads/programmazioni%20primaria/classi%20quinte/PROGRAMMAZIONE%20TECNOLOGIA%20CLASSI%205.pdf" TargetMode="External"/><Relationship Id="rId12" Type="http://schemas.openxmlformats.org/officeDocument/2006/relationships/slide" Target="slide53.xml"/><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arte/PROGRAMMAZIONE%20TECNOLOGIA%20CLASSI%204.pdf" TargetMode="External"/><Relationship Id="rId11" Type="http://schemas.openxmlformats.org/officeDocument/2006/relationships/slide" Target="slide50.xml"/><Relationship Id="rId5" Type="http://schemas.openxmlformats.org/officeDocument/2006/relationships/hyperlink" Target="http://www.iccolombo.it/uploads/programmazioni%20primaria/classi%20terze/PROGRAMMAZIONE%20TECNOLOGIA%20CLASSI%203.pdf" TargetMode="External"/><Relationship Id="rId15" Type="http://schemas.openxmlformats.org/officeDocument/2006/relationships/slide" Target="slide106.xml"/><Relationship Id="rId10" Type="http://schemas.openxmlformats.org/officeDocument/2006/relationships/slide" Target="slide7.xml"/><Relationship Id="rId4" Type="http://schemas.openxmlformats.org/officeDocument/2006/relationships/hyperlink" Target="http://www.iccolombo.it/uploads/programmazioni%20primaria/classi%20seconde/PROGRAMMAZIONE%20TECNOLOGIA%20CLASSI%202.pdf" TargetMode="External"/><Relationship Id="rId9" Type="http://schemas.openxmlformats.org/officeDocument/2006/relationships/slide" Target="slide3.xml"/><Relationship Id="rId14" Type="http://schemas.openxmlformats.org/officeDocument/2006/relationships/slide" Target="slide74.xml"/></Relationships>
</file>

<file path=ppt/slides/_rels/slide10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4.xml"/><Relationship Id="rId3" Type="http://schemas.openxmlformats.org/officeDocument/2006/relationships/hyperlink" Target="http://www.iccolombo.it/uploads/programmazioni%20primaria/classi%20prime/PROGRAMMAZIONE%20RELIGIONE%20CLASSI%20PRIME.pdf" TargetMode="External"/><Relationship Id="rId7" Type="http://schemas.openxmlformats.org/officeDocument/2006/relationships/hyperlink" Target="http://www.iccolombo.it/uploads/programmazioni%20primaria/classi%20quinte/PROGRAMMAZIONE%20RELIGIONE%20CLASSI%20QUINTE.pdf" TargetMode="External"/><Relationship Id="rId12" Type="http://schemas.openxmlformats.org/officeDocument/2006/relationships/slide" Target="slide53.xml"/><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arte/PROGRAMMAZIONE%20RELIGIONECLASSI%20QUARTE.pdf" TargetMode="External"/><Relationship Id="rId11" Type="http://schemas.openxmlformats.org/officeDocument/2006/relationships/slide" Target="slide50.xml"/><Relationship Id="rId5" Type="http://schemas.openxmlformats.org/officeDocument/2006/relationships/hyperlink" Target="http://www.iccolombo.it/uploads/programmazioni%20primaria/classi%20terze/PROGRAMMAZIONE%20RELIGIONE%20CLASSI%20TERZE.pdf" TargetMode="External"/><Relationship Id="rId10" Type="http://schemas.openxmlformats.org/officeDocument/2006/relationships/slide" Target="slide7.xml"/><Relationship Id="rId4" Type="http://schemas.openxmlformats.org/officeDocument/2006/relationships/hyperlink" Target="http://www.iccolombo.it/uploads/programmazioni%20primaria/classi%20seconde/PROGRAMMAZIONE%20RELIGIONE%20CLASSI%20SECONDE.pdf" TargetMode="External"/><Relationship Id="rId9" Type="http://schemas.openxmlformats.org/officeDocument/2006/relationships/slide" Target="slide3.xml"/><Relationship Id="rId14" Type="http://schemas.openxmlformats.org/officeDocument/2006/relationships/slide" Target="slide74.xml"/></Relationships>
</file>

<file path=ppt/slides/_rels/slide10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xml"/><Relationship Id="rId7" Type="http://schemas.openxmlformats.org/officeDocument/2006/relationships/hyperlink" Target="http://www.iccolombo.it/uploads/programmazioni%202015-16/ita%20classi%20terze.pdf" TargetMode="External"/><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hyperlink" Target="http://www.iccolombo.it/uploads/programmazioni%202015-16/ita%20classi%20seconde.pdf" TargetMode="External"/><Relationship Id="rId11" Type="http://schemas.openxmlformats.org/officeDocument/2006/relationships/slide" Target="slide58.xml"/><Relationship Id="rId5" Type="http://schemas.openxmlformats.org/officeDocument/2006/relationships/hyperlink" Target="http://www.iccolombo.it/uploads/programmazioni%202015-16/ita%20classi%20prime.pdf" TargetMode="External"/><Relationship Id="rId10" Type="http://schemas.openxmlformats.org/officeDocument/2006/relationships/slide" Target="slide108.xml"/><Relationship Id="rId4" Type="http://schemas.openxmlformats.org/officeDocument/2006/relationships/slide" Target="slide3.xml"/><Relationship Id="rId9" Type="http://schemas.openxmlformats.org/officeDocument/2006/relationships/slide" Target="slide74.xml"/></Relationships>
</file>

<file path=ppt/slides/_rels/slide10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storia%20prime.pdf" TargetMode="External"/><Relationship Id="rId7" Type="http://schemas.openxmlformats.org/officeDocument/2006/relationships/slide" Target="slide3.xml"/><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storia%20terze.pdf" TargetMode="External"/><Relationship Id="rId10" Type="http://schemas.openxmlformats.org/officeDocument/2006/relationships/slide" Target="slide109.xml"/><Relationship Id="rId4" Type="http://schemas.openxmlformats.org/officeDocument/2006/relationships/hyperlink" Target="http://www.iccolombo.it/uploads/programmazioni%202015-16/storia%20seconde.pdf" TargetMode="External"/><Relationship Id="rId9" Type="http://schemas.openxmlformats.org/officeDocument/2006/relationships/slide" Target="slide74.xml"/></Relationships>
</file>

<file path=ppt/slides/_rels/slide10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geografia%20prime.pdf" TargetMode="External"/><Relationship Id="rId7" Type="http://schemas.openxmlformats.org/officeDocument/2006/relationships/slide" Target="slide3.xml"/><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geografia%20terze.pdf" TargetMode="External"/><Relationship Id="rId10" Type="http://schemas.openxmlformats.org/officeDocument/2006/relationships/slide" Target="slide110.xml"/><Relationship Id="rId4" Type="http://schemas.openxmlformats.org/officeDocument/2006/relationships/hyperlink" Target="http://www.iccolombo.it/uploads/programmazioni%202015-16/geografia%20seconde.pdf" TargetMode="External"/><Relationship Id="rId9" Type="http://schemas.openxmlformats.org/officeDocument/2006/relationships/slide" Target="slide74.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1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math%20prime.pdf" TargetMode="External"/><Relationship Id="rId7" Type="http://schemas.openxmlformats.org/officeDocument/2006/relationships/slide" Target="slide3.xml"/><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math%20terze.pdf" TargetMode="External"/><Relationship Id="rId10" Type="http://schemas.openxmlformats.org/officeDocument/2006/relationships/slide" Target="slide111.xml"/><Relationship Id="rId4" Type="http://schemas.openxmlformats.org/officeDocument/2006/relationships/hyperlink" Target="http://www.iccolombo.it/uploads/programmazioni%202015-16/math%20seconde.pdf" TargetMode="External"/><Relationship Id="rId9" Type="http://schemas.openxmlformats.org/officeDocument/2006/relationships/slide" Target="slide74.xml"/></Relationships>
</file>

<file path=ppt/slides/_rels/slide11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scienze%20prime.pdf" TargetMode="External"/><Relationship Id="rId7" Type="http://schemas.openxmlformats.org/officeDocument/2006/relationships/slide" Target="slide3.xml"/><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scienze%20terze.pdf" TargetMode="External"/><Relationship Id="rId10" Type="http://schemas.openxmlformats.org/officeDocument/2006/relationships/slide" Target="slide112.xml"/><Relationship Id="rId4" Type="http://schemas.openxmlformats.org/officeDocument/2006/relationships/hyperlink" Target="http://www.iccolombo.it/uploads/programmazioni%202015-16/scienze%20seconde.pdf" TargetMode="External"/><Relationship Id="rId9" Type="http://schemas.openxmlformats.org/officeDocument/2006/relationships/slide" Target="slide74.xml"/></Relationships>
</file>

<file path=ppt/slides/_rels/slide11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inglese%20prime.pdf" TargetMode="External"/><Relationship Id="rId7" Type="http://schemas.openxmlformats.org/officeDocument/2006/relationships/slide" Target="slide3.xml"/><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inglese%20terze.pdf" TargetMode="External"/><Relationship Id="rId10" Type="http://schemas.openxmlformats.org/officeDocument/2006/relationships/slide" Target="slide113.xml"/><Relationship Id="rId4" Type="http://schemas.openxmlformats.org/officeDocument/2006/relationships/hyperlink" Target="http://www.iccolombo.it/uploads/programmazioni%202015-16/inglese%20seconde.pdf" TargetMode="External"/><Relationship Id="rId9" Type="http://schemas.openxmlformats.org/officeDocument/2006/relationships/slide" Target="slide74.xml"/></Relationships>
</file>

<file path=ppt/slides/_rels/slide11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fra%20prime.pdf" TargetMode="External"/><Relationship Id="rId7" Type="http://schemas.openxmlformats.org/officeDocument/2006/relationships/slide" Target="slide3.xml"/><Relationship Id="rId2" Type="http://schemas.openxmlformats.org/officeDocument/2006/relationships/notesSlide" Target="../notesSlides/notesSlide109.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fra%20terze.pdf" TargetMode="External"/><Relationship Id="rId10" Type="http://schemas.openxmlformats.org/officeDocument/2006/relationships/slide" Target="slide114.xml"/><Relationship Id="rId4" Type="http://schemas.openxmlformats.org/officeDocument/2006/relationships/hyperlink" Target="http://www.iccolombo.it/uploads/programmazioni%202015-16/fra%20seconde.pdf" TargetMode="External"/><Relationship Id="rId9" Type="http://schemas.openxmlformats.org/officeDocument/2006/relationships/slide" Target="slide74.xml"/></Relationships>
</file>

<file path=ppt/slides/_rels/slide11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arte%20prime.pdf" TargetMode="External"/><Relationship Id="rId7" Type="http://schemas.openxmlformats.org/officeDocument/2006/relationships/slide" Target="slide3.xml"/><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arte%20terze.pdf" TargetMode="External"/><Relationship Id="rId10" Type="http://schemas.openxmlformats.org/officeDocument/2006/relationships/slide" Target="slide115.xml"/><Relationship Id="rId4" Type="http://schemas.openxmlformats.org/officeDocument/2006/relationships/hyperlink" Target="http://www.iccolombo.it/uploads/programmazioni%202015-16/arte%20seconde.pdf" TargetMode="External"/><Relationship Id="rId9" Type="http://schemas.openxmlformats.org/officeDocument/2006/relationships/slide" Target="slide74.xml"/></Relationships>
</file>

<file path=ppt/slides/_rels/slide11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musica%20prime.pdf" TargetMode="External"/><Relationship Id="rId7" Type="http://schemas.openxmlformats.org/officeDocument/2006/relationships/slide" Target="slide3.xml"/><Relationship Id="rId2" Type="http://schemas.openxmlformats.org/officeDocument/2006/relationships/notesSlide" Target="../notesSlides/notesSlide111.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musica%20terze.pdf" TargetMode="External"/><Relationship Id="rId10" Type="http://schemas.openxmlformats.org/officeDocument/2006/relationships/slide" Target="slide116.xml"/><Relationship Id="rId4" Type="http://schemas.openxmlformats.org/officeDocument/2006/relationships/hyperlink" Target="http://www.iccolombo.it/uploads/programmazioni%202015-16/musica%20seconde.pdf" TargetMode="External"/><Relationship Id="rId9" Type="http://schemas.openxmlformats.org/officeDocument/2006/relationships/slide" Target="slide74.xml"/></Relationships>
</file>

<file path=ppt/slides/_rels/slide11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educazione%20fisica%20prime.pdf" TargetMode="External"/><Relationship Id="rId7" Type="http://schemas.openxmlformats.org/officeDocument/2006/relationships/slide" Target="slide3.xml"/><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58.xml"/><Relationship Id="rId5" Type="http://schemas.openxmlformats.org/officeDocument/2006/relationships/hyperlink" Target="http://www.iccolombo.it/uploads/programmazioni%202015-16/educazione%20fisica%20terze.pdf" TargetMode="External"/><Relationship Id="rId10" Type="http://schemas.openxmlformats.org/officeDocument/2006/relationships/slide" Target="slide117.xml"/><Relationship Id="rId4" Type="http://schemas.openxmlformats.org/officeDocument/2006/relationships/hyperlink" Target="http://www.iccolombo.it/uploads/programmazioni%202015-16/educazione%20fisica%20seconde.pdf" TargetMode="External"/><Relationship Id="rId9" Type="http://schemas.openxmlformats.org/officeDocument/2006/relationships/slide" Target="slide74.xml"/></Relationships>
</file>

<file path=ppt/slides/_rels/slide11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iccolombo.it/uploads/programmazioni%202015-16/tecnologia%20prime.pdf" TargetMode="External"/><Relationship Id="rId7" Type="http://schemas.openxmlformats.org/officeDocument/2006/relationships/slide" Target="slide3.xml"/><Relationship Id="rId2" Type="http://schemas.openxmlformats.org/officeDocument/2006/relationships/notesSlide" Target="../notesSlides/notesSlide113.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hyperlink" Target="http://www.iccolombo.it/uploads/programmazioni%202015-16/tecnologia%20terze.pdf" TargetMode="External"/><Relationship Id="rId10" Type="http://schemas.openxmlformats.org/officeDocument/2006/relationships/slide" Target="slide58.xml"/><Relationship Id="rId4" Type="http://schemas.openxmlformats.org/officeDocument/2006/relationships/hyperlink" Target="http://www.iccolombo.it/uploads/programmazioni%202015-16/tecnologia%20seconde.pdf" TargetMode="External"/><Relationship Id="rId9" Type="http://schemas.openxmlformats.org/officeDocument/2006/relationships/slide" Target="slide74.xml"/></Relationships>
</file>

<file path=ppt/slides/_rels/slide118.xml.rels><?xml version="1.0" encoding="UTF-8" standalone="yes"?>
<Relationships xmlns="http://schemas.openxmlformats.org/package/2006/relationships"><Relationship Id="rId3" Type="http://schemas.openxmlformats.org/officeDocument/2006/relationships/hyperlink" Target="piano%20di%20miglioramento%20triennio%202015%202018.pptx" TargetMode="External"/><Relationship Id="rId2" Type="http://schemas.openxmlformats.org/officeDocument/2006/relationships/notesSlide" Target="../notesSlides/notesSlide114.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slide" Target="slide1.xml"/></Relationships>
</file>

<file path=ppt/slides/_rels/slide119.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115.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slide" Target="slide120.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20.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3.xml"/><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hyperlink" Target="http://www.iccolombo.it/index.php?page=piano-di-miglioramento-2015---2018" TargetMode="External"/><Relationship Id="rId4" Type="http://schemas.openxmlformats.org/officeDocument/2006/relationships/slide" Target="slide92.xml"/></Relationships>
</file>

<file path=ppt/slides/_rels/slide123.xml.rels><?xml version="1.0" encoding="UTF-8" standalone="yes"?>
<Relationships xmlns="http://schemas.openxmlformats.org/package/2006/relationships"><Relationship Id="rId8" Type="http://schemas.openxmlformats.org/officeDocument/2006/relationships/slide" Target="slide128.xml"/><Relationship Id="rId13" Type="http://schemas.openxmlformats.org/officeDocument/2006/relationships/slide" Target="slide1.xml"/><Relationship Id="rId3" Type="http://schemas.openxmlformats.org/officeDocument/2006/relationships/image" Target="../media/image4.gif"/><Relationship Id="rId7" Type="http://schemas.openxmlformats.org/officeDocument/2006/relationships/slide" Target="slide127.xml"/><Relationship Id="rId12" Type="http://schemas.openxmlformats.org/officeDocument/2006/relationships/slide" Target="slide132.xml"/><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slide" Target="slide126.xml"/><Relationship Id="rId11" Type="http://schemas.openxmlformats.org/officeDocument/2006/relationships/slide" Target="slide131.xml"/><Relationship Id="rId5" Type="http://schemas.openxmlformats.org/officeDocument/2006/relationships/slide" Target="slide125.xml"/><Relationship Id="rId10" Type="http://schemas.openxmlformats.org/officeDocument/2006/relationships/slide" Target="slide130.xml"/><Relationship Id="rId4" Type="http://schemas.openxmlformats.org/officeDocument/2006/relationships/slide" Target="slide124.xml"/><Relationship Id="rId9" Type="http://schemas.openxmlformats.org/officeDocument/2006/relationships/slide" Target="slide129.xml"/><Relationship Id="rId14" Type="http://schemas.openxmlformats.org/officeDocument/2006/relationships/slide" Target="slide3.xml"/></Relationships>
</file>

<file path=ppt/slides/_rels/slide1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23.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7.xml"/><Relationship Id="rId1" Type="http://schemas.openxmlformats.org/officeDocument/2006/relationships/slideLayout" Target="../slideLayouts/slideLayout1.xml"/><Relationship Id="rId5" Type="http://schemas.openxmlformats.org/officeDocument/2006/relationships/slide" Target="slide123.xml"/><Relationship Id="rId4" Type="http://schemas.openxmlformats.org/officeDocument/2006/relationships/slide" Target="slide3.xml"/></Relationships>
</file>

<file path=ppt/slides/_rels/slide1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8.xml"/><Relationship Id="rId1" Type="http://schemas.openxmlformats.org/officeDocument/2006/relationships/slideLayout" Target="../slideLayouts/slideLayout1.xml"/><Relationship Id="rId4" Type="http://schemas.openxmlformats.org/officeDocument/2006/relationships/slide" Target="slide123.xml"/></Relationships>
</file>

<file path=ppt/slides/_rels/slide127.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9.xml"/><Relationship Id="rId1" Type="http://schemas.openxmlformats.org/officeDocument/2006/relationships/slideLayout" Target="../slideLayouts/slideLayout1.xml"/><Relationship Id="rId4" Type="http://schemas.openxmlformats.org/officeDocument/2006/relationships/slide" Target="slide123.xml"/></Relationships>
</file>

<file path=ppt/slides/_rels/slide1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slide" Target="slide12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1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1.xml"/><Relationship Id="rId1" Type="http://schemas.openxmlformats.org/officeDocument/2006/relationships/slideLayout" Target="../slideLayouts/slideLayout1.xml"/><Relationship Id="rId4" Type="http://schemas.openxmlformats.org/officeDocument/2006/relationships/slide" Target="slide123.xml"/></Relationships>
</file>

<file path=ppt/slides/_rels/slide131.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2.xml"/><Relationship Id="rId1" Type="http://schemas.openxmlformats.org/officeDocument/2006/relationships/slideLayout" Target="../slideLayouts/slideLayout1.xml"/><Relationship Id="rId4" Type="http://schemas.openxmlformats.org/officeDocument/2006/relationships/slide" Target="slide123.xml"/></Relationships>
</file>

<file path=ppt/slides/_rels/slide1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3.xml"/><Relationship Id="rId1" Type="http://schemas.openxmlformats.org/officeDocument/2006/relationships/slideLayout" Target="../slideLayouts/slideLayout1.xml"/><Relationship Id="rId5" Type="http://schemas.openxmlformats.org/officeDocument/2006/relationships/slide" Target="slide134.xml"/><Relationship Id="rId4" Type="http://schemas.openxmlformats.org/officeDocument/2006/relationships/image" Target="../media/image4.gif"/></Relationships>
</file>

<file path=ppt/slides/_rels/slide1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133.xml"/></Relationships>
</file>

<file path=ppt/slides/_rels/slide135.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slide" Target="slide3.xml"/><Relationship Id="rId7" Type="http://schemas.openxmlformats.org/officeDocument/2006/relationships/slide" Target="slide146.xml"/><Relationship Id="rId2" Type="http://schemas.openxmlformats.org/officeDocument/2006/relationships/notesSlide" Target="../notesSlides/notesSlide125.xml"/><Relationship Id="rId1" Type="http://schemas.openxmlformats.org/officeDocument/2006/relationships/slideLayout" Target="../slideLayouts/slideLayout1.xml"/><Relationship Id="rId6" Type="http://schemas.openxmlformats.org/officeDocument/2006/relationships/slide" Target="slide144.xml"/><Relationship Id="rId5" Type="http://schemas.openxmlformats.org/officeDocument/2006/relationships/slide" Target="slide136.xml"/><Relationship Id="rId4" Type="http://schemas.openxmlformats.org/officeDocument/2006/relationships/slide" Target="slide188.xml"/></Relationships>
</file>

<file path=ppt/slides/_rels/slide1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6.xml"/><Relationship Id="rId1" Type="http://schemas.openxmlformats.org/officeDocument/2006/relationships/slideLayout" Target="../slideLayouts/slideLayout1.xml"/><Relationship Id="rId5" Type="http://schemas.openxmlformats.org/officeDocument/2006/relationships/slide" Target="slide137.xml"/><Relationship Id="rId4" Type="http://schemas.openxmlformats.org/officeDocument/2006/relationships/slide" Target="slide135.xml"/></Relationships>
</file>

<file path=ppt/slides/_rels/slide1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7.xml"/><Relationship Id="rId1" Type="http://schemas.openxmlformats.org/officeDocument/2006/relationships/slideLayout" Target="../slideLayouts/slideLayout1.xml"/><Relationship Id="rId5" Type="http://schemas.openxmlformats.org/officeDocument/2006/relationships/slide" Target="slide138.xml"/><Relationship Id="rId4" Type="http://schemas.openxmlformats.org/officeDocument/2006/relationships/slide" Target="slide135.xml"/></Relationships>
</file>

<file path=ppt/slides/_rels/slide1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8.xml"/><Relationship Id="rId1" Type="http://schemas.openxmlformats.org/officeDocument/2006/relationships/slideLayout" Target="../slideLayouts/slideLayout1.xml"/><Relationship Id="rId5" Type="http://schemas.openxmlformats.org/officeDocument/2006/relationships/slide" Target="slide139.xml"/><Relationship Id="rId4" Type="http://schemas.openxmlformats.org/officeDocument/2006/relationships/slide" Target="slide135.xml"/></Relationships>
</file>

<file path=ppt/slides/_rels/slide1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9.xml"/><Relationship Id="rId1" Type="http://schemas.openxmlformats.org/officeDocument/2006/relationships/slideLayout" Target="../slideLayouts/slideLayout1.xml"/><Relationship Id="rId5" Type="http://schemas.openxmlformats.org/officeDocument/2006/relationships/slide" Target="slide140.xml"/><Relationship Id="rId4" Type="http://schemas.openxmlformats.org/officeDocument/2006/relationships/slide" Target="slide135.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0.xml"/><Relationship Id="rId1" Type="http://schemas.openxmlformats.org/officeDocument/2006/relationships/slideLayout" Target="../slideLayouts/slideLayout1.xml"/><Relationship Id="rId6" Type="http://schemas.openxmlformats.org/officeDocument/2006/relationships/slide" Target="slide141.xml"/><Relationship Id="rId5" Type="http://schemas.openxmlformats.org/officeDocument/2006/relationships/image" Target="../media/image21.gif"/><Relationship Id="rId4" Type="http://schemas.openxmlformats.org/officeDocument/2006/relationships/slide" Target="slide135.xml"/></Relationships>
</file>

<file path=ppt/slides/_rels/slide1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1.xml"/><Relationship Id="rId1" Type="http://schemas.openxmlformats.org/officeDocument/2006/relationships/slideLayout" Target="../slideLayouts/slideLayout1.xml"/><Relationship Id="rId5" Type="http://schemas.openxmlformats.org/officeDocument/2006/relationships/slide" Target="slide142.xml"/><Relationship Id="rId4" Type="http://schemas.openxmlformats.org/officeDocument/2006/relationships/slide" Target="slide135.xml"/></Relationships>
</file>

<file path=ppt/slides/_rels/slide1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2.xml"/><Relationship Id="rId1" Type="http://schemas.openxmlformats.org/officeDocument/2006/relationships/slideLayout" Target="../slideLayouts/slideLayout1.xml"/><Relationship Id="rId5" Type="http://schemas.openxmlformats.org/officeDocument/2006/relationships/slide" Target="slide143.xml"/><Relationship Id="rId4" Type="http://schemas.openxmlformats.org/officeDocument/2006/relationships/slide" Target="slide135.xml"/></Relationships>
</file>

<file path=ppt/slides/_rels/slide143.xml.rels><?xml version="1.0" encoding="UTF-8" standalone="yes"?>
<Relationships xmlns="http://schemas.openxmlformats.org/package/2006/relationships"><Relationship Id="rId8" Type="http://schemas.openxmlformats.org/officeDocument/2006/relationships/hyperlink" Target="http://www.iccolombo.it/uploads/valutazione%20Scuola%20secondaria/criteri%20di%20valutazione%20eng%20fra.pdf" TargetMode="External"/><Relationship Id="rId3" Type="http://schemas.openxmlformats.org/officeDocument/2006/relationships/slide" Target="slide3.xml"/><Relationship Id="rId7" Type="http://schemas.openxmlformats.org/officeDocument/2006/relationships/hyperlink" Target="http://www.iccolombo.it/uploads/valutazione%20Scuola%20secondaria/criteri%20di%20valutazione%20scienze.pdf" TargetMode="External"/><Relationship Id="rId12" Type="http://schemas.openxmlformats.org/officeDocument/2006/relationships/hyperlink" Target="http://www.iccolombo.it/uploads/valutazione%20Scuola%20secondaria/criteri%20di%20valutazione%20tecnologia.pdf" TargetMode="External"/><Relationship Id="rId2" Type="http://schemas.openxmlformats.org/officeDocument/2006/relationships/notesSlide" Target="../notesSlides/notesSlide133.xml"/><Relationship Id="rId1" Type="http://schemas.openxmlformats.org/officeDocument/2006/relationships/slideLayout" Target="../slideLayouts/slideLayout1.xml"/><Relationship Id="rId6" Type="http://schemas.openxmlformats.org/officeDocument/2006/relationships/hyperlink" Target="http://www.iccolombo.it/uploads/valutazione%20Scuola%20secondaria/criteri%20di%20valutazione%20matematica.pdf" TargetMode="External"/><Relationship Id="rId11" Type="http://schemas.openxmlformats.org/officeDocument/2006/relationships/hyperlink" Target="http://www.iccolombo.it/uploads/valutazione%20Scuola%20secondaria/criteri%20di%20valutazione%20educazione%20fisica.pdf" TargetMode="External"/><Relationship Id="rId5" Type="http://schemas.openxmlformats.org/officeDocument/2006/relationships/hyperlink" Target="http://www.iccolombo.it/uploads/valutazione%20Scuola%20secondaria/criteri%20di%20valutazione%20lettere.pdf" TargetMode="External"/><Relationship Id="rId10" Type="http://schemas.openxmlformats.org/officeDocument/2006/relationships/hyperlink" Target="http://www.iccolombo.it/uploads/valutazione%20Scuola%20secondaria/criteri%20di%20valutazione%20musica.pdf" TargetMode="External"/><Relationship Id="rId4" Type="http://schemas.openxmlformats.org/officeDocument/2006/relationships/slide" Target="slide135.xml"/><Relationship Id="rId9" Type="http://schemas.openxmlformats.org/officeDocument/2006/relationships/hyperlink" Target="http://www.iccolombo.it/uploads/valutazione%20Scuola%20secondaria/criteri%20di%20valutazione%20arte.pdf" TargetMode="External"/></Relationships>
</file>

<file path=ppt/slides/_rels/slide1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4.xml"/><Relationship Id="rId1" Type="http://schemas.openxmlformats.org/officeDocument/2006/relationships/slideLayout" Target="../slideLayouts/slideLayout1.xml"/><Relationship Id="rId5" Type="http://schemas.openxmlformats.org/officeDocument/2006/relationships/slide" Target="slide145.xml"/><Relationship Id="rId4" Type="http://schemas.openxmlformats.org/officeDocument/2006/relationships/slide" Target="slide135.xml"/></Relationships>
</file>

<file path=ppt/slides/_rels/slide1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5.xml"/><Relationship Id="rId1" Type="http://schemas.openxmlformats.org/officeDocument/2006/relationships/slideLayout" Target="../slideLayouts/slideLayout1.xml"/><Relationship Id="rId4" Type="http://schemas.openxmlformats.org/officeDocument/2006/relationships/slide" Target="slide135.xml"/></Relationships>
</file>

<file path=ppt/slides/_rels/slide1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6.xml"/><Relationship Id="rId1" Type="http://schemas.openxmlformats.org/officeDocument/2006/relationships/slideLayout" Target="../slideLayouts/slideLayout1.xml"/><Relationship Id="rId5" Type="http://schemas.openxmlformats.org/officeDocument/2006/relationships/hyperlink" Target="http://www.iccolombo.it/uploads/valutazione%20Scuola%20secondaria/VALUTAZIONE%20DEL%20COMPORTAMENTO.pdf" TargetMode="External"/><Relationship Id="rId4" Type="http://schemas.openxmlformats.org/officeDocument/2006/relationships/slide" Target="slide135.xml"/></Relationships>
</file>

<file path=ppt/slides/_rels/slide1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7.xml"/><Relationship Id="rId1" Type="http://schemas.openxmlformats.org/officeDocument/2006/relationships/slideLayout" Target="../slideLayouts/slideLayout1.xml"/><Relationship Id="rId6" Type="http://schemas.openxmlformats.org/officeDocument/2006/relationships/hyperlink" Target="http://www.iccolombo.it/uploads/certificazione%20delle%20competenze/certificazione%20competenze%20scuola%20secondaria.pdf" TargetMode="External"/><Relationship Id="rId5" Type="http://schemas.openxmlformats.org/officeDocument/2006/relationships/hyperlink" Target="http://www.iccolombo.it/uploads/certificazione%20delle%20competenze/Certificazione%20delle%20competenze%20primaria.pdf" TargetMode="External"/><Relationship Id="rId4" Type="http://schemas.openxmlformats.org/officeDocument/2006/relationships/slide" Target="slide135.xml"/></Relationships>
</file>

<file path=ppt/slides/_rels/slide1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9.xml"/><Relationship Id="rId1" Type="http://schemas.openxmlformats.org/officeDocument/2006/relationships/slideLayout" Target="../slideLayouts/slideLayout1.xml"/><Relationship Id="rId6" Type="http://schemas.openxmlformats.org/officeDocument/2006/relationships/hyperlink" Target="http://hubmiur.pubblica.istruzione.it/web/istruzione/prot7443_14" TargetMode="External"/><Relationship Id="rId5" Type="http://schemas.openxmlformats.org/officeDocument/2006/relationships/hyperlink" Target="http://hubmiur.pubblica.istruzione.it/web/ministero/focus190214" TargetMode="External"/><Relationship Id="rId4" Type="http://schemas.openxmlformats.org/officeDocument/2006/relationships/slide" Target="slide150.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1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slide" Target="slide151.xml"/></Relationships>
</file>

<file path=ppt/slides/_rels/slide151.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4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54.xml"/><Relationship Id="rId4" Type="http://schemas.openxmlformats.org/officeDocument/2006/relationships/slide" Target="slide153.xml"/></Relationships>
</file>

<file path=ppt/slides/_rels/slide1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2.xml"/><Relationship Id="rId1" Type="http://schemas.openxmlformats.org/officeDocument/2006/relationships/slideLayout" Target="../slideLayouts/slideLayout1.xml"/><Relationship Id="rId4" Type="http://schemas.openxmlformats.org/officeDocument/2006/relationships/slide" Target="slide151.xml"/></Relationships>
</file>

<file path=ppt/slides/_rels/slide1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3.xml"/><Relationship Id="rId1" Type="http://schemas.openxmlformats.org/officeDocument/2006/relationships/slideLayout" Target="../slideLayouts/slideLayout1.xml"/><Relationship Id="rId4" Type="http://schemas.openxmlformats.org/officeDocument/2006/relationships/slide" Target="slide151.xml"/></Relationships>
</file>

<file path=ppt/slides/_rels/slide1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4.xml"/><Relationship Id="rId1" Type="http://schemas.openxmlformats.org/officeDocument/2006/relationships/slideLayout" Target="../slideLayouts/slideLayout1.xml"/><Relationship Id="rId4" Type="http://schemas.openxmlformats.org/officeDocument/2006/relationships/slide" Target="slide151.xml"/></Relationships>
</file>

<file path=ppt/slides/_rels/slide1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5.xml"/><Relationship Id="rId1" Type="http://schemas.openxmlformats.org/officeDocument/2006/relationships/slideLayout" Target="../slideLayouts/slideLayout1.xml"/><Relationship Id="rId4" Type="http://schemas.openxmlformats.org/officeDocument/2006/relationships/slide" Target="slide156.xml"/></Relationships>
</file>

<file path=ppt/slides/_rels/slide1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6.xml"/><Relationship Id="rId1" Type="http://schemas.openxmlformats.org/officeDocument/2006/relationships/slideLayout" Target="../slideLayouts/slideLayout1.xml"/><Relationship Id="rId4" Type="http://schemas.openxmlformats.org/officeDocument/2006/relationships/slide" Target="slide157.xml"/></Relationships>
</file>

<file path=ppt/slides/_rels/slide1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7.xml"/><Relationship Id="rId1" Type="http://schemas.openxmlformats.org/officeDocument/2006/relationships/slideLayout" Target="../slideLayouts/slideLayout1.xml"/><Relationship Id="rId4" Type="http://schemas.openxmlformats.org/officeDocument/2006/relationships/slide" Target="slide158.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8.xml"/><Relationship Id="rId1" Type="http://schemas.openxmlformats.org/officeDocument/2006/relationships/slideLayout" Target="../slideLayouts/slideLayout1.xml"/><Relationship Id="rId4" Type="http://schemas.openxmlformats.org/officeDocument/2006/relationships/slide" Target="slide159.xml"/></Relationships>
</file>

<file path=ppt/slides/_rels/slide1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9.xml"/><Relationship Id="rId1" Type="http://schemas.openxmlformats.org/officeDocument/2006/relationships/slideLayout" Target="../slideLayouts/slideLayout1.xml"/><Relationship Id="rId4" Type="http://schemas.openxmlformats.org/officeDocument/2006/relationships/slide" Target="slide160.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slide" Target="slide161.xml"/></Relationships>
</file>

<file path=ppt/slides/_rels/slide1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1.xml"/><Relationship Id="rId1" Type="http://schemas.openxmlformats.org/officeDocument/2006/relationships/slideLayout" Target="../slideLayouts/slideLayout1.xml"/><Relationship Id="rId4" Type="http://schemas.openxmlformats.org/officeDocument/2006/relationships/slide" Target="slide162.xml"/></Relationships>
</file>

<file path=ppt/slides/_rels/slide1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2.xml"/><Relationship Id="rId1" Type="http://schemas.openxmlformats.org/officeDocument/2006/relationships/slideLayout" Target="../slideLayouts/slideLayout1.xml"/><Relationship Id="rId4" Type="http://schemas.openxmlformats.org/officeDocument/2006/relationships/slide" Target="slide163.xml"/></Relationships>
</file>

<file path=ppt/slides/_rels/slide1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3.xml"/><Relationship Id="rId1" Type="http://schemas.openxmlformats.org/officeDocument/2006/relationships/slideLayout" Target="../slideLayouts/slideLayout1.xml"/><Relationship Id="rId4" Type="http://schemas.openxmlformats.org/officeDocument/2006/relationships/slide" Target="slide164.xml"/></Relationships>
</file>

<file path=ppt/slides/_rels/slide1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5.xml"/><Relationship Id="rId1" Type="http://schemas.openxmlformats.org/officeDocument/2006/relationships/slideLayout" Target="../slideLayouts/slideLayout1.xml"/><Relationship Id="rId4" Type="http://schemas.openxmlformats.org/officeDocument/2006/relationships/slide" Target="slide166.xml"/></Relationships>
</file>

<file path=ppt/slides/_rels/slide1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7.xml"/><Relationship Id="rId1" Type="http://schemas.openxmlformats.org/officeDocument/2006/relationships/slideLayout" Target="../slideLayouts/slideLayout1.xml"/><Relationship Id="rId4" Type="http://schemas.openxmlformats.org/officeDocument/2006/relationships/slide" Target="slide170.xml"/></Relationships>
</file>

<file path=ppt/slides/_rels/slide1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8.xml"/><Relationship Id="rId1" Type="http://schemas.openxmlformats.org/officeDocument/2006/relationships/slideLayout" Target="../slideLayouts/slideLayout1.xml"/><Relationship Id="rId4" Type="http://schemas.openxmlformats.org/officeDocument/2006/relationships/slide" Target="slide170.xml"/></Relationships>
</file>

<file path=ppt/slides/_rels/slide1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9.xml"/><Relationship Id="rId1" Type="http://schemas.openxmlformats.org/officeDocument/2006/relationships/slideLayout" Target="../slideLayouts/slideLayout1.xml"/><Relationship Id="rId4" Type="http://schemas.openxmlformats.org/officeDocument/2006/relationships/slide" Target="slide170.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1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1.xml"/><Relationship Id="rId1" Type="http://schemas.openxmlformats.org/officeDocument/2006/relationships/slideLayout" Target="../slideLayouts/slideLayout1.xml"/><Relationship Id="rId5" Type="http://schemas.openxmlformats.org/officeDocument/2006/relationships/slide" Target="slide172.xml"/><Relationship Id="rId4" Type="http://schemas.openxmlformats.org/officeDocument/2006/relationships/slide" Target="slide3.xml"/></Relationships>
</file>

<file path=ppt/slides/_rels/slide17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2.xml"/><Relationship Id="rId1" Type="http://schemas.openxmlformats.org/officeDocument/2006/relationships/slideLayout" Target="../slideLayouts/slideLayout1.xml"/><Relationship Id="rId5" Type="http://schemas.openxmlformats.org/officeDocument/2006/relationships/slide" Target="slide173.xml"/><Relationship Id="rId4" Type="http://schemas.openxmlformats.org/officeDocument/2006/relationships/slide" Target="slide3.xml"/></Relationships>
</file>

<file path=ppt/slides/_rels/slide17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3.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4.xml"/><Relationship Id="rId1" Type="http://schemas.openxmlformats.org/officeDocument/2006/relationships/slideLayout" Target="../slideLayouts/slideLayout1.xml"/><Relationship Id="rId4" Type="http://schemas.openxmlformats.org/officeDocument/2006/relationships/slide" Target="slide175.xml"/></Relationships>
</file>

<file path=ppt/slides/_rels/slide1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5.xml"/><Relationship Id="rId1" Type="http://schemas.openxmlformats.org/officeDocument/2006/relationships/slideLayout" Target="../slideLayouts/slideLayout1.xml"/><Relationship Id="rId4" Type="http://schemas.openxmlformats.org/officeDocument/2006/relationships/slide" Target="slide176.xml"/></Relationships>
</file>

<file path=ppt/slides/_rels/slide1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6.xml"/><Relationship Id="rId1" Type="http://schemas.openxmlformats.org/officeDocument/2006/relationships/slideLayout" Target="../slideLayouts/slideLayout1.xml"/><Relationship Id="rId4" Type="http://schemas.openxmlformats.org/officeDocument/2006/relationships/slide" Target="slide177.xml"/></Relationships>
</file>

<file path=ppt/slides/_rels/slide1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7.xml"/><Relationship Id="rId1" Type="http://schemas.openxmlformats.org/officeDocument/2006/relationships/slideLayout" Target="../slideLayouts/slideLayout1.xml"/><Relationship Id="rId4" Type="http://schemas.openxmlformats.org/officeDocument/2006/relationships/slide" Target="slide178.xml"/></Relationships>
</file>

<file path=ppt/slides/_rels/slide1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8.xml"/><Relationship Id="rId1" Type="http://schemas.openxmlformats.org/officeDocument/2006/relationships/slideLayout" Target="../slideLayouts/slideLayout1.xml"/><Relationship Id="rId4" Type="http://schemas.openxmlformats.org/officeDocument/2006/relationships/slide" Target="slide179.xml"/></Relationships>
</file>

<file path=ppt/slides/_rels/slide1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9.xml"/><Relationship Id="rId1" Type="http://schemas.openxmlformats.org/officeDocument/2006/relationships/slideLayout" Target="../slideLayouts/slideLayout1.xml"/><Relationship Id="rId4" Type="http://schemas.openxmlformats.org/officeDocument/2006/relationships/slide" Target="slide180.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0.xml"/><Relationship Id="rId1" Type="http://schemas.openxmlformats.org/officeDocument/2006/relationships/slideLayout" Target="../slideLayouts/slideLayout1.xml"/><Relationship Id="rId4" Type="http://schemas.openxmlformats.org/officeDocument/2006/relationships/slide" Target="slide181.xml"/></Relationships>
</file>

<file path=ppt/slides/_rels/slide1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1.xml"/><Relationship Id="rId1" Type="http://schemas.openxmlformats.org/officeDocument/2006/relationships/slideLayout" Target="../slideLayouts/slideLayout1.xml"/><Relationship Id="rId4" Type="http://schemas.openxmlformats.org/officeDocument/2006/relationships/slide" Target="slide182.xml"/></Relationships>
</file>

<file path=ppt/slides/_rels/slide1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2.xml"/><Relationship Id="rId1" Type="http://schemas.openxmlformats.org/officeDocument/2006/relationships/slideLayout" Target="../slideLayouts/slideLayout1.xml"/><Relationship Id="rId4" Type="http://schemas.openxmlformats.org/officeDocument/2006/relationships/slide" Target="slide183.xml"/></Relationships>
</file>

<file path=ppt/slides/_rels/slide1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3.xml"/><Relationship Id="rId1" Type="http://schemas.openxmlformats.org/officeDocument/2006/relationships/slideLayout" Target="../slideLayouts/slideLayout1.xml"/><Relationship Id="rId4" Type="http://schemas.openxmlformats.org/officeDocument/2006/relationships/slide" Target="slide184.xml"/></Relationships>
</file>

<file path=ppt/slides/_rels/slide1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4.xml"/><Relationship Id="rId1" Type="http://schemas.openxmlformats.org/officeDocument/2006/relationships/slideLayout" Target="../slideLayouts/slideLayout1.xml"/><Relationship Id="rId4" Type="http://schemas.openxmlformats.org/officeDocument/2006/relationships/slide" Target="slide185.xml"/></Relationships>
</file>

<file path=ppt/slides/_rels/slide18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5.xml"/><Relationship Id="rId1" Type="http://schemas.openxmlformats.org/officeDocument/2006/relationships/slideLayout" Target="../slideLayouts/slideLayout1.xml"/><Relationship Id="rId4" Type="http://schemas.openxmlformats.org/officeDocument/2006/relationships/slide" Target="slide186.xml"/></Relationships>
</file>

<file path=ppt/slides/_rels/slide1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6.xml"/><Relationship Id="rId1" Type="http://schemas.openxmlformats.org/officeDocument/2006/relationships/slideLayout" Target="../slideLayouts/slideLayout1.xml"/><Relationship Id="rId4" Type="http://schemas.openxmlformats.org/officeDocument/2006/relationships/slide" Target="slide187.xml"/></Relationships>
</file>

<file path=ppt/slides/_rels/slide18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mailto:ecdlcolombo@virgilio.it"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0.xml"/><Relationship Id="rId1" Type="http://schemas.openxmlformats.org/officeDocument/2006/relationships/slideLayout" Target="../slideLayouts/slideLayout1.xml"/><Relationship Id="rId4" Type="http://schemas.openxmlformats.org/officeDocument/2006/relationships/slide" Target="slide191.xml"/></Relationships>
</file>

<file path=ppt/slides/_rels/slide19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iccolombo.it/index.php?page=scuola-dell-infanzia-4"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hyperlink" Target="http://www.iccolombo.it/index.php?page=ricevimenti-generali" TargetMode="External"/><Relationship Id="rId2" Type="http://schemas.openxmlformats.org/officeDocument/2006/relationships/hyperlink" Target="http://www.iccolombo.it/index.php?page=consigli-di-classe-2" TargetMode="Externa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96.xml.rels><?xml version="1.0" encoding="UTF-8" standalone="yes"?>
<Relationships xmlns="http://schemas.openxmlformats.org/package/2006/relationships"><Relationship Id="rId3" Type="http://schemas.openxmlformats.org/officeDocument/2006/relationships/hyperlink" Target="http://www.iccolombo.it/index.php?page=consigli-di-classe-3" TargetMode="External"/><Relationship Id="rId2" Type="http://schemas.openxmlformats.org/officeDocument/2006/relationships/hyperlink" Target="http://www.iccolombo.it/index.php?page=scuola-secondaria-di-primo-grado-4" TargetMode="Externa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8" Type="http://schemas.openxmlformats.org/officeDocument/2006/relationships/hyperlink" Target="http://www.istruzione.it/valutazione/allegati/DIRETTIVA_11.pdf" TargetMode="External"/><Relationship Id="rId3" Type="http://schemas.openxmlformats.org/officeDocument/2006/relationships/hyperlink" Target="http://www.gazzettaufficiale.it/atto/serie_generale/caricaDettaglioAtto/originario;jsessionid=jZZZ0guflk-9f80ztWT0CA__.ntc-as2-guri2a?atto.dataPubblicazioneGazzetta=1995-06-15&amp;atto.codiceRedazionale=095A3401&amp;elenco30giorni=false" TargetMode="External"/><Relationship Id="rId7" Type="http://schemas.openxmlformats.org/officeDocument/2006/relationships/hyperlink" Target="http://www.istruzione.it/esame_di_stato/Primo_Ciclo/normativa/allegati/dpr122_2009.pdf" TargetMode="External"/><Relationship Id="rId2" Type="http://schemas.openxmlformats.org/officeDocument/2006/relationships/slide" Target="slide199.xml"/><Relationship Id="rId1" Type="http://schemas.openxmlformats.org/officeDocument/2006/relationships/slideLayout" Target="../slideLayouts/slideLayout1.xml"/><Relationship Id="rId6" Type="http://schemas.openxmlformats.org/officeDocument/2006/relationships/hyperlink" Target="http://www.istruzione.it/valutazione/allegati/DPR_%2028_03_13.pdf" TargetMode="External"/><Relationship Id="rId11" Type="http://schemas.openxmlformats.org/officeDocument/2006/relationships/slide" Target="slide2.xml"/><Relationship Id="rId5" Type="http://schemas.openxmlformats.org/officeDocument/2006/relationships/hyperlink" Target="http://www.indicazioninazionali.it/documenti_Indicazioni_nazionali/DM_254_201_GU.pdf" TargetMode="External"/><Relationship Id="rId10" Type="http://schemas.openxmlformats.org/officeDocument/2006/relationships/hyperlink" Target="http://hubmiur.pubblica.istruzione.it/alfresco/d/d/workspace/SpacesStore/d45d00a8-607e-4906-8c88-927b7bc3edd1/legge169_08.pdf" TargetMode="External"/><Relationship Id="rId4" Type="http://schemas.openxmlformats.org/officeDocument/2006/relationships/hyperlink" Target="http://www.gazzettaufficiale.it/eli/id/2015/07/15/15G00122/sg" TargetMode="External"/><Relationship Id="rId9" Type="http://schemas.openxmlformats.org/officeDocument/2006/relationships/hyperlink" Target="http://www.istruzione.it/esame_di_stato/Primo_Ciclo/normativa/allegati/prot5669_11.pdf" TargetMode="External"/></Relationships>
</file>

<file path=ppt/slides/_rels/slide199.xml.rels><?xml version="1.0" encoding="UTF-8" standalone="yes"?>
<Relationships xmlns="http://schemas.openxmlformats.org/package/2006/relationships"><Relationship Id="rId8" Type="http://schemas.openxmlformats.org/officeDocument/2006/relationships/hyperlink" Target="http://www.istruzione.it/allegati/2014/linee_guida_integrazione_alunni_stranieri.pdf" TargetMode="External"/><Relationship Id="rId3" Type="http://schemas.openxmlformats.org/officeDocument/2006/relationships/hyperlink" Target="http://www.istruzione.it/esame_di_stato/Primo_Ciclo/normativa/allegati/prot5669_11.pdf" TargetMode="External"/><Relationship Id="rId7" Type="http://schemas.openxmlformats.org/officeDocument/2006/relationships/hyperlink" Target="http://hubmiur.pubblica.istruzione.it/alfresco/d/d/workspace/SpacesStore/8d31611f-9d06-47d0-bcb7-3580ea282df1/dir271212.pdf" TargetMode="External"/><Relationship Id="rId12" Type="http://schemas.openxmlformats.org/officeDocument/2006/relationships/slide" Target="slide2.xml"/><Relationship Id="rId2" Type="http://schemas.openxmlformats.org/officeDocument/2006/relationships/hyperlink" Target="http://www.istruzione.it/valutazione/allegati/DIRETTIVA_11.pdf" TargetMode="External"/><Relationship Id="rId1" Type="http://schemas.openxmlformats.org/officeDocument/2006/relationships/slideLayout" Target="../slideLayouts/slideLayout1.xml"/><Relationship Id="rId6" Type="http://schemas.openxmlformats.org/officeDocument/2006/relationships/hyperlink" Target="http://www.istruzione.it/esame_di_stato/Primo_Ciclo/normativa/allegati/legge170_10.pdf" TargetMode="External"/><Relationship Id="rId11" Type="http://schemas.openxmlformats.org/officeDocument/2006/relationships/slide" Target="slide200.xml"/><Relationship Id="rId5" Type="http://schemas.openxmlformats.org/officeDocument/2006/relationships/hyperlink" Target="http://hubmiur.pubblica.istruzione.it/alfresco/d/d/workspace/SpacesStore/b9b27816-47b5-4031-9f4b-f0a8d1a8f364/prot104_92.pdf" TargetMode="External"/><Relationship Id="rId10" Type="http://schemas.openxmlformats.org/officeDocument/2006/relationships/hyperlink" Target="http://hubmiur.pubblica.istruzione.it/alfresco/d/d/workspace/SpacesStore/76957d8d-4e63-4a21-bfef-0b41d6863c9a/linee_guida_sui_dsa_12luglio2011.pdf" TargetMode="External"/><Relationship Id="rId4" Type="http://schemas.openxmlformats.org/officeDocument/2006/relationships/hyperlink" Target="http://hubmiur.pubblica.istruzione.it/alfresco/d/d/workspace/SpacesStore/d45d00a8-607e-4906-8c88-927b7bc3edd1/legge169_08.pdf" TargetMode="External"/><Relationship Id="rId9" Type="http://schemas.openxmlformats.org/officeDocument/2006/relationships/hyperlink" Target="http://hubmiur.pubblica.istruzione.it/web/istruzione/prot7443_14"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2.xml"/><Relationship Id="rId26" Type="http://schemas.openxmlformats.org/officeDocument/2006/relationships/slide" Target="slide66.xml"/><Relationship Id="rId3" Type="http://schemas.openxmlformats.org/officeDocument/2006/relationships/image" Target="../media/image1.jpeg"/><Relationship Id="rId21" Type="http://schemas.openxmlformats.org/officeDocument/2006/relationships/slide" Target="slide47.xm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30.xml"/><Relationship Id="rId25" Type="http://schemas.openxmlformats.org/officeDocument/2006/relationships/slide" Target="slide63.xml"/><Relationship Id="rId2" Type="http://schemas.openxmlformats.org/officeDocument/2006/relationships/notesSlide" Target="../notesSlides/notesSlide2.xml"/><Relationship Id="rId16" Type="http://schemas.openxmlformats.org/officeDocument/2006/relationships/slide" Target="slide29.xml"/><Relationship Id="rId20" Type="http://schemas.openxmlformats.org/officeDocument/2006/relationships/slide" Target="slide39.xm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slide" Target="slide24.xml"/><Relationship Id="rId24" Type="http://schemas.openxmlformats.org/officeDocument/2006/relationships/slide" Target="slide62.xml"/><Relationship Id="rId5" Type="http://schemas.openxmlformats.org/officeDocument/2006/relationships/slide" Target="slide6.xml"/><Relationship Id="rId15" Type="http://schemas.openxmlformats.org/officeDocument/2006/relationships/slide" Target="slide28.xml"/><Relationship Id="rId23" Type="http://schemas.openxmlformats.org/officeDocument/2006/relationships/slide" Target="slide59.xml"/><Relationship Id="rId10" Type="http://schemas.openxmlformats.org/officeDocument/2006/relationships/slide" Target="slide23.xml"/><Relationship Id="rId19" Type="http://schemas.openxmlformats.org/officeDocument/2006/relationships/slide" Target="slide34.xml"/><Relationship Id="rId4" Type="http://schemas.openxmlformats.org/officeDocument/2006/relationships/slide" Target="slide5.xml"/><Relationship Id="rId9" Type="http://schemas.openxmlformats.org/officeDocument/2006/relationships/slide" Target="slide22.xml"/><Relationship Id="rId14" Type="http://schemas.openxmlformats.org/officeDocument/2006/relationships/slide" Target="slide27.xml"/><Relationship Id="rId22" Type="http://schemas.openxmlformats.org/officeDocument/2006/relationships/slide" Target="slide57.xml"/><Relationship Id="rId27"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hyperlink" Target="http://hubmiur.pubblica.istruzione.it/alfresco/d/d/workspace/SpacesStore/8d31611f-9d06-47d0-bcb7-3580ea282df1/dir271212.pdf" TargetMode="External"/><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iccolombo.it/index.php?page=patto-di-corresponsabilita-2"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hyperlink" Target="http://www.iccolombo.it/index.php?page=regolamento-d-istitut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hyperlink" Target="http://www.iccolombo.it/index.php?page=regolamento-disciplinare-alunni-scuola-secondari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iccolombo.it/uploads/docenti%20comunicazioni/CriteriOrganizzazioneVIiaggiIstruzione.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slide" Target="slide27.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18.xml"/><Relationship Id="rId13" Type="http://schemas.openxmlformats.org/officeDocument/2006/relationships/slide" Target="slide135.xml"/><Relationship Id="rId18" Type="http://schemas.openxmlformats.org/officeDocument/2006/relationships/slide" Target="slide144.xml"/><Relationship Id="rId26" Type="http://schemas.openxmlformats.org/officeDocument/2006/relationships/slide" Target="slide167.xml"/><Relationship Id="rId3" Type="http://schemas.openxmlformats.org/officeDocument/2006/relationships/image" Target="../media/image1.jpeg"/><Relationship Id="rId21" Type="http://schemas.openxmlformats.org/officeDocument/2006/relationships/slide" Target="slide148.xml"/><Relationship Id="rId7" Type="http://schemas.openxmlformats.org/officeDocument/2006/relationships/slide" Target="slide107.xml"/><Relationship Id="rId12" Type="http://schemas.openxmlformats.org/officeDocument/2006/relationships/slide" Target="slide133.xml"/><Relationship Id="rId17" Type="http://schemas.openxmlformats.org/officeDocument/2006/relationships/slide" Target="slide143.xml"/><Relationship Id="rId25" Type="http://schemas.openxmlformats.org/officeDocument/2006/relationships/slide" Target="slide165.xml"/><Relationship Id="rId2" Type="http://schemas.openxmlformats.org/officeDocument/2006/relationships/notesSlide" Target="../notesSlides/notesSlide3.xml"/><Relationship Id="rId16" Type="http://schemas.openxmlformats.org/officeDocument/2006/relationships/slide" Target="slide142.xml"/><Relationship Id="rId20" Type="http://schemas.openxmlformats.org/officeDocument/2006/relationships/slide" Target="slide147.xml"/><Relationship Id="rId29"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94.xml"/><Relationship Id="rId11" Type="http://schemas.openxmlformats.org/officeDocument/2006/relationships/slide" Target="slide123.xml"/><Relationship Id="rId24" Type="http://schemas.openxmlformats.org/officeDocument/2006/relationships/slide" Target="slide155.xml"/><Relationship Id="rId5" Type="http://schemas.openxmlformats.org/officeDocument/2006/relationships/slide" Target="slide82.xml"/><Relationship Id="rId15" Type="http://schemas.openxmlformats.org/officeDocument/2006/relationships/slide" Target="slide141.xml"/><Relationship Id="rId23" Type="http://schemas.openxmlformats.org/officeDocument/2006/relationships/slide" Target="slide156.xml"/><Relationship Id="rId28" Type="http://schemas.openxmlformats.org/officeDocument/2006/relationships/slide" Target="slide174.xml"/><Relationship Id="rId10" Type="http://schemas.openxmlformats.org/officeDocument/2006/relationships/slide" Target="slide122.xml"/><Relationship Id="rId19" Type="http://schemas.openxmlformats.org/officeDocument/2006/relationships/slide" Target="slide146.xml"/><Relationship Id="rId4" Type="http://schemas.openxmlformats.org/officeDocument/2006/relationships/slide" Target="slide74.xml"/><Relationship Id="rId9" Type="http://schemas.openxmlformats.org/officeDocument/2006/relationships/slide" Target="slide119.xml"/><Relationship Id="rId14" Type="http://schemas.openxmlformats.org/officeDocument/2006/relationships/slide" Target="slide136.xml"/><Relationship Id="rId22" Type="http://schemas.openxmlformats.org/officeDocument/2006/relationships/slide" Target="slide149.xml"/><Relationship Id="rId27" Type="http://schemas.openxmlformats.org/officeDocument/2006/relationships/slide" Target="slide17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slide" Target="slide30.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hyperlink" Target="http://www.scarabocchiandoacasadi.co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slide" Target="slide35.xml"/><Relationship Id="rId7" Type="http://schemas.openxmlformats.org/officeDocument/2006/relationships/slide" Target="slide11.xml"/><Relationship Id="rId12" Type="http://schemas.openxmlformats.org/officeDocument/2006/relationships/image" Target="../media/image9.png"/><Relationship Id="rId2" Type="http://schemas.openxmlformats.org/officeDocument/2006/relationships/notesSlide" Target="../notesSlides/notesSlide34.xml"/><Relationship Id="rId16"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38.xml"/><Relationship Id="rId11" Type="http://schemas.openxmlformats.org/officeDocument/2006/relationships/image" Target="../media/image8.png"/><Relationship Id="rId5" Type="http://schemas.openxmlformats.org/officeDocument/2006/relationships/slide" Target="slide37.xml"/><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slide" Target="slide36.xml"/><Relationship Id="rId9" Type="http://schemas.openxmlformats.org/officeDocument/2006/relationships/image" Target="../media/image6.jpeg"/><Relationship Id="rId1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42.xml"/><Relationship Id="rId4" Type="http://schemas.openxmlformats.org/officeDocument/2006/relationships/slide" Target="slide44.xml"/></Relationships>
</file>

<file path=ppt/slides/_rels/slide4.xml.rels><?xml version="1.0" encoding="UTF-8" standalone="yes"?>
<Relationships xmlns="http://schemas.openxmlformats.org/package/2006/relationships"><Relationship Id="rId8" Type="http://schemas.openxmlformats.org/officeDocument/2006/relationships/slide" Target="slide193.xml"/><Relationship Id="rId13" Type="http://schemas.openxmlformats.org/officeDocument/2006/relationships/slide" Target="slide198.xml"/><Relationship Id="rId3" Type="http://schemas.openxmlformats.org/officeDocument/2006/relationships/image" Target="../media/image1.jpeg"/><Relationship Id="rId7" Type="http://schemas.openxmlformats.org/officeDocument/2006/relationships/slide" Target="slide192.xml"/><Relationship Id="rId12" Type="http://schemas.openxmlformats.org/officeDocument/2006/relationships/slide" Target="slide19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90.xml"/><Relationship Id="rId11" Type="http://schemas.openxmlformats.org/officeDocument/2006/relationships/slide" Target="slide196.xml"/><Relationship Id="rId5" Type="http://schemas.openxmlformats.org/officeDocument/2006/relationships/slide" Target="slide189.xml"/><Relationship Id="rId10" Type="http://schemas.openxmlformats.org/officeDocument/2006/relationships/slide" Target="slide195.xml"/><Relationship Id="rId4" Type="http://schemas.openxmlformats.org/officeDocument/2006/relationships/slide" Target="slide188.xml"/><Relationship Id="rId9" Type="http://schemas.openxmlformats.org/officeDocument/2006/relationships/slide" Target="slide194.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41.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slide" Target="slide7.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2.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slide" Target="slide4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2.xml"/><Relationship Id="rId4" Type="http://schemas.openxmlformats.org/officeDocument/2006/relationships/slide" Target="slide46.xml"/></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2.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slide" Target="slide44.xml"/><Relationship Id="rId5" Type="http://schemas.openxmlformats.org/officeDocument/2006/relationships/slide" Target="slide7.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52.xml"/><Relationship Id="rId4" Type="http://schemas.openxmlformats.org/officeDocument/2006/relationships/slide" Target="slide55.xml"/></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slide" Target="slide48.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slide" Target="slide104.xml"/><Relationship Id="rId13" Type="http://schemas.openxmlformats.org/officeDocument/2006/relationships/slide" Target="slide51.xml"/><Relationship Id="rId3" Type="http://schemas.openxmlformats.org/officeDocument/2006/relationships/slide" Target="slide96.xml"/><Relationship Id="rId7" Type="http://schemas.openxmlformats.org/officeDocument/2006/relationships/slide" Target="slide100.xml"/><Relationship Id="rId12" Type="http://schemas.openxmlformats.org/officeDocument/2006/relationships/slide" Target="slide101.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slide" Target="slide98.xml"/><Relationship Id="rId11" Type="http://schemas.openxmlformats.org/officeDocument/2006/relationships/slide" Target="slide103.xml"/><Relationship Id="rId5" Type="http://schemas.openxmlformats.org/officeDocument/2006/relationships/slide" Target="slide97.xml"/><Relationship Id="rId15" Type="http://schemas.openxmlformats.org/officeDocument/2006/relationships/slide" Target="slide47.xml"/><Relationship Id="rId10" Type="http://schemas.openxmlformats.org/officeDocument/2006/relationships/slide" Target="slide102.xml"/><Relationship Id="rId4" Type="http://schemas.openxmlformats.org/officeDocument/2006/relationships/slide" Target="slide99.xml"/><Relationship Id="rId9" Type="http://schemas.openxmlformats.org/officeDocument/2006/relationships/slide" Target="slide105.xml"/><Relationship Id="rId1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9.xml"/><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57.xml"/></Relationships>
</file>

<file path=ppt/slides/_rels/slide5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47.xml"/></Relationships>
</file>

<file path=ppt/slides/_rels/slide5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8" Type="http://schemas.openxmlformats.org/officeDocument/2006/relationships/slide" Target="slide104.xml"/><Relationship Id="rId13" Type="http://schemas.openxmlformats.org/officeDocument/2006/relationships/slide" Target="slide51.xml"/><Relationship Id="rId3" Type="http://schemas.openxmlformats.org/officeDocument/2006/relationships/slide" Target="slide96.xml"/><Relationship Id="rId7" Type="http://schemas.openxmlformats.org/officeDocument/2006/relationships/slide" Target="slide100.xml"/><Relationship Id="rId12" Type="http://schemas.openxmlformats.org/officeDocument/2006/relationships/slide" Target="slide101.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slide" Target="slide98.xml"/><Relationship Id="rId11" Type="http://schemas.openxmlformats.org/officeDocument/2006/relationships/slide" Target="slide103.xml"/><Relationship Id="rId5" Type="http://schemas.openxmlformats.org/officeDocument/2006/relationships/slide" Target="slide97.xml"/><Relationship Id="rId15" Type="http://schemas.openxmlformats.org/officeDocument/2006/relationships/slide" Target="slide52.xml"/><Relationship Id="rId10" Type="http://schemas.openxmlformats.org/officeDocument/2006/relationships/slide" Target="slide102.xml"/><Relationship Id="rId4" Type="http://schemas.openxmlformats.org/officeDocument/2006/relationships/slide" Target="slide99.xml"/><Relationship Id="rId9" Type="http://schemas.openxmlformats.org/officeDocument/2006/relationships/slide" Target="slide105.xml"/><Relationship Id="rId1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7" Type="http://schemas.openxmlformats.org/officeDocument/2006/relationships/slide" Target="slide49.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slide" Target="slide56.xml"/><Relationship Id="rId5" Type="http://schemas.openxmlformats.org/officeDocument/2006/relationships/slide" Target="slide47.xml"/><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slide" Target="slide55.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8" Type="http://schemas.openxmlformats.org/officeDocument/2006/relationships/slide" Target="slide110.xml"/><Relationship Id="rId13" Type="http://schemas.openxmlformats.org/officeDocument/2006/relationships/slide" Target="slide115.xml"/><Relationship Id="rId3" Type="http://schemas.openxmlformats.org/officeDocument/2006/relationships/slide" Target="slide2.xml"/><Relationship Id="rId7" Type="http://schemas.openxmlformats.org/officeDocument/2006/relationships/slide" Target="slide109.xml"/><Relationship Id="rId12" Type="http://schemas.openxmlformats.org/officeDocument/2006/relationships/slide" Target="slide114.xml"/><Relationship Id="rId2" Type="http://schemas.openxmlformats.org/officeDocument/2006/relationships/notesSlide" Target="../notesSlides/notesSlide57.xml"/><Relationship Id="rId16" Type="http://schemas.openxmlformats.org/officeDocument/2006/relationships/slide" Target="slide51.xml"/><Relationship Id="rId1" Type="http://schemas.openxmlformats.org/officeDocument/2006/relationships/slideLayout" Target="../slideLayouts/slideLayout1.xml"/><Relationship Id="rId6" Type="http://schemas.openxmlformats.org/officeDocument/2006/relationships/slide" Target="slide108.xml"/><Relationship Id="rId11" Type="http://schemas.openxmlformats.org/officeDocument/2006/relationships/slide" Target="slide113.xml"/><Relationship Id="rId5" Type="http://schemas.openxmlformats.org/officeDocument/2006/relationships/slide" Target="slide107.xml"/><Relationship Id="rId15" Type="http://schemas.openxmlformats.org/officeDocument/2006/relationships/slide" Target="slide117.xml"/><Relationship Id="rId10" Type="http://schemas.openxmlformats.org/officeDocument/2006/relationships/slide" Target="slide112.xml"/><Relationship Id="rId4" Type="http://schemas.openxmlformats.org/officeDocument/2006/relationships/slide" Target="slide57.xml"/><Relationship Id="rId9" Type="http://schemas.openxmlformats.org/officeDocument/2006/relationships/slide" Target="slide111.xml"/><Relationship Id="rId14" Type="http://schemas.openxmlformats.org/officeDocument/2006/relationships/slide" Target="slide116.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slide" Target="slide62.xml"/><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68.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slide" Target="slide67.xml"/><Relationship Id="rId5" Type="http://schemas.openxmlformats.org/officeDocument/2006/relationships/slide" Target="slide65.xml"/><Relationship Id="rId4" Type="http://schemas.openxmlformats.org/officeDocument/2006/relationships/slide" Target="slide62.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62.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slide" Target="slide70.xml"/><Relationship Id="rId5" Type="http://schemas.openxmlformats.org/officeDocument/2006/relationships/slide" Target="slide69.xml"/><Relationship Id="rId4" Type="http://schemas.openxmlformats.org/officeDocument/2006/relationships/slide" Target="slide65.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slide" Target="slide63.xml"/></Relationships>
</file>

<file path=ppt/slides/_rels/slide66.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3.xml"/><Relationship Id="rId4" Type="http://schemas.openxmlformats.org/officeDocument/2006/relationships/slide" Target="slide72.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slide" Target="slide63.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slide" Target="slide63.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slide" Target="slide64.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slide" Target="slide64.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slide" Target="slide66.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slide" Target="slide66.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slide" Target="slide66.xml"/></Relationships>
</file>

<file path=ppt/slides/_rels/slide74.xml.rels><?xml version="1.0" encoding="UTF-8" standalone="yes"?>
<Relationships xmlns="http://schemas.openxmlformats.org/package/2006/relationships"><Relationship Id="rId8" Type="http://schemas.openxmlformats.org/officeDocument/2006/relationships/slide" Target="slide82.xml"/><Relationship Id="rId13" Type="http://schemas.openxmlformats.org/officeDocument/2006/relationships/slide" Target="slide96.xml"/><Relationship Id="rId3" Type="http://schemas.openxmlformats.org/officeDocument/2006/relationships/slide" Target="slide75.xml"/><Relationship Id="rId7" Type="http://schemas.openxmlformats.org/officeDocument/2006/relationships/slide" Target="slide81.xml"/><Relationship Id="rId12" Type="http://schemas.openxmlformats.org/officeDocument/2006/relationships/slide" Target="slide107.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slide" Target="slide80.xml"/><Relationship Id="rId11" Type="http://schemas.openxmlformats.org/officeDocument/2006/relationships/slide" Target="slide94.xml"/><Relationship Id="rId5" Type="http://schemas.openxmlformats.org/officeDocument/2006/relationships/slide" Target="slide79.xml"/><Relationship Id="rId15" Type="http://schemas.openxmlformats.org/officeDocument/2006/relationships/slide" Target="slide3.xml"/><Relationship Id="rId10" Type="http://schemas.openxmlformats.org/officeDocument/2006/relationships/slide" Target="slide87.xml"/><Relationship Id="rId4" Type="http://schemas.openxmlformats.org/officeDocument/2006/relationships/slide" Target="slide76.xml"/><Relationship Id="rId9" Type="http://schemas.openxmlformats.org/officeDocument/2006/relationships/slide" Target="slide83.xml"/><Relationship Id="rId14" Type="http://schemas.openxmlformats.org/officeDocument/2006/relationships/slide" Target="slide1.xml"/></Relationships>
</file>

<file path=ppt/slides/_rels/slide7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xml"/><Relationship Id="rId4" Type="http://schemas.openxmlformats.org/officeDocument/2006/relationships/slide" Target="slide3.xml"/></Relationships>
</file>

<file path=ppt/slides/_rels/slide7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slide" Target="slide77.xm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xml"/><Relationship Id="rId4" Type="http://schemas.openxmlformats.org/officeDocument/2006/relationships/slide" Target="slide3.xml"/></Relationships>
</file>

<file path=ppt/slides/_rels/slide77.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 Target="slide1.xml"/><Relationship Id="rId7" Type="http://schemas.openxmlformats.org/officeDocument/2006/relationships/slide" Target="slide78.xm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xml"/><Relationship Id="rId4" Type="http://schemas.openxmlformats.org/officeDocument/2006/relationships/slide" Target="slide3.xml"/></Relationships>
</file>

<file path=ppt/slides/_rels/slide78.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4.gif"/><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xml"/><Relationship Id="rId4" Type="http://schemas.openxmlformats.org/officeDocument/2006/relationships/slide" Target="slide3.xml"/></Relationships>
</file>

<file path=ppt/slides/_rels/slide7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slide" Target="slide74.xml"/><Relationship Id="rId4" Type="http://schemas.openxmlformats.org/officeDocument/2006/relationships/slide" Target="slide7.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slide" Target="slide74.xml"/><Relationship Id="rId4" Type="http://schemas.openxmlformats.org/officeDocument/2006/relationships/slide" Target="slide7.xml"/></Relationships>
</file>

<file path=ppt/slides/_rels/slide8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4.xml"/></Relationships>
</file>

<file path=ppt/slides/_rels/slide83.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slide" Target="slide84.xm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xml"/><Relationship Id="rId4" Type="http://schemas.openxmlformats.org/officeDocument/2006/relationships/slide" Target="slide3.xml"/></Relationships>
</file>

<file path=ppt/slides/_rels/slide84.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slide" Target="slide74.xml"/><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slide" Target="slide85.xml"/><Relationship Id="rId5" Type="http://schemas.openxmlformats.org/officeDocument/2006/relationships/slide" Target="slide7.xml"/><Relationship Id="rId4" Type="http://schemas.openxmlformats.org/officeDocument/2006/relationships/slide" Target="slide3.xml"/></Relationships>
</file>

<file path=ppt/slides/_rels/slide8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3.xml"/><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slide" Target="slide1.xml"/><Relationship Id="rId4" Type="http://schemas.openxmlformats.org/officeDocument/2006/relationships/slide" Target="slide74.xml"/></Relationships>
</file>

<file path=ppt/slides/_rels/slide86.xml.rels><?xml version="1.0" encoding="UTF-8" standalone="yes"?>
<Relationships xmlns="http://schemas.openxmlformats.org/package/2006/relationships"><Relationship Id="rId3" Type="http://schemas.openxmlformats.org/officeDocument/2006/relationships/hyperlink" Target="http://www.iccolombo.it/uploads/programmazioniinfanzia/programmazioneMitili.pdf" TargetMode="External"/><Relationship Id="rId7" Type="http://schemas.openxmlformats.org/officeDocument/2006/relationships/slide" Target="slide3.xml"/><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74.xml"/><Relationship Id="rId4" Type="http://schemas.openxmlformats.org/officeDocument/2006/relationships/slide" Target="slide7.xml"/></Relationships>
</file>

<file path=ppt/slides/_rels/slide8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8.jpeg"/><Relationship Id="rId7" Type="http://schemas.openxmlformats.org/officeDocument/2006/relationships/slide" Target="slide88.xm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74.xml"/><Relationship Id="rId4" Type="http://schemas.openxmlformats.org/officeDocument/2006/relationships/slide" Target="slide7.xml"/></Relationships>
</file>

<file path=ppt/slides/_rels/slide88.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image" Target="../media/image4.gif"/><Relationship Id="rId7" Type="http://schemas.openxmlformats.org/officeDocument/2006/relationships/slide" Target="slide1.xml"/><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xml"/><Relationship Id="rId4" Type="http://schemas.openxmlformats.org/officeDocument/2006/relationships/image" Target="../media/image19.jpeg"/><Relationship Id="rId9" Type="http://schemas.openxmlformats.org/officeDocument/2006/relationships/slide" Target="slide3.xml"/></Relationships>
</file>

<file path=ppt/slides/_rels/slide8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3.xm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slide" Target="slide90.xml"/><Relationship Id="rId5" Type="http://schemas.openxmlformats.org/officeDocument/2006/relationships/slide" Target="slide1.xml"/><Relationship Id="rId4" Type="http://schemas.openxmlformats.org/officeDocument/2006/relationships/slide" Target="slide74.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9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3.xml"/><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slide" Target="slide91.xml"/><Relationship Id="rId5" Type="http://schemas.openxmlformats.org/officeDocument/2006/relationships/slide" Target="slide1.xml"/><Relationship Id="rId4" Type="http://schemas.openxmlformats.org/officeDocument/2006/relationships/slide" Target="slide74.xml"/></Relationships>
</file>

<file path=ppt/slides/_rels/slide9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3.xml"/><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slide" Target="slide92.xml"/><Relationship Id="rId5" Type="http://schemas.openxmlformats.org/officeDocument/2006/relationships/slide" Target="slide1.xml"/><Relationship Id="rId4" Type="http://schemas.openxmlformats.org/officeDocument/2006/relationships/slide" Target="slide74.xml"/></Relationships>
</file>

<file path=ppt/slides/_rels/slide9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3.xml"/><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slide" Target="slide93.xml"/><Relationship Id="rId5" Type="http://schemas.openxmlformats.org/officeDocument/2006/relationships/slide" Target="slide1.xml"/><Relationship Id="rId4" Type="http://schemas.openxmlformats.org/officeDocument/2006/relationships/slide" Target="slide74.xml"/></Relationships>
</file>

<file path=ppt/slides/_rels/slide9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3.xml"/><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hyperlink" Target="http://www.iccolombo.it/uploads/programmazioniinfanzia/programmazionePerugino.pdf" TargetMode="External"/><Relationship Id="rId4" Type="http://schemas.openxmlformats.org/officeDocument/2006/relationships/slide" Target="slide74.xml"/></Relationships>
</file>

<file path=ppt/slides/_rels/slide9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gif"/><Relationship Id="rId7" Type="http://schemas.openxmlformats.org/officeDocument/2006/relationships/slide" Target="slide95.xml"/><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74.xml"/><Relationship Id="rId4" Type="http://schemas.openxmlformats.org/officeDocument/2006/relationships/slide" Target="slide7.xml"/></Relationships>
</file>

<file path=ppt/slides/_rels/slide9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3.xml"/><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slide" Target="slide96.xml"/><Relationship Id="rId5" Type="http://schemas.openxmlformats.org/officeDocument/2006/relationships/slide" Target="slide1.xml"/><Relationship Id="rId4" Type="http://schemas.openxmlformats.org/officeDocument/2006/relationships/slide" Target="slide74.xml"/></Relationships>
</file>

<file path=ppt/slides/_rels/slide96.xml.rels><?xml version="1.0" encoding="UTF-8" standalone="yes"?>
<Relationships xmlns="http://schemas.openxmlformats.org/package/2006/relationships"><Relationship Id="rId8" Type="http://schemas.openxmlformats.org/officeDocument/2006/relationships/hyperlink" Target="http://www.iccolombo.it/uploads/programmazioni%20primaria/classi%20quarte/PROGRAMMAZIONE%20ITALIANO%20CLASSI%204.pdf" TargetMode="External"/><Relationship Id="rId13" Type="http://schemas.openxmlformats.org/officeDocument/2006/relationships/slide" Target="slide1.xml"/><Relationship Id="rId3" Type="http://schemas.openxmlformats.org/officeDocument/2006/relationships/slide" Target="slide7.xml"/><Relationship Id="rId7" Type="http://schemas.openxmlformats.org/officeDocument/2006/relationships/hyperlink" Target="http://www.iccolombo.it/uploads/programmazioni%20primaria/classi%20terze/PROGRAMMAZIONE%20ITALIANO%20CLASSI%203.pdf" TargetMode="External"/><Relationship Id="rId12" Type="http://schemas.openxmlformats.org/officeDocument/2006/relationships/slide" Target="slide74.xml"/><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seconde/PROGRAMMAZIONE%20ITALIANO%20CLASSI%202.pdf" TargetMode="External"/><Relationship Id="rId11" Type="http://schemas.openxmlformats.org/officeDocument/2006/relationships/slide" Target="slide54.xml"/><Relationship Id="rId5" Type="http://schemas.openxmlformats.org/officeDocument/2006/relationships/hyperlink" Target="http://www.iccolombo.it/uploads/programmazioni%20primaria/classi%20prime/PROGRAMMAZIONE%20ITALIANOCLASSI%201.pdf" TargetMode="External"/><Relationship Id="rId15" Type="http://schemas.openxmlformats.org/officeDocument/2006/relationships/slide" Target="slide3.xml"/><Relationship Id="rId10" Type="http://schemas.openxmlformats.org/officeDocument/2006/relationships/slide" Target="slide53.xml"/><Relationship Id="rId4" Type="http://schemas.openxmlformats.org/officeDocument/2006/relationships/slide" Target="slide50.xml"/><Relationship Id="rId9" Type="http://schemas.openxmlformats.org/officeDocument/2006/relationships/hyperlink" Target="http://www.iccolombo.it/uploads/programmazioni%20primaria/classi%20quinte/PROGRAMMAZIONE%20ITALIANO%20CLASSI%205.pdf" TargetMode="External"/><Relationship Id="rId14" Type="http://schemas.openxmlformats.org/officeDocument/2006/relationships/slide" Target="slide97.xml"/></Relationships>
</file>

<file path=ppt/slides/_rels/slide9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4.xml"/><Relationship Id="rId3" Type="http://schemas.openxmlformats.org/officeDocument/2006/relationships/hyperlink" Target="http://www.iccolombo.it/uploads/programmazioni%20primaria/classi%20prime/PROGRAMMAZIONE%20STORIA%20CLASSI%201.pdf" TargetMode="External"/><Relationship Id="rId7" Type="http://schemas.openxmlformats.org/officeDocument/2006/relationships/hyperlink" Target="http://www.iccolombo.it/uploads/programmazioni%20primaria/classi%20quinte/PROGRAMMAZIONE%20STORIA%20CLASSI%205.pdf" TargetMode="External"/><Relationship Id="rId12" Type="http://schemas.openxmlformats.org/officeDocument/2006/relationships/slide" Target="slide53.xml"/><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arte/PROGRAMMAZIONE%20STORIA%20CLASSI%204.pdf" TargetMode="External"/><Relationship Id="rId11" Type="http://schemas.openxmlformats.org/officeDocument/2006/relationships/slide" Target="slide50.xml"/><Relationship Id="rId5" Type="http://schemas.openxmlformats.org/officeDocument/2006/relationships/hyperlink" Target="http://www.iccolombo.it/uploads/programmazioni%20primaria/classi%20terze/PROGRAMMAZIONE%20STORIA%20CLASSI%203.pdf" TargetMode="External"/><Relationship Id="rId15" Type="http://schemas.openxmlformats.org/officeDocument/2006/relationships/slide" Target="slide98.xml"/><Relationship Id="rId10" Type="http://schemas.openxmlformats.org/officeDocument/2006/relationships/slide" Target="slide7.xml"/><Relationship Id="rId4" Type="http://schemas.openxmlformats.org/officeDocument/2006/relationships/hyperlink" Target="http://www.iccolombo.it/uploads/programmazioni%20primaria/classi%20seconde/PROGRAMMAZIONE%20STORIA%20CLASSI%202.pdf" TargetMode="External"/><Relationship Id="rId9" Type="http://schemas.openxmlformats.org/officeDocument/2006/relationships/slide" Target="slide3.xml"/><Relationship Id="rId14" Type="http://schemas.openxmlformats.org/officeDocument/2006/relationships/slide" Target="slide74.xml"/></Relationships>
</file>

<file path=ppt/slides/_rels/slide98.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1.xml"/><Relationship Id="rId7" Type="http://schemas.openxmlformats.org/officeDocument/2006/relationships/slide" Target="slide53.xml"/><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slide" Target="slide50.xml"/><Relationship Id="rId5" Type="http://schemas.openxmlformats.org/officeDocument/2006/relationships/slide" Target="slide7.xml"/><Relationship Id="rId10" Type="http://schemas.openxmlformats.org/officeDocument/2006/relationships/slide" Target="slide99.xml"/><Relationship Id="rId4" Type="http://schemas.openxmlformats.org/officeDocument/2006/relationships/slide" Target="slide3.xml"/><Relationship Id="rId9" Type="http://schemas.openxmlformats.org/officeDocument/2006/relationships/slide" Target="slide74.xml"/></Relationships>
</file>

<file path=ppt/slides/_rels/slide99.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4.xml"/><Relationship Id="rId3" Type="http://schemas.openxmlformats.org/officeDocument/2006/relationships/hyperlink" Target="http://www.iccolombo.it/uploads/programmazioni%20primaria/classi%20prime/PROGRAMMAZIONE%20MATEMATICA%20CLASSI%201.pdf" TargetMode="External"/><Relationship Id="rId7" Type="http://schemas.openxmlformats.org/officeDocument/2006/relationships/hyperlink" Target="http://www.iccolombo.it/uploads/programmazioni%20primaria/classi%20quinte/PROGRAMMAZIONE%20MATEMATICA%20CLASSI%205.pdf" TargetMode="External"/><Relationship Id="rId12" Type="http://schemas.openxmlformats.org/officeDocument/2006/relationships/slide" Target="slide53.xml"/><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hyperlink" Target="http://www.iccolombo.it/uploads/programmazioni%20primaria/classi%20quarte/PROGRAMMAZIONE%20MATEMATICA%20CLASSI%204.pdf" TargetMode="External"/><Relationship Id="rId11" Type="http://schemas.openxmlformats.org/officeDocument/2006/relationships/slide" Target="slide50.xml"/><Relationship Id="rId5" Type="http://schemas.openxmlformats.org/officeDocument/2006/relationships/hyperlink" Target="http://www.iccolombo.it/uploads/programmazioni%20primaria/classi%20terze/PROGRAMMAZIONE%20MATEMATICA%20CLASSI%203.pdf" TargetMode="External"/><Relationship Id="rId15" Type="http://schemas.openxmlformats.org/officeDocument/2006/relationships/slide" Target="slide100.xml"/><Relationship Id="rId10" Type="http://schemas.openxmlformats.org/officeDocument/2006/relationships/slide" Target="slide7.xml"/><Relationship Id="rId4" Type="http://schemas.openxmlformats.org/officeDocument/2006/relationships/hyperlink" Target="http://www.iccolombo.it/uploads/programmazioni%20primaria/classi%20seconde/PROGRAMMAZIONE%20MATEMATICA%20CLASSI%202.pdf" TargetMode="External"/><Relationship Id="rId9" Type="http://schemas.openxmlformats.org/officeDocument/2006/relationships/slide" Target="slide3.xml"/><Relationship Id="rId14" Type="http://schemas.openxmlformats.org/officeDocument/2006/relationships/slide" Target="slide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13314" name="Immagin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76613" y="303213"/>
            <a:ext cx="808037" cy="898525"/>
          </a:xfrm>
          <a:prstGeom prst="rect">
            <a:avLst/>
          </a:prstGeom>
          <a:noFill/>
          <a:ln w="9525">
            <a:noFill/>
            <a:miter lim="800000"/>
            <a:headEnd/>
            <a:tailEnd/>
          </a:ln>
        </p:spPr>
      </p:pic>
      <p:sp>
        <p:nvSpPr>
          <p:cNvPr id="8" name="CasellaDiTesto 7"/>
          <p:cNvSpPr txBox="1"/>
          <p:nvPr/>
        </p:nvSpPr>
        <p:spPr>
          <a:xfrm>
            <a:off x="493713" y="1374775"/>
            <a:ext cx="6716712" cy="985838"/>
          </a:xfrm>
          <a:prstGeom prst="rect">
            <a:avLst/>
          </a:prstGeom>
          <a:noFill/>
        </p:spPr>
        <p:txBody>
          <a:bodyPr>
            <a:spAutoFit/>
          </a:bodyPr>
          <a:lstStyle/>
          <a:p>
            <a:pPr algn="ctr" fontAlgn="auto">
              <a:spcBef>
                <a:spcPts val="0"/>
              </a:spcBef>
              <a:spcAft>
                <a:spcPts val="0"/>
              </a:spcAft>
              <a:defRPr/>
            </a:pPr>
            <a:r>
              <a:rPr lang="it-IT" b="1" dirty="0">
                <a:solidFill>
                  <a:schemeClr val="tx2"/>
                </a:solidFill>
                <a:effectLst>
                  <a:outerShdw blurRad="50800" dist="38100" algn="tr" rotWithShape="0">
                    <a:prstClr val="black">
                      <a:alpha val="40000"/>
                    </a:prstClr>
                  </a:outerShdw>
                </a:effectLst>
                <a:latin typeface="Verdana" pitchFamily="34" charset="0"/>
                <a:cs typeface="+mn-cs"/>
              </a:rPr>
              <a:t>Istituto Comprensivo </a:t>
            </a:r>
            <a:r>
              <a:rPr lang="it-IT" b="1" i="1" dirty="0">
                <a:solidFill>
                  <a:schemeClr val="tx2"/>
                </a:solidFill>
                <a:effectLst>
                  <a:outerShdw blurRad="50800" dist="38100" algn="tr" rotWithShape="0">
                    <a:prstClr val="black">
                      <a:alpha val="40000"/>
                    </a:prstClr>
                  </a:outerShdw>
                </a:effectLst>
                <a:latin typeface="Verdana" pitchFamily="34" charset="0"/>
                <a:cs typeface="+mn-cs"/>
              </a:rPr>
              <a:t>Cristoforo Colombo</a:t>
            </a:r>
          </a:p>
          <a:p>
            <a:pPr algn="ctr" fontAlgn="auto">
              <a:spcBef>
                <a:spcPts val="0"/>
              </a:spcBef>
              <a:spcAft>
                <a:spcPts val="0"/>
              </a:spcAft>
              <a:defRPr/>
            </a:pPr>
            <a:endParaRPr lang="it-IT" sz="1600" b="1" dirty="0">
              <a:solidFill>
                <a:schemeClr val="tx2"/>
              </a:solidFill>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endParaRPr lang="it-IT" sz="1200" dirty="0">
              <a:solidFill>
                <a:schemeClr val="tx2"/>
              </a:solidFill>
              <a:latin typeface="Verdana" pitchFamily="34" charset="0"/>
              <a:cs typeface="+mn-cs"/>
            </a:endParaRPr>
          </a:p>
          <a:p>
            <a:pPr fontAlgn="auto">
              <a:spcBef>
                <a:spcPts val="0"/>
              </a:spcBef>
              <a:spcAft>
                <a:spcPts val="0"/>
              </a:spcAft>
              <a:defRPr/>
            </a:pPr>
            <a:endParaRPr lang="it-IT" sz="1200" dirty="0">
              <a:solidFill>
                <a:schemeClr val="tx2"/>
              </a:solidFill>
              <a:latin typeface="Verdana" pitchFamily="34" charset="0"/>
              <a:cs typeface="+mn-cs"/>
            </a:endParaRPr>
          </a:p>
        </p:txBody>
      </p:sp>
      <p:sp>
        <p:nvSpPr>
          <p:cNvPr id="5" name="CasellaDiTesto 4"/>
          <p:cNvSpPr txBox="1"/>
          <p:nvPr/>
        </p:nvSpPr>
        <p:spPr>
          <a:xfrm>
            <a:off x="422275" y="4572000"/>
            <a:ext cx="6716713" cy="1322388"/>
          </a:xfrm>
          <a:prstGeom prst="rect">
            <a:avLst/>
          </a:prstGeom>
          <a:noFill/>
        </p:spPr>
        <p:txBody>
          <a:bodyPr>
            <a:spAutoFit/>
          </a:bodyPr>
          <a:lstStyle/>
          <a:p>
            <a:pPr algn="ctr" fontAlgn="auto">
              <a:spcBef>
                <a:spcPts val="0"/>
              </a:spcBef>
              <a:spcAft>
                <a:spcPts val="0"/>
              </a:spcAft>
              <a:defRPr/>
            </a:pPr>
            <a:r>
              <a:rPr lang="it-IT" sz="4000" b="1" dirty="0">
                <a:solidFill>
                  <a:schemeClr val="tx2"/>
                </a:solidFill>
                <a:effectLst>
                  <a:outerShdw blurRad="50800" dist="38100" algn="tr" rotWithShape="0">
                    <a:prstClr val="black">
                      <a:alpha val="40000"/>
                    </a:prstClr>
                  </a:outerShdw>
                </a:effectLst>
                <a:latin typeface="Verdana" pitchFamily="34" charset="0"/>
                <a:cs typeface="+mn-cs"/>
              </a:rPr>
              <a:t>Piano Triennale dell’Offerta Formativa</a:t>
            </a:r>
            <a:endParaRPr lang="it-IT" sz="4000" b="1" i="1" dirty="0">
              <a:solidFill>
                <a:schemeClr val="tx2"/>
              </a:solidFill>
              <a:effectLst>
                <a:outerShdw blurRad="50800" dist="38100" algn="tr" rotWithShape="0">
                  <a:prstClr val="black">
                    <a:alpha val="40000"/>
                  </a:prstClr>
                </a:outerShdw>
              </a:effectLst>
              <a:latin typeface="Verdana" pitchFamily="34"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6464300"/>
          </a:xfrm>
          <a:prstGeom prst="rect">
            <a:avLst/>
          </a:prstGeom>
          <a:noFill/>
        </p:spPr>
        <p:txBody>
          <a:bodyPr>
            <a:spAutoFit/>
          </a:bodyPr>
          <a:lstStyle/>
          <a:p>
            <a:pPr algn="ctr" fontAlgn="auto">
              <a:lnSpc>
                <a:spcPct val="150000"/>
              </a:lnSpc>
              <a:spcBef>
                <a:spcPts val="0"/>
              </a:spcBef>
              <a:spcAft>
                <a:spcPts val="0"/>
              </a:spcAft>
              <a:defRPr/>
            </a:pPr>
            <a:r>
              <a:rPr lang="it-IT" sz="1200" b="1" dirty="0">
                <a:latin typeface="Verdana" pitchFamily="34" charset="0"/>
                <a:cs typeface="+mn-cs"/>
              </a:rPr>
              <a:t>AREA EDUCATIVO-DIDATTICA</a:t>
            </a:r>
            <a:br>
              <a:rPr lang="it-IT" sz="1200" b="1" dirty="0">
                <a:latin typeface="Verdana" pitchFamily="34" charset="0"/>
                <a:cs typeface="+mn-cs"/>
              </a:rPr>
            </a:br>
            <a:endParaRPr lang="it-IT" sz="1200" b="1" dirty="0">
              <a:latin typeface="Verdana" pitchFamily="34" charset="0"/>
              <a:cs typeface="+mn-cs"/>
            </a:endParaRPr>
          </a:p>
          <a:p>
            <a:pPr algn="just" fontAlgn="auto">
              <a:lnSpc>
                <a:spcPct val="150000"/>
              </a:lnSpc>
              <a:spcBef>
                <a:spcPts val="0"/>
              </a:spcBef>
              <a:spcAft>
                <a:spcPts val="0"/>
              </a:spcAft>
              <a:defRPr/>
            </a:pPr>
            <a:r>
              <a:rPr lang="it-IT" sz="1200" b="1" dirty="0">
                <a:latin typeface="Verdana" pitchFamily="34" charset="0"/>
                <a:cs typeface="+mn-cs"/>
              </a:rPr>
              <a:t>Si rendono note  le finalità a cui fare riferimento e di seguito espresse:</a:t>
            </a:r>
          </a:p>
          <a:p>
            <a:pPr algn="just" fontAlgn="auto">
              <a:lnSpc>
                <a:spcPct val="150000"/>
              </a:lnSpc>
              <a:spcBef>
                <a:spcPts val="0"/>
              </a:spcBef>
              <a:spcAft>
                <a:spcPts val="0"/>
              </a:spcAft>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promuovere il successo formativo di ogni alunno in termini di conoscenze, abilità, competenze, comportamenti responsabili e </a:t>
            </a:r>
            <a:r>
              <a:rPr lang="it-IT" sz="1200" b="1" dirty="0" err="1">
                <a:latin typeface="Verdana" pitchFamily="34" charset="0"/>
                <a:cs typeface="+mn-cs"/>
              </a:rPr>
              <a:t>prosociali</a:t>
            </a:r>
            <a:r>
              <a:rPr lang="it-IT" sz="1200" b="1" dirty="0">
                <a:latin typeface="Verdana" pitchFamily="34" charset="0"/>
                <a:cs typeface="+mn-cs"/>
              </a:rPr>
              <a:t>, attraverso un processo di apprendimento significativo;</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promuovere le competenze chiave e di cittadinanza, lo spirito d’iniziativa e d’imprenditorialità,  in un processo di apprendimento permanente;</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sviluppare nell’alunno le capacità intuitive e logiche  sottese alla comprensione e alla risoluzione dei problemi a partire dall’analisi di situazioni reali e contingenti;</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prevenire i fenomeni di abbandono e dispersione scolastica attraverso la realizzazione di interventi inclusivi per il superamento di ogni forma di svantaggio;</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valorizzare gli interessi cognitivi di ciascuno per lo sviluppo di eccellenze a vantaggio della comunità scolastica e territoriale.</a:t>
            </a:r>
          </a:p>
          <a:p>
            <a:pPr algn="just" fontAlgn="auto">
              <a:lnSpc>
                <a:spcPct val="150000"/>
              </a:lnSpc>
              <a:spcBef>
                <a:spcPts val="0"/>
              </a:spcBef>
              <a:spcAft>
                <a:spcPts val="0"/>
              </a:spcAft>
              <a:defRPr/>
            </a:pPr>
            <a:endParaRPr lang="it-IT" sz="1200" b="1" dirty="0">
              <a:latin typeface="Verdana" pitchFamily="34" charset="0"/>
              <a:cs typeface="+mn-cs"/>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Scienze</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20040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/programmazioni%20primaria/classi%20prime/PROGRAMMAZIONE%20SCIENZE%20CLASSI%201.pdf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/programmazioni%20primaria/classi%20seconde/PROGRAMMAZIONE%20SCIENZE%20CLASSI%202.pdf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/programmazioni%20primaria/classi%20terze/PROGRAMMAZIONE%20SCIENZE%20CLASSI%203.pdf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7084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/programmazioni%20primaria/classi%20quarte/PROGRAMMAZIONE%20SCIENZE%20CLASSI%204.pdf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7084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/programmazioni%20primaria/classi%20quinte/PROGRAMMAZIONE%20SCIENZE%20CLASSI%205.pdf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8"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
        <p:nvSpPr>
          <p:cNvPr id="13" name="Rettangolo 42">
            <a:hlinkClick r:id="rId10"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pieno</a:t>
            </a:r>
            <a:endParaRPr lang="it-IT" sz="1200" dirty="0">
              <a:latin typeface="Verdana" pitchFamily="34" charset="0"/>
            </a:endParaRPr>
          </a:p>
        </p:txBody>
      </p:sp>
      <p:sp>
        <p:nvSpPr>
          <p:cNvPr id="14" name="Rettangolo 42">
            <a:hlinkClick r:id="rId10"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28 ore</a:t>
            </a:r>
            <a:endParaRPr lang="it-IT" sz="1200" dirty="0">
              <a:latin typeface="Verdana" pitchFamily="34" charset="0"/>
            </a:endParaRPr>
          </a:p>
        </p:txBody>
      </p:sp>
      <p:sp>
        <p:nvSpPr>
          <p:cNvPr id="15" name="Rettangolo 42">
            <a:hlinkClick r:id="rId10"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Tempo corto 27 ore</a:t>
            </a:r>
            <a:endParaRPr lang="it-IT" sz="1200" dirty="0">
              <a:latin typeface="Verdana" pitchFamily="34" charset="0"/>
            </a:endParaRPr>
          </a:p>
        </p:txBody>
      </p:sp>
      <p:sp>
        <p:nvSpPr>
          <p:cNvPr id="9" name="Rettangolo 42">
            <a:hlinkClick r:id="rId10"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4" action="ppaction://hlinksldjump"/>
              </a:rPr>
              <a:t>Torna al curricolo</a:t>
            </a:r>
            <a:endParaRPr lang="it-IT" sz="1200" dirty="0">
              <a:latin typeface="Verdana" pitchFamily="34" charset="0"/>
            </a:endParaRPr>
          </a:p>
        </p:txBody>
      </p:sp>
      <p:sp>
        <p:nvSpPr>
          <p:cNvPr id="11" name="Text Box 4">
            <a:hlinkClick r:id="rId8"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avanti</a:t>
            </a:r>
            <a:endParaRPr lang="it-IT" sz="12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Lingua Inglese</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65760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endParaRPr lang="it-IT" sz="1400" dirty="0">
                        <a:solidFill>
                          <a:schemeClr val="tx2"/>
                        </a:solidFill>
                        <a:latin typeface="Verdana" pitchFamily="34" charset="0"/>
                      </a:endParaRPr>
                    </a:p>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/programmazioni%20primaria/classi%20prime/PROGRAMMAZIONE%20INGLESE%20CLASSE%20PRIMA%20.pdf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370840">
                <a:tc>
                  <a:txBody>
                    <a:bodyPr/>
                    <a:lstStyle/>
                    <a:p>
                      <a:pPr algn="ctr"/>
                      <a:endParaRPr lang="it-IT" sz="1400" b="1" dirty="0">
                        <a:solidFill>
                          <a:schemeClr val="tx2"/>
                        </a:solidFill>
                        <a:latin typeface="Verdana" pitchFamily="34" charset="0"/>
                      </a:endParaRPr>
                    </a:p>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/programmazioni%20primaria/classi%20seconde/PROGRAMMAZIONE%20INGLESE%20CLASSI%20SECONDE.pdf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70840">
                <a:tc>
                  <a:txBody>
                    <a:bodyPr/>
                    <a:lstStyle/>
                    <a:p>
                      <a:pPr algn="ctr"/>
                      <a:endParaRPr lang="it-IT" sz="1400" b="1" dirty="0">
                        <a:solidFill>
                          <a:schemeClr val="tx2"/>
                        </a:solidFill>
                        <a:latin typeface="Verdana" pitchFamily="34" charset="0"/>
                      </a:endParaRPr>
                    </a:p>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/programmazioni%20primaria/classi%20terze/PROGRAMMAZIONE%20INGLESE%20CLASSI%20TERZE.pdf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70840">
                <a:tc>
                  <a:txBody>
                    <a:bodyPr/>
                    <a:lstStyle/>
                    <a:p>
                      <a:pPr algn="ctr"/>
                      <a:endParaRPr lang="it-IT" sz="1400" b="1" dirty="0">
                        <a:solidFill>
                          <a:schemeClr val="tx2"/>
                        </a:solidFill>
                        <a:latin typeface="Verdana" pitchFamily="34" charset="0"/>
                      </a:endParaRPr>
                    </a:p>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/programmazioni%20primaria/classi%20quarte/PROGRAMMAZIONE%20INGLESE%20CLASSI%20QUARTE.pdf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70840">
                <a:tc>
                  <a:txBody>
                    <a:bodyPr/>
                    <a:lstStyle/>
                    <a:p>
                      <a:pPr algn="ctr"/>
                      <a:endParaRPr lang="it-IT" sz="1400" b="1" dirty="0">
                        <a:solidFill>
                          <a:schemeClr val="tx2"/>
                        </a:solidFill>
                        <a:latin typeface="Verdana" pitchFamily="34" charset="0"/>
                      </a:endParaRPr>
                    </a:p>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/programmazioni%20primaria/classi%20quinte/PROGRAMMAZIONE%20INGLESE%20CLASSI%20QUINTE.pdf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8"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
        <p:nvSpPr>
          <p:cNvPr id="13" name="Rettangolo 42">
            <a:hlinkClick r:id="rId10"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pieno</a:t>
            </a:r>
            <a:endParaRPr lang="it-IT" sz="1200" dirty="0">
              <a:latin typeface="Verdana" pitchFamily="34" charset="0"/>
            </a:endParaRPr>
          </a:p>
        </p:txBody>
      </p:sp>
      <p:sp>
        <p:nvSpPr>
          <p:cNvPr id="14" name="Rettangolo 42">
            <a:hlinkClick r:id="rId10"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28 ore</a:t>
            </a:r>
            <a:endParaRPr lang="it-IT" sz="1200" dirty="0">
              <a:latin typeface="Verdana" pitchFamily="34" charset="0"/>
            </a:endParaRPr>
          </a:p>
        </p:txBody>
      </p:sp>
      <p:sp>
        <p:nvSpPr>
          <p:cNvPr id="15" name="Rettangolo 42">
            <a:hlinkClick r:id="rId10"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Tempo corto 27 ore</a:t>
            </a:r>
            <a:endParaRPr lang="it-IT" sz="1200" dirty="0">
              <a:latin typeface="Verdana" pitchFamily="34" charset="0"/>
            </a:endParaRPr>
          </a:p>
        </p:txBody>
      </p:sp>
      <p:sp>
        <p:nvSpPr>
          <p:cNvPr id="9" name="Rettangolo 42">
            <a:hlinkClick r:id="rId10"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4" action="ppaction://hlinksldjump"/>
              </a:rPr>
              <a:t>Torna al curricolo</a:t>
            </a:r>
            <a:endParaRPr lang="it-IT" sz="1200" dirty="0">
              <a:latin typeface="Verdana" pitchFamily="34" charset="0"/>
            </a:endParaRPr>
          </a:p>
        </p:txBody>
      </p:sp>
      <p:sp>
        <p:nvSpPr>
          <p:cNvPr id="11" name="Text Box 4">
            <a:hlinkClick r:id="rId8"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avanti</a:t>
            </a:r>
            <a:endParaRPr lang="it-IT" sz="1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Arte e Immagine</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271272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/programmazioni%20primaria/classi%20prime/PROGRAMMAZIONE%20ARTE%20CLASSI%201.pdf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/programmazioni%20primaria/classi%20seconde/PROGRAMMAZIONE%20ARTE%20CLASSI%202.pdf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/programmazioni%20primaria/classi%20terze/PROGRAMMAZIONE%20ARTE%20CLASSI%203.pdf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7084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/programmazioni%20primaria/classi%20quarte/PROGRAMMAZIONE%20ARTE%20CLASSI%204.pdf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7084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/programmazioni%20primaria/classi%20quinte/PROGRAMMAZIONE%20ARTE%20CLASSI%205.pdf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8"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
        <p:nvSpPr>
          <p:cNvPr id="13" name="Rettangolo 42">
            <a:hlinkClick r:id="rId10"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pieno</a:t>
            </a:r>
            <a:endParaRPr lang="it-IT" sz="1200" dirty="0">
              <a:latin typeface="Verdana" pitchFamily="34" charset="0"/>
            </a:endParaRPr>
          </a:p>
        </p:txBody>
      </p:sp>
      <p:sp>
        <p:nvSpPr>
          <p:cNvPr id="14" name="Rettangolo 42">
            <a:hlinkClick r:id="rId10"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28 ore</a:t>
            </a:r>
            <a:endParaRPr lang="it-IT" sz="1200" dirty="0">
              <a:latin typeface="Verdana" pitchFamily="34" charset="0"/>
            </a:endParaRPr>
          </a:p>
        </p:txBody>
      </p:sp>
      <p:sp>
        <p:nvSpPr>
          <p:cNvPr id="15" name="Rettangolo 42">
            <a:hlinkClick r:id="rId10"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Tempo corto 27 ore</a:t>
            </a:r>
            <a:endParaRPr lang="it-IT" sz="1200" dirty="0">
              <a:latin typeface="Verdana" pitchFamily="34" charset="0"/>
            </a:endParaRPr>
          </a:p>
        </p:txBody>
      </p:sp>
      <p:sp>
        <p:nvSpPr>
          <p:cNvPr id="9" name="Rettangolo 42">
            <a:hlinkClick r:id="rId10"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4" action="ppaction://hlinksldjump"/>
              </a:rPr>
              <a:t>Torna al curricolo</a:t>
            </a:r>
            <a:endParaRPr lang="it-IT" sz="1200" dirty="0">
              <a:latin typeface="Verdana" pitchFamily="34" charset="0"/>
            </a:endParaRPr>
          </a:p>
        </p:txBody>
      </p:sp>
      <p:sp>
        <p:nvSpPr>
          <p:cNvPr id="11" name="Text Box 4">
            <a:hlinkClick r:id="rId8"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avanti</a:t>
            </a:r>
            <a:endParaRPr lang="it-IT" sz="12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Musica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078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/programmazioni%20primaria/classi%20prime/PROGRAMMAZIONE%20MUSICA%20CLASSI%201.pdf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rPr>
                        <a:t>http://www.iccolombo.it/</a:t>
                      </a:r>
                      <a:r>
                        <a:rPr lang="it-IT" sz="1200" b="1" dirty="0" err="1">
                          <a:solidFill>
                            <a:schemeClr val="tx2"/>
                          </a:solidFill>
                          <a:latin typeface="Verdana" pitchFamily="34" charset="0"/>
                        </a:rPr>
                        <a:t>uploads</a:t>
                      </a:r>
                      <a:r>
                        <a:rPr lang="it-IT" sz="1200" b="1" dirty="0">
                          <a:solidFill>
                            <a:schemeClr val="tx2"/>
                          </a:solidFill>
                          <a:latin typeface="Verdana" pitchFamily="34" charset="0"/>
                        </a:rPr>
                        <a:t>/programmazioni%20primaria/classi%20seconde/PROGRAMMAZIONE%20MUSICACLASSI%202.pdf</a:t>
                      </a: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/programmazioni%20primaria/classi%20terze/PROGRAMMAZIONE%20MUSICA%20CLASSI%203.pdf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7084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/programmazioni%20primaria/classi%20quarte/PROGRAMMAZIONE%20MUSICA%20CLASSI%204.pdf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7084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/programmazioni%20primaria/classi%20quinte/PROGRAMMAZIONE%20MUSICA%20CLASSI%205.pdf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7"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8" action="ppaction://hlinksldjump"/>
              </a:rPr>
              <a:t>indice</a:t>
            </a:r>
            <a:endParaRPr lang="it-IT" sz="1200" dirty="0"/>
          </a:p>
        </p:txBody>
      </p:sp>
      <p:sp>
        <p:nvSpPr>
          <p:cNvPr id="13" name="Rettangolo 42">
            <a:hlinkClick r:id="rId9"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0" action="ppaction://hlinksldjump"/>
              </a:rPr>
              <a:t>Tempo pieno</a:t>
            </a:r>
            <a:endParaRPr lang="it-IT" sz="1200" dirty="0">
              <a:latin typeface="Verdana" pitchFamily="34" charset="0"/>
            </a:endParaRPr>
          </a:p>
        </p:txBody>
      </p:sp>
      <p:sp>
        <p:nvSpPr>
          <p:cNvPr id="14" name="Rettangolo 42">
            <a:hlinkClick r:id="rId9"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corto 28 ore</a:t>
            </a:r>
            <a:endParaRPr lang="it-IT" sz="1200" dirty="0">
              <a:latin typeface="Verdana" pitchFamily="34" charset="0"/>
            </a:endParaRPr>
          </a:p>
        </p:txBody>
      </p:sp>
      <p:sp>
        <p:nvSpPr>
          <p:cNvPr id="15" name="Rettangolo 42">
            <a:hlinkClick r:id="rId9"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27 ore</a:t>
            </a:r>
            <a:endParaRPr lang="it-IT" sz="1200" dirty="0">
              <a:latin typeface="Verdana" pitchFamily="34" charset="0"/>
            </a:endParaRPr>
          </a:p>
        </p:txBody>
      </p:sp>
      <p:sp>
        <p:nvSpPr>
          <p:cNvPr id="9" name="Rettangolo 42">
            <a:hlinkClick r:id="rId9"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Torna al curricolo</a:t>
            </a:r>
            <a:endParaRPr lang="it-IT" sz="1200" dirty="0">
              <a:latin typeface="Verdana" pitchFamily="34" charset="0"/>
            </a:endParaRPr>
          </a:p>
        </p:txBody>
      </p:sp>
      <p:sp>
        <p:nvSpPr>
          <p:cNvPr id="11" name="Text Box 4">
            <a:hlinkClick r:id="rId7"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4" action="ppaction://hlinksldjump"/>
              </a:rPr>
              <a:t>avanti</a:t>
            </a:r>
            <a:endParaRPr lang="it-IT" sz="12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Educazione Fisica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20040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640080">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/programmazioni%20primaria/classi%20prime/PROGRAMMAZIONE%20ED%20FISICACLASSI%201.pdf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64008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/programmazioni%20primaria/classi%20seconde/PROGRAMMAZIONE%20FISICA%20CLASSI%202.pdf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64008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/programmazioni%20primaria/classi%20terze/PROGRAMMAZIONE%20ED.%20FISICA%20CLASSI%203.pdf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64008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/programmazioni%20primaria/classi%20quarte/PROGRAMMAZIONE%20ED%20FISICA%20CLASSI%204.pdf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64008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/programmazioni%20primaria/classi%20quinte/PROGRAMMAZIONE%20ED%20FISICA%20CLASSI%205.pdf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8"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
        <p:nvSpPr>
          <p:cNvPr id="13" name="Rettangolo 42">
            <a:hlinkClick r:id="rId10"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pieno</a:t>
            </a:r>
            <a:endParaRPr lang="it-IT" sz="1200" dirty="0">
              <a:latin typeface="Verdana" pitchFamily="34" charset="0"/>
            </a:endParaRPr>
          </a:p>
        </p:txBody>
      </p:sp>
      <p:sp>
        <p:nvSpPr>
          <p:cNvPr id="14" name="Rettangolo 42">
            <a:hlinkClick r:id="rId10"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28 ore</a:t>
            </a:r>
            <a:endParaRPr lang="it-IT" sz="1200" dirty="0">
              <a:latin typeface="Verdana" pitchFamily="34" charset="0"/>
            </a:endParaRPr>
          </a:p>
        </p:txBody>
      </p:sp>
      <p:sp>
        <p:nvSpPr>
          <p:cNvPr id="15" name="Rettangolo 42">
            <a:hlinkClick r:id="rId10"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Tempo corto 27 ore</a:t>
            </a:r>
            <a:endParaRPr lang="it-IT" sz="1200" dirty="0">
              <a:latin typeface="Verdana" pitchFamily="34" charset="0"/>
            </a:endParaRPr>
          </a:p>
        </p:txBody>
      </p:sp>
      <p:sp>
        <p:nvSpPr>
          <p:cNvPr id="9" name="Rettangolo 42">
            <a:hlinkClick r:id="rId10"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4" action="ppaction://hlinksldjump"/>
              </a:rPr>
              <a:t>Torna al curricolo</a:t>
            </a:r>
            <a:endParaRPr lang="it-IT" sz="1200" dirty="0">
              <a:latin typeface="Verdana" pitchFamily="34" charset="0"/>
            </a:endParaRPr>
          </a:p>
        </p:txBody>
      </p:sp>
      <p:sp>
        <p:nvSpPr>
          <p:cNvPr id="11" name="Text Box 4">
            <a:hlinkClick r:id="rId8"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avanti</a:t>
            </a:r>
            <a:endParaRPr lang="it-IT" sz="12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Tecnologia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20040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/programmazioni%20primaria/classi%20prime/PROGRAMMAZIONE%20TECNOLOGIA%20CLASSI%201.pdf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/programmazioni%20primaria/classi%20seconde/PROGRAMMAZIONE%20TECNOLOGIA%20CLASSI%202.pdf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/programmazioni%20primaria/classi%20terze/PROGRAMMAZIONE%20TECNOLOGIA%20CLASSI%203.pdf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7084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/programmazioni%20primaria/classi%20quarte/PROGRAMMAZIONE%20TECNOLOGIA%20CLASSI%204.pdf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7084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/programmazioni%20primaria/classi%20quinte/PROGRAMMAZIONE%20TECNOLOGIA%20CLASSI%205.pdf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8"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
        <p:nvSpPr>
          <p:cNvPr id="13" name="Rettangolo 42">
            <a:hlinkClick r:id="rId10"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pieno</a:t>
            </a:r>
            <a:endParaRPr lang="it-IT" sz="1200" dirty="0">
              <a:latin typeface="Verdana" pitchFamily="34" charset="0"/>
            </a:endParaRPr>
          </a:p>
        </p:txBody>
      </p:sp>
      <p:sp>
        <p:nvSpPr>
          <p:cNvPr id="14" name="Rettangolo 42">
            <a:hlinkClick r:id="rId10"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28 ore</a:t>
            </a:r>
            <a:endParaRPr lang="it-IT" sz="1200" dirty="0">
              <a:latin typeface="Verdana" pitchFamily="34" charset="0"/>
            </a:endParaRPr>
          </a:p>
        </p:txBody>
      </p:sp>
      <p:sp>
        <p:nvSpPr>
          <p:cNvPr id="15" name="Rettangolo 42">
            <a:hlinkClick r:id="rId10"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Tempo corto 27 ore</a:t>
            </a:r>
            <a:endParaRPr lang="it-IT" sz="1200" dirty="0">
              <a:latin typeface="Verdana" pitchFamily="34" charset="0"/>
            </a:endParaRPr>
          </a:p>
        </p:txBody>
      </p:sp>
      <p:sp>
        <p:nvSpPr>
          <p:cNvPr id="9" name="Rettangolo 42">
            <a:hlinkClick r:id="rId10"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4" action="ppaction://hlinksldjump"/>
              </a:rPr>
              <a:t>Torna al curricolo</a:t>
            </a:r>
            <a:endParaRPr lang="it-IT" sz="1200" dirty="0">
              <a:latin typeface="Verdana" pitchFamily="34" charset="0"/>
            </a:endParaRPr>
          </a:p>
        </p:txBody>
      </p:sp>
      <p:sp>
        <p:nvSpPr>
          <p:cNvPr id="11" name="Text Box 4">
            <a:hlinkClick r:id="rId8"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avanti</a:t>
            </a:r>
            <a:endParaRPr lang="it-IT" sz="12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Religione Cattolica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20040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640080">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/programmazioni%20primaria/classi%20prime/PROGRAMMAZIONE%20RELIGIONE%20CLASSI%20PRIME.pdf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64008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/programmazioni%20primaria/classi%20seconde/PROGRAMMAZIONE%20RELIGIONE%20CLASSI%20SECONDE.pdf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64008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/programmazioni%20primaria/classi%20terze/PROGRAMMAZIONE%20RELIGIONE%20CLASSI%20TERZE.pdf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64008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/programmazioni%20primaria/classi%20quarte/PROGRAMMAZIONE%20RELIGIONECLASSI%20QUARTE.pdf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64008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/programmazioni%20primaria/classi%20quinte/PROGRAMMAZIONE%20RELIGIONE%20CLASSI%20QUINTE.pdf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8"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
        <p:nvSpPr>
          <p:cNvPr id="13" name="Rettangolo 42">
            <a:hlinkClick r:id="rId10"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pieno</a:t>
            </a:r>
            <a:endParaRPr lang="it-IT" sz="1200" dirty="0">
              <a:latin typeface="Verdana" pitchFamily="34" charset="0"/>
            </a:endParaRPr>
          </a:p>
        </p:txBody>
      </p:sp>
      <p:sp>
        <p:nvSpPr>
          <p:cNvPr id="14" name="Rettangolo 42">
            <a:hlinkClick r:id="rId10"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28 ore</a:t>
            </a:r>
            <a:endParaRPr lang="it-IT" sz="1200" dirty="0">
              <a:latin typeface="Verdana" pitchFamily="34" charset="0"/>
            </a:endParaRPr>
          </a:p>
        </p:txBody>
      </p:sp>
      <p:sp>
        <p:nvSpPr>
          <p:cNvPr id="15" name="Rettangolo 42">
            <a:hlinkClick r:id="rId10"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Tempo corto 27 ore</a:t>
            </a:r>
            <a:endParaRPr lang="it-IT" sz="1200" dirty="0">
              <a:latin typeface="Verdana" pitchFamily="34" charset="0"/>
            </a:endParaRPr>
          </a:p>
        </p:txBody>
      </p:sp>
      <p:sp>
        <p:nvSpPr>
          <p:cNvPr id="9" name="Rettangolo 42">
            <a:hlinkClick r:id="rId10" action="ppaction://hlinksldjump"/>
          </p:cNvPr>
          <p:cNvSpPr>
            <a:spLocks noChangeArrowheads="1"/>
          </p:cNvSpPr>
          <p:nvPr/>
        </p:nvSpPr>
        <p:spPr bwMode="auto">
          <a:xfrm>
            <a:off x="2928475"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4" action="ppaction://hlinksldjump"/>
              </a:rPr>
              <a:t>Torna al curricolo</a:t>
            </a:r>
            <a:endParaRPr lang="it-IT" sz="1200" dirty="0">
              <a:latin typeface="Verdana"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86018" name="Text Box 4">
            <a:hlinkClick r:id="rId3"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Italiano</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51816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chemeClr val="tx2">
                        <a:lumMod val="40000"/>
                        <a:lumOff val="60000"/>
                        <a:alpha val="10196"/>
                      </a:schemeClr>
                    </a:solidFill>
                  </a:tcPr>
                </a:tc>
                <a:tc>
                  <a:txBody>
                    <a:bodyPr/>
                    <a:lstStyle/>
                    <a:p>
                      <a:r>
                        <a:rPr lang="it-IT" sz="1200" dirty="0">
                          <a:solidFill>
                            <a:schemeClr val="tx2"/>
                          </a:solidFill>
                          <a:latin typeface="Verdana" pitchFamily="34" charset="0"/>
                          <a:hlinkClick r:id="rId5"/>
                        </a:rPr>
                        <a:t>http://www.iccolombo.it/</a:t>
                      </a:r>
                      <a:r>
                        <a:rPr lang="it-IT" sz="1200" dirty="0" err="1">
                          <a:solidFill>
                            <a:schemeClr val="tx2"/>
                          </a:solidFill>
                          <a:latin typeface="Verdana" pitchFamily="34" charset="0"/>
                          <a:hlinkClick r:id="rId5"/>
                        </a:rPr>
                        <a:t>uploads</a:t>
                      </a:r>
                      <a:r>
                        <a:rPr lang="it-IT" sz="1200" dirty="0">
                          <a:solidFill>
                            <a:schemeClr val="tx2"/>
                          </a:solidFill>
                          <a:latin typeface="Verdana" pitchFamily="34" charset="0"/>
                          <a:hlinkClick r:id="rId5"/>
                        </a:rPr>
                        <a:t>/programmazioni%202015-16/ita%20classi%20prime.pdf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chemeClr val="tx2">
                        <a:lumMod val="40000"/>
                        <a:lumOff val="60000"/>
                        <a:alpha val="10196"/>
                      </a:schemeClr>
                    </a:solidFill>
                  </a:tcPr>
                </a:tc>
                <a:extLst>
                  <a:ext uri="{0D108BD9-81ED-4DB2-BD59-A6C34878D82A}">
                    <a16:rowId xmlns:a16="http://schemas.microsoft.com/office/drawing/2014/main" xmlns="" val="10000"/>
                  </a:ext>
                </a:extLst>
              </a:tr>
              <a:tr h="51816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chemeClr val="tx2">
                        <a:lumMod val="40000"/>
                        <a:lumOff val="60000"/>
                        <a:alpha val="10196"/>
                      </a:scheme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/programmazioni%202015-16/ita%20classi%20seconde.pdf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chemeClr val="tx2">
                        <a:lumMod val="40000"/>
                        <a:lumOff val="60000"/>
                        <a:alpha val="10196"/>
                      </a:schemeClr>
                    </a:solidFill>
                  </a:tcPr>
                </a:tc>
                <a:extLst>
                  <a:ext uri="{0D108BD9-81ED-4DB2-BD59-A6C34878D82A}">
                    <a16:rowId xmlns:a16="http://schemas.microsoft.com/office/drawing/2014/main" xmlns="" val="10001"/>
                  </a:ext>
                </a:extLst>
              </a:tr>
              <a:tr h="51816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chemeClr val="tx2">
                        <a:lumMod val="40000"/>
                        <a:lumOff val="60000"/>
                        <a:alpha val="10196"/>
                      </a:scheme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/programmazioni%202015-16/ita%20classi%20terze.pdf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chemeClr val="tx2">
                        <a:lumMod val="40000"/>
                        <a:lumOff val="60000"/>
                        <a:alpha val="10196"/>
                      </a:schemeClr>
                    </a:solidFill>
                  </a:tcPr>
                </a:tc>
                <a:extLst>
                  <a:ext uri="{0D108BD9-81ED-4DB2-BD59-A6C34878D82A}">
                    <a16:rowId xmlns:a16="http://schemas.microsoft.com/office/drawing/2014/main" xmlns="" val="10002"/>
                  </a:ext>
                </a:extLst>
              </a:tr>
            </a:tbl>
          </a:graphicData>
        </a:graphic>
      </p:graphicFrame>
      <p:sp>
        <p:nvSpPr>
          <p:cNvPr id="9"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1" name="Text Box 4">
            <a:hlinkClick r:id="rId3"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2"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Storia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/programmazioni%202015-16/storia%20prime.pdf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/programmazioni%202015-16/storia%20seconde.pdf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/programmazioni%202015-16/storia%20terze.pdf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Geografia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/programmazioni%202015-16/geografia%20prime.pdf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/programmazioni%202015-16/geografia%20seconde.pdf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/programmazioni%202015-16/geografia%20terze.pdf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8956675"/>
          </a:xfrm>
          <a:prstGeom prst="rect">
            <a:avLst/>
          </a:prstGeom>
          <a:noFill/>
        </p:spPr>
        <p:txBody>
          <a:bodyPr>
            <a:spAutoFit/>
          </a:bodyPr>
          <a:lstStyle/>
          <a:p>
            <a:pPr algn="just" fontAlgn="auto">
              <a:lnSpc>
                <a:spcPct val="150000"/>
              </a:lnSpc>
              <a:spcBef>
                <a:spcPts val="0"/>
              </a:spcBef>
              <a:spcAft>
                <a:spcPts val="0"/>
              </a:spcAft>
              <a:defRPr/>
            </a:pPr>
            <a:endParaRPr lang="it-IT" sz="1200" b="1" dirty="0">
              <a:latin typeface="Verdana" pitchFamily="34" charset="0"/>
              <a:cs typeface="+mn-cs"/>
            </a:endParaRPr>
          </a:p>
          <a:p>
            <a:pPr algn="just" fontAlgn="auto">
              <a:lnSpc>
                <a:spcPct val="150000"/>
              </a:lnSpc>
              <a:spcBef>
                <a:spcPts val="0"/>
              </a:spcBef>
              <a:spcAft>
                <a:spcPts val="0"/>
              </a:spcAft>
              <a:defRPr/>
            </a:pPr>
            <a:r>
              <a:rPr lang="it-IT" sz="1200" b="1" dirty="0">
                <a:latin typeface="Verdana" pitchFamily="34" charset="0"/>
                <a:cs typeface="+mn-cs"/>
              </a:rPr>
              <a:t>Per il raggiungimento di tali finalità, il POF dovrà prevedere le seguenti azioni programmatiche, dando priorità a quanto evidenziato nel Piano di miglioramento previsto con il RAV:</a:t>
            </a:r>
          </a:p>
          <a:p>
            <a:pPr algn="just" fontAlgn="auto">
              <a:lnSpc>
                <a:spcPct val="150000"/>
              </a:lnSpc>
              <a:spcBef>
                <a:spcPts val="0"/>
              </a:spcBef>
              <a:spcAft>
                <a:spcPts val="0"/>
              </a:spcAft>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progettazione del curriculum formativo per classi parallele e per discipline di studio a partire dall’analisi dei bisogni formativi di ciascun alunno, tenendo presente il curriculum  verticale e il Profilo dello Studente al termine del I ciclo d’Istruzione;</a:t>
            </a: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scelte </a:t>
            </a:r>
            <a:r>
              <a:rPr lang="it-IT" sz="1200" b="1" dirty="0" err="1">
                <a:latin typeface="Verdana" pitchFamily="34" charset="0"/>
                <a:cs typeface="+mn-cs"/>
              </a:rPr>
              <a:t>metodologico-didattiche</a:t>
            </a:r>
            <a:r>
              <a:rPr lang="it-IT" sz="1200" b="1" dirty="0">
                <a:latin typeface="Verdana" pitchFamily="34" charset="0"/>
                <a:cs typeface="+mn-cs"/>
              </a:rPr>
              <a:t> previste e attuate in un regolare processo di insegnamento/apprendimento e finalizzate al risanamento di situazioni di svantaggio e/o di miglioramento dell’offerta formativa (recupero e potenziamento), sulla base dei risultati ottenuti con la valutazione in itinere e alla luce degli esiti rilevati dall’ INVALSI;</a:t>
            </a: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sistemi oggettivi di valutazione degli apprendimenti e del comportamento, condivisi per la Scuola Primaria e Secondaria;</a:t>
            </a: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4"/>
              <a:defRPr/>
            </a:pPr>
            <a:r>
              <a:rPr lang="it-IT" sz="1200" b="1" dirty="0">
                <a:latin typeface="Verdana" pitchFamily="34" charset="0"/>
                <a:cs typeface="+mn-cs"/>
              </a:rPr>
              <a:t>predisposizione di interventi personalizzati finalizzati all’inclusione per gli alunni con svantaggio (Piani  Educativi Personalizzati – Piani Didattici Personalizzati – Piani Educativi Individualizzati) anche attraverso azioni di recupero;</a:t>
            </a:r>
          </a:p>
          <a:p>
            <a:pPr marL="228600" indent="-228600" algn="just" fontAlgn="auto">
              <a:lnSpc>
                <a:spcPct val="150000"/>
              </a:lnSpc>
              <a:spcBef>
                <a:spcPts val="0"/>
              </a:spcBef>
              <a:spcAft>
                <a:spcPts val="0"/>
              </a:spcAft>
              <a:buFont typeface="+mj-lt"/>
              <a:buAutoNum type="alphaLcParenR" startAt="4"/>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4"/>
              <a:defRPr/>
            </a:pPr>
            <a:r>
              <a:rPr lang="it-IT" sz="1200" b="1" dirty="0">
                <a:latin typeface="Verdana" pitchFamily="34" charset="0"/>
                <a:cs typeface="+mn-cs"/>
              </a:rPr>
              <a:t>progettazione finalizzata all’acquisizione di competenze chiave e di cittadinanza di tipo trasversale;</a:t>
            </a:r>
          </a:p>
          <a:p>
            <a:pPr marL="228600" indent="-228600" algn="just" fontAlgn="auto">
              <a:lnSpc>
                <a:spcPct val="150000"/>
              </a:lnSpc>
              <a:spcBef>
                <a:spcPts val="0"/>
              </a:spcBef>
              <a:spcAft>
                <a:spcPts val="0"/>
              </a:spcAft>
              <a:buFont typeface="+mj-lt"/>
              <a:buAutoNum type="alphaLcParenR" startAt="4"/>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4"/>
              <a:defRPr/>
            </a:pPr>
            <a:r>
              <a:rPr lang="it-IT" sz="1200" b="1" dirty="0">
                <a:latin typeface="Verdana" pitchFamily="34" charset="0"/>
                <a:cs typeface="+mn-cs"/>
              </a:rPr>
              <a:t>progettazione di interventi a favore dell’alfabetizzazione e/o del miglioramento della lingua italiana per gli studenti stranieri;</a:t>
            </a: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Matematica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/programmazioni%202015-16/math%20prime.pdf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/programmazioni%202015-16/math%20seconde.pdf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/programmazioni%202015-16/math%20terze.pdf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Scienze</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/programmazioni%202015-16/scienze%20prime.pdf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/programmazioni%202015-16/scienze%20seconde.pdf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/programmazioni%202015-16/scienze%20terze.pdf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Lingua Inglese</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/programmazioni%202015-16/inglese%20prime.pdf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/programmazioni%202015-16/inglese%20seconde.pdf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/programmazioni%202015-16/inglese%20terze.pdf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Lingua Francese</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/programmazioni%202015-16/fra%20prime.pdf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/programmazioni%202015-16/fra%20seconde.pdf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/programmazioni%202015-16/fra%20terze.pdf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Arte e Immagine</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/programmazioni%202015-16/arte%20prime.pdf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/programmazioni%202015-16/arte%20seconde.pdf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/programmazioni%202015-16/arte%20terze.pdf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Musica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/programmazioni%202015-16/musica%20prime.pdf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/programmazioni%202015-16/musica%20seconde.pdf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/programmazioni%202015-16/musica%20terze.pdf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Educazione Fisica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/programmazioni%202015-16/educazione%20fisica%20prime.pdf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/programmazioni%202015-16/educazione%20fisica%20seconde.pdf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/programmazioni%202015-16/educazione%20fisica%20terze.pdf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7" name="Text Box 4">
            <a:hlinkClick r:id="rId6" action="ppaction://hlinksldjump"/>
          </p:cNvPr>
          <p:cNvSpPr txBox="1">
            <a:spLocks noChangeArrowheads="1"/>
          </p:cNvSpPr>
          <p:nvPr/>
        </p:nvSpPr>
        <p:spPr bwMode="auto">
          <a:xfrm>
            <a:off x="120886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
        <p:nvSpPr>
          <p:cNvPr id="18" name="Rettangolo 42">
            <a:hlinkClick r:id="rId8" action="ppaction://hlinksldjump"/>
          </p:cNvPr>
          <p:cNvSpPr>
            <a:spLocks noChangeArrowheads="1"/>
          </p:cNvSpPr>
          <p:nvPr/>
        </p:nvSpPr>
        <p:spPr bwMode="auto">
          <a:xfrm>
            <a:off x="249474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Torna a struttura organizzativa</a:t>
            </a:r>
            <a:endParaRPr lang="it-IT" sz="1200" dirty="0">
              <a:latin typeface="Verdana"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541463"/>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 </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Via dell’Ippocampo e  Viale di Focene</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Tecnologia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15544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/programmazioni%202015-16/tecnologia%20prime.pdf</a:t>
                      </a:r>
                      <a:endParaRPr lang="it-IT" sz="1200"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/programmazioni%202015-16/tecnologia%20seconde.pdf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/programmazioni%202015-16/tecnologia%20terze.pdf</a:t>
                      </a:r>
                      <a:endParaRPr lang="it-IT" sz="1200" b="1" dirty="0">
                        <a:solidFill>
                          <a:schemeClr val="tx2"/>
                        </a:solidFill>
                        <a:latin typeface="Verdana" pitchFamily="34" charset="0"/>
                      </a:endParaRPr>
                    </a:p>
                  </a:txBody>
                  <a:tcPr>
                    <a:lnL w="28575" cap="flat" cmpd="sng" algn="ctr">
                      <a:solidFill>
                        <a:schemeClr val="tx2">
                          <a:lumMod val="40000"/>
                          <a:lumOff val="6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15" name="Text Box 4">
            <a:hlinkClick r:id="rId6"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6" name="Rettangolo 42">
            <a:hlinkClick r:id="rId8" action="ppaction://hlinksldjump"/>
          </p:cNvPr>
          <p:cNvSpPr>
            <a:spLocks noChangeArrowheads="1"/>
          </p:cNvSpPr>
          <p:nvPr/>
        </p:nvSpPr>
        <p:spPr bwMode="auto">
          <a:xfrm>
            <a:off x="5638019" y="930516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8" name="Rettangolo 42">
            <a:hlinkClick r:id="rId8" action="ppaction://hlinksldjump"/>
          </p:cNvPr>
          <p:cNvSpPr>
            <a:spLocks noChangeArrowheads="1"/>
          </p:cNvSpPr>
          <p:nvPr/>
        </p:nvSpPr>
        <p:spPr bwMode="auto">
          <a:xfrm>
            <a:off x="2336967" y="9305160"/>
            <a:ext cx="2887329" cy="276999"/>
          </a:xfrm>
          <a:prstGeom prst="rect">
            <a:avLst/>
          </a:prstGeom>
          <a:noFill/>
          <a:ln w="9525">
            <a:noFill/>
            <a:miter lim="800000"/>
            <a:headEnd/>
            <a:tailEnd/>
          </a:ln>
        </p:spPr>
        <p:txBody>
          <a:bodyPr wrap="none">
            <a:spAutoFit/>
          </a:bodyPr>
          <a:lstStyle/>
          <a:p>
            <a:r>
              <a:rPr lang="it-IT" sz="1200" b="1" dirty="0">
                <a:latin typeface="Verdana" pitchFamily="34" charset="0"/>
                <a:hlinkClick r:id="rId10" action="ppaction://hlinksldjump"/>
              </a:rPr>
              <a:t>Torna a struttura organizzativa</a:t>
            </a:r>
            <a:endParaRPr lang="it-IT" sz="1200" dirty="0">
              <a:latin typeface="Verdana"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569660"/>
          </a:xfrm>
          <a:prstGeom prst="rect">
            <a:avLst/>
          </a:prstGeom>
          <a:noFill/>
        </p:spPr>
        <p:txBody>
          <a:bodyPr>
            <a:spAutoFit/>
          </a:bodyPr>
          <a:lstStyle/>
          <a:p>
            <a:pPr algn="ctr"/>
            <a:r>
              <a:rPr lang="it-IT" sz="2000" b="1" dirty="0">
                <a:effectLst>
                  <a:outerShdw blurRad="38100" dist="38100" dir="2700000" algn="tl">
                    <a:srgbClr val="C0C0C0"/>
                  </a:outerShdw>
                </a:effectLst>
                <a:latin typeface="Verdana" pitchFamily="34" charset="0"/>
              </a:rPr>
              <a:t>Sezione </a:t>
            </a:r>
            <a:r>
              <a:rPr lang="it-IT" sz="2000" b="1" dirty="0" err="1">
                <a:effectLst>
                  <a:outerShdw blurRad="38100" dist="38100" dir="2700000" algn="tl">
                    <a:srgbClr val="C0C0C0"/>
                  </a:outerShdw>
                </a:effectLst>
                <a:latin typeface="Verdana" pitchFamily="34" charset="0"/>
              </a:rPr>
              <a:t>VI</a:t>
            </a:r>
            <a:r>
              <a:rPr lang="it-IT" sz="2000" b="1" dirty="0">
                <a:effectLst>
                  <a:outerShdw blurRad="38100" dist="38100" dir="2700000" algn="tl">
                    <a:srgbClr val="C0C0C0"/>
                  </a:outerShdw>
                </a:effectLst>
                <a:latin typeface="Verdana" pitchFamily="34" charset="0"/>
              </a:rPr>
              <a:t> – Arricchimento dell’offerta formativa per gli utenti dell’I.C. </a:t>
            </a:r>
            <a:r>
              <a:rPr lang="it-IT" sz="2000" b="1" i="1" dirty="0">
                <a:effectLst>
                  <a:outerShdw blurRad="38100" dist="38100" dir="2700000" algn="tl">
                    <a:srgbClr val="C0C0C0"/>
                  </a:outerShdw>
                </a:effectLst>
                <a:latin typeface="Verdana" pitchFamily="34" charset="0"/>
              </a:rPr>
              <a:t>C. Colombo</a:t>
            </a:r>
          </a:p>
          <a:p>
            <a:pPr algn="ctr"/>
            <a:r>
              <a:rPr lang="it-IT" sz="1400" b="1" dirty="0">
                <a:latin typeface="Verdana" pitchFamily="34" charset="0"/>
              </a:rPr>
              <a:t>Ai sensi della Legge 13 luglio 2015, n. 107 </a:t>
            </a:r>
            <a:r>
              <a:rPr lang="it-IT" sz="1400" b="1" dirty="0">
                <a:solidFill>
                  <a:srgbClr val="F53E19"/>
                </a:solidFill>
                <a:effectLst>
                  <a:outerShdw blurRad="38100" dist="38100" dir="2700000" algn="tl">
                    <a:srgbClr val="C0C0C0"/>
                  </a:outerShdw>
                </a:effectLst>
                <a:latin typeface="Verdana" pitchFamily="34" charset="0"/>
              </a:rPr>
              <a:t> </a:t>
            </a:r>
            <a:r>
              <a:rPr lang="it-IT" sz="1400" b="1" dirty="0">
                <a:latin typeface="Verdana" pitchFamily="34" charset="0"/>
              </a:rPr>
              <a:t>Riforma del sistema nazionale di istruzione e formazione e delega per il riordino delle disposizioni legislative vigenti. </a:t>
            </a:r>
          </a:p>
          <a:p>
            <a:pPr algn="ctr"/>
            <a:r>
              <a:rPr lang="it-IT" sz="1400" b="1" dirty="0">
                <a:latin typeface="Verdana" pitchFamily="34" charset="0"/>
              </a:rPr>
              <a:t> (GU Serie Generale n.162 del 15-7-2015)</a:t>
            </a:r>
            <a:r>
              <a:rPr lang="it-IT" sz="1400" b="1" dirty="0">
                <a:effectLst>
                  <a:outerShdw blurRad="38100" dist="38100" dir="2700000" algn="tl">
                    <a:srgbClr val="C0C0C0"/>
                  </a:outerShdw>
                </a:effectLst>
                <a:latin typeface="Verdana" pitchFamily="34" charset="0"/>
              </a:rPr>
              <a:t> </a:t>
            </a:r>
          </a:p>
        </p:txBody>
      </p:sp>
      <p:sp>
        <p:nvSpPr>
          <p:cNvPr id="9" name="CasellaDiTesto 8"/>
          <p:cNvSpPr txBox="1"/>
          <p:nvPr/>
        </p:nvSpPr>
        <p:spPr>
          <a:xfrm>
            <a:off x="0" y="1947046"/>
            <a:ext cx="7561263" cy="584775"/>
          </a:xfrm>
          <a:prstGeom prst="rect">
            <a:avLst/>
          </a:prstGeom>
          <a:noFill/>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Verdana" pitchFamily="34" charset="0"/>
              <a:cs typeface="+mn-cs"/>
            </a:endParaRPr>
          </a:p>
          <a:p>
            <a:pP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a:t>
            </a:r>
          </a:p>
        </p:txBody>
      </p:sp>
      <p:sp>
        <p:nvSpPr>
          <p:cNvPr id="12" name="CasellaDiTesto 11"/>
          <p:cNvSpPr txBox="1"/>
          <p:nvPr/>
        </p:nvSpPr>
        <p:spPr>
          <a:xfrm>
            <a:off x="280169" y="2447112"/>
            <a:ext cx="7000924" cy="2031325"/>
          </a:xfrm>
          <a:prstGeom prst="rect">
            <a:avLst/>
          </a:prstGeom>
          <a:noFill/>
        </p:spPr>
        <p:txBody>
          <a:bodyPr wrap="square" rtlCol="0">
            <a:spAutoFit/>
          </a:bodyPr>
          <a:lstStyle/>
          <a:p>
            <a:pPr algn="just">
              <a:lnSpc>
                <a:spcPct val="150000"/>
              </a:lnSpc>
            </a:pPr>
            <a:r>
              <a:rPr lang="it-IT" sz="1200" b="1" dirty="0">
                <a:latin typeface="Verdana" pitchFamily="34" charset="0"/>
              </a:rPr>
              <a:t>Le azioni progettuali predisposte dall’I.C. </a:t>
            </a:r>
            <a:r>
              <a:rPr lang="it-IT" sz="1200" b="1" i="1" dirty="0">
                <a:latin typeface="Verdana" pitchFamily="34" charset="0"/>
              </a:rPr>
              <a:t>C. Colombo </a:t>
            </a:r>
            <a:r>
              <a:rPr lang="it-IT" sz="1200" b="1" dirty="0">
                <a:latin typeface="Verdana" pitchFamily="34" charset="0"/>
              </a:rPr>
              <a:t>per il triennio 2015 – 2018, sono conformi alle prescrizioni di cui all’art. 1, comma 14, punto 3 della Legge 13 luglio 2015, n. 107. Esse, infatti, scaturiscono dal Rapporto di Autovalutazione (RAV), esplicitato nella </a:t>
            </a:r>
            <a:r>
              <a:rPr lang="it-IT" sz="1200" b="1" i="1" dirty="0">
                <a:latin typeface="Verdana" pitchFamily="34" charset="0"/>
              </a:rPr>
              <a:t>Sezione VIII, Sistema di valutazione</a:t>
            </a:r>
            <a:r>
              <a:rPr lang="it-IT" sz="1200" b="1" dirty="0">
                <a:latin typeface="Verdana" pitchFamily="34" charset="0"/>
              </a:rPr>
              <a:t>. </a:t>
            </a:r>
          </a:p>
          <a:p>
            <a:pPr algn="just">
              <a:lnSpc>
                <a:spcPct val="150000"/>
              </a:lnSpc>
            </a:pPr>
            <a:r>
              <a:rPr lang="it-IT" sz="1200" b="1" dirty="0">
                <a:latin typeface="Verdana" pitchFamily="34" charset="0"/>
              </a:rPr>
              <a:t>La progettualità dell’istituto si concretizza nel </a:t>
            </a:r>
            <a:r>
              <a:rPr lang="it-IT" sz="1200" b="1" dirty="0">
                <a:latin typeface="Verdana" pitchFamily="34" charset="0"/>
                <a:hlinkClick r:id="rId3" action="ppaction://hlinkpres?slideindex=1&amp;slidetitle="/>
              </a:rPr>
              <a:t>Piano di Miglioramento</a:t>
            </a:r>
            <a:r>
              <a:rPr lang="it-IT" sz="1200" b="1" dirty="0">
                <a:latin typeface="Verdana" pitchFamily="34" charset="0"/>
              </a:rPr>
              <a:t>, adottato dal Collegio dei Docenti nella seduta del 21 dicembre 2015 successivamente dal Consiglio d’Istituto, nella seduta del 22 dicembre 2015.</a:t>
            </a:r>
          </a:p>
        </p:txBody>
      </p:sp>
      <p:sp>
        <p:nvSpPr>
          <p:cNvPr id="6" name="Text Box 4">
            <a:hlinkClick r:id="rId4"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indice</a:t>
            </a:r>
            <a:endParaRPr lang="it-IT" sz="12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006475"/>
          </a:xfrm>
          <a:prstGeom prst="rect">
            <a:avLst/>
          </a:prstGeom>
          <a:noFill/>
        </p:spPr>
        <p:txBody>
          <a:bodyPr>
            <a:spAutoFit/>
          </a:bodyPr>
          <a:lstStyle/>
          <a:p>
            <a:pPr algn="ctr"/>
            <a:r>
              <a:rPr lang="it-IT" sz="2000" b="1" dirty="0">
                <a:effectLst>
                  <a:outerShdw blurRad="38100" dist="38100" dir="2700000" algn="tl">
                    <a:srgbClr val="C0C0C0"/>
                  </a:outerShdw>
                </a:effectLst>
                <a:latin typeface="Verdana" pitchFamily="34" charset="0"/>
              </a:rPr>
              <a:t>Sezione </a:t>
            </a:r>
            <a:r>
              <a:rPr lang="it-IT" sz="2000" b="1" dirty="0" err="1">
                <a:effectLst>
                  <a:outerShdw blurRad="38100" dist="38100" dir="2700000" algn="tl">
                    <a:srgbClr val="C0C0C0"/>
                  </a:outerShdw>
                </a:effectLst>
                <a:latin typeface="Verdana" pitchFamily="34" charset="0"/>
              </a:rPr>
              <a:t>VI–</a:t>
            </a:r>
            <a:r>
              <a:rPr lang="it-IT" sz="2000" b="1" dirty="0">
                <a:effectLst>
                  <a:outerShdw blurRad="38100" dist="38100" dir="2700000" algn="tl">
                    <a:srgbClr val="C0C0C0"/>
                  </a:outerShdw>
                </a:effectLst>
                <a:latin typeface="Verdana" pitchFamily="34" charset="0"/>
              </a:rPr>
              <a:t> Arricchimento dell’offerta formativa per il territorio</a:t>
            </a:r>
            <a:endParaRPr lang="it-IT" sz="2000" dirty="0">
              <a:latin typeface="Verdana" pitchFamily="34" charset="0"/>
            </a:endParaRPr>
          </a:p>
          <a:p>
            <a:r>
              <a:rPr lang="it-IT" sz="2000" b="1" dirty="0">
                <a:effectLst>
                  <a:outerShdw blurRad="38100" dist="38100" dir="2700000" algn="tl">
                    <a:srgbClr val="C0C0C0"/>
                  </a:outerShdw>
                </a:effectLst>
                <a:latin typeface="Verdana" pitchFamily="34" charset="0"/>
              </a:rPr>
              <a:t> </a:t>
            </a:r>
          </a:p>
        </p:txBody>
      </p:sp>
      <p:sp>
        <p:nvSpPr>
          <p:cNvPr id="9" name="CasellaDiTesto 8"/>
          <p:cNvSpPr txBox="1"/>
          <p:nvPr/>
        </p:nvSpPr>
        <p:spPr>
          <a:xfrm>
            <a:off x="0" y="1947046"/>
            <a:ext cx="7561263" cy="641350"/>
          </a:xfrm>
          <a:prstGeom prst="rect">
            <a:avLst/>
          </a:prstGeom>
          <a:noFill/>
        </p:spPr>
        <p:txBody>
          <a:bodyPr>
            <a:spAutoFit/>
          </a:bodyPr>
          <a:lstStyle/>
          <a:p>
            <a:pPr algn="ctr"/>
            <a:r>
              <a:rPr lang="it-IT" sz="1600" b="1" dirty="0">
                <a:effectLst>
                  <a:outerShdw blurRad="38100" dist="38100" dir="2700000" algn="tl">
                    <a:srgbClr val="C0C0C0"/>
                  </a:outerShdw>
                </a:effectLst>
                <a:latin typeface="Verdana" pitchFamily="34" charset="0"/>
              </a:rPr>
              <a:t>c) Progetti con esperti esterni</a:t>
            </a:r>
            <a:endParaRPr lang="it-IT" sz="1600" dirty="0">
              <a:latin typeface="Verdana" pitchFamily="34" charset="0"/>
            </a:endParaRPr>
          </a:p>
          <a:p>
            <a:r>
              <a:rPr lang="it-IT" sz="2000" b="1" dirty="0">
                <a:effectLst>
                  <a:outerShdw blurRad="38100" dist="38100" dir="2700000" algn="tl">
                    <a:srgbClr val="C0C0C0"/>
                  </a:outerShdw>
                </a:effectLst>
                <a:latin typeface="Verdana" pitchFamily="34" charset="0"/>
              </a:rPr>
              <a:t> </a:t>
            </a:r>
          </a:p>
        </p:txBody>
      </p:sp>
      <p:sp>
        <p:nvSpPr>
          <p:cNvPr id="7" name="Rettangolo 6"/>
          <p:cNvSpPr/>
          <p:nvPr/>
        </p:nvSpPr>
        <p:spPr>
          <a:xfrm>
            <a:off x="315888" y="875476"/>
            <a:ext cx="6929486" cy="1077218"/>
          </a:xfrm>
          <a:prstGeom prst="rect">
            <a:avLst/>
          </a:prstGeom>
        </p:spPr>
        <p:txBody>
          <a:bodyPr wrap="square">
            <a:spAutoFit/>
          </a:bodyPr>
          <a:lstStyle/>
          <a:p>
            <a:pPr algn="ctr"/>
            <a:r>
              <a:rPr lang="it-IT" sz="1600" b="1" dirty="0">
                <a:latin typeface="Verdana" pitchFamily="34" charset="0"/>
              </a:rPr>
              <a:t>Ai sensi della Legge 13 luglio 2015, n. 107 </a:t>
            </a:r>
            <a:r>
              <a:rPr lang="it-IT" sz="1600" b="1" dirty="0">
                <a:solidFill>
                  <a:srgbClr val="F53E19"/>
                </a:solidFill>
                <a:effectLst>
                  <a:outerShdw blurRad="38100" dist="38100" dir="2700000" algn="tl">
                    <a:srgbClr val="C0C0C0"/>
                  </a:outerShdw>
                </a:effectLst>
                <a:latin typeface="Verdana" pitchFamily="34" charset="0"/>
              </a:rPr>
              <a:t> </a:t>
            </a:r>
            <a:r>
              <a:rPr lang="it-IT" sz="1600" b="1" dirty="0">
                <a:latin typeface="Verdana" pitchFamily="34" charset="0"/>
              </a:rPr>
              <a:t>Riforma del sistema nazionale di istruzione e formazione e delega per il riordino delle disposizioni legislative vigenti. </a:t>
            </a:r>
          </a:p>
          <a:p>
            <a:pPr algn="ctr"/>
            <a:r>
              <a:rPr lang="it-IT" sz="1600" b="1" dirty="0">
                <a:latin typeface="Verdana" pitchFamily="34" charset="0"/>
              </a:rPr>
              <a:t> (GU Serie Generale n.162 del 15-7-2015)</a:t>
            </a:r>
            <a:endParaRPr lang="it-IT" sz="1600" dirty="0"/>
          </a:p>
        </p:txBody>
      </p:sp>
      <p:graphicFrame>
        <p:nvGraphicFramePr>
          <p:cNvPr id="11" name="Tabella 10"/>
          <p:cNvGraphicFramePr>
            <a:graphicFrameLocks noGrp="1"/>
          </p:cNvGraphicFramePr>
          <p:nvPr>
            <p:extLst>
              <p:ext uri="{D42A27DB-BD31-4B8C-83A1-F6EECF244321}">
                <p14:modId xmlns:p14="http://schemas.microsoft.com/office/powerpoint/2010/main" xmlns="" val="2719560279"/>
              </p:ext>
            </p:extLst>
          </p:nvPr>
        </p:nvGraphicFramePr>
        <p:xfrm>
          <a:off x="387326" y="2375674"/>
          <a:ext cx="6786610" cy="6860253"/>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2197140">
                  <a:extLst>
                    <a:ext uri="{9D8B030D-6E8A-4147-A177-3AD203B41FA5}">
                      <a16:colId xmlns:a16="http://schemas.microsoft.com/office/drawing/2014/main" xmlns="" val="20000"/>
                    </a:ext>
                  </a:extLst>
                </a:gridCol>
                <a:gridCol w="1267828">
                  <a:extLst>
                    <a:ext uri="{9D8B030D-6E8A-4147-A177-3AD203B41FA5}">
                      <a16:colId xmlns:a16="http://schemas.microsoft.com/office/drawing/2014/main" xmlns="" val="20001"/>
                    </a:ext>
                  </a:extLst>
                </a:gridCol>
                <a:gridCol w="1392816">
                  <a:extLst>
                    <a:ext uri="{9D8B030D-6E8A-4147-A177-3AD203B41FA5}">
                      <a16:colId xmlns:a16="http://schemas.microsoft.com/office/drawing/2014/main" xmlns="" val="20002"/>
                    </a:ext>
                  </a:extLst>
                </a:gridCol>
                <a:gridCol w="1928826">
                  <a:extLst>
                    <a:ext uri="{9D8B030D-6E8A-4147-A177-3AD203B41FA5}">
                      <a16:colId xmlns:a16="http://schemas.microsoft.com/office/drawing/2014/main" xmlns="" val="20003"/>
                    </a:ext>
                  </a:extLst>
                </a:gridCol>
              </a:tblGrid>
              <a:tr h="610773">
                <a:tc>
                  <a:txBody>
                    <a:bodyPr/>
                    <a:lstStyle/>
                    <a:p>
                      <a:pPr algn="ctr">
                        <a:lnSpc>
                          <a:spcPct val="115000"/>
                        </a:lnSpc>
                        <a:spcAft>
                          <a:spcPts val="0"/>
                        </a:spcAft>
                      </a:pPr>
                      <a:endParaRPr lang="it-IT" sz="600" dirty="0">
                        <a:solidFill>
                          <a:schemeClr val="tx1"/>
                        </a:solidFill>
                        <a:latin typeface="Verdana" pitchFamily="34" charset="0"/>
                        <a:ea typeface="Calibri"/>
                        <a:cs typeface="Times New Roman"/>
                      </a:endParaRPr>
                    </a:p>
                    <a:p>
                      <a:pPr algn="ctr">
                        <a:lnSpc>
                          <a:spcPct val="115000"/>
                        </a:lnSpc>
                        <a:spcAft>
                          <a:spcPts val="0"/>
                        </a:spcAft>
                      </a:pPr>
                      <a:r>
                        <a:rPr lang="it-IT" sz="1200" dirty="0">
                          <a:solidFill>
                            <a:schemeClr val="tx1"/>
                          </a:solidFill>
                          <a:latin typeface="Verdana" pitchFamily="34" charset="0"/>
                          <a:ea typeface="Calibri"/>
                          <a:cs typeface="Times New Roman"/>
                        </a:rPr>
                        <a:t>PROGETTI</a:t>
                      </a:r>
                    </a:p>
                  </a:txBody>
                  <a:tcPr marL="68580" marR="68580" marT="0" marB="0">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600" b="1" dirty="0">
                        <a:solidFill>
                          <a:schemeClr val="tx1"/>
                        </a:solidFill>
                        <a:latin typeface="Verdana" pitchFamily="34" charset="0"/>
                        <a:ea typeface="Calibri"/>
                        <a:cs typeface="Times New Roman"/>
                      </a:endParaRPr>
                    </a:p>
                    <a:p>
                      <a:pPr algn="ctr">
                        <a:lnSpc>
                          <a:spcPct val="115000"/>
                        </a:lnSpc>
                        <a:spcAft>
                          <a:spcPts val="0"/>
                        </a:spcAft>
                      </a:pPr>
                      <a:r>
                        <a:rPr lang="it-IT" sz="1200" b="1" dirty="0">
                          <a:solidFill>
                            <a:schemeClr val="tx1"/>
                          </a:solidFill>
                          <a:latin typeface="Verdana" pitchFamily="34" charset="0"/>
                          <a:ea typeface="Calibri"/>
                          <a:cs typeface="Times New Roman"/>
                        </a:rPr>
                        <a:t>SEDE </a:t>
                      </a:r>
                    </a:p>
                    <a:p>
                      <a:pPr algn="ctr">
                        <a:lnSpc>
                          <a:spcPct val="115000"/>
                        </a:lnSpc>
                        <a:spcAft>
                          <a:spcPts val="0"/>
                        </a:spcAft>
                      </a:pPr>
                      <a:r>
                        <a:rPr lang="it-IT" sz="1200" b="1" dirty="0">
                          <a:solidFill>
                            <a:schemeClr val="tx1"/>
                          </a:solidFill>
                          <a:latin typeface="Verdana" pitchFamily="34" charset="0"/>
                          <a:ea typeface="Calibri"/>
                          <a:cs typeface="Times New Roman"/>
                        </a:rPr>
                        <a:t>CENTRALE</a:t>
                      </a: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600" dirty="0">
                        <a:solidFill>
                          <a:schemeClr val="tx1"/>
                        </a:solidFill>
                        <a:latin typeface="Verdana" pitchFamily="34" charset="0"/>
                        <a:ea typeface="Calibri"/>
                        <a:cs typeface="Times New Roman"/>
                      </a:endParaRPr>
                    </a:p>
                    <a:p>
                      <a:pPr algn="ctr">
                        <a:lnSpc>
                          <a:spcPct val="115000"/>
                        </a:lnSpc>
                        <a:spcAft>
                          <a:spcPts val="0"/>
                        </a:spcAft>
                      </a:pPr>
                      <a:r>
                        <a:rPr lang="it-IT" sz="1200" dirty="0">
                          <a:solidFill>
                            <a:schemeClr val="tx1"/>
                          </a:solidFill>
                          <a:latin typeface="Verdana" pitchFamily="34" charset="0"/>
                          <a:ea typeface="Calibri"/>
                          <a:cs typeface="Times New Roman"/>
                        </a:rPr>
                        <a:t>PLESSO</a:t>
                      </a:r>
                    </a:p>
                    <a:p>
                      <a:pPr algn="ctr">
                        <a:lnSpc>
                          <a:spcPct val="115000"/>
                        </a:lnSpc>
                        <a:spcAft>
                          <a:spcPts val="0"/>
                        </a:spcAft>
                      </a:pPr>
                      <a:r>
                        <a:rPr lang="it-IT" sz="1200" dirty="0">
                          <a:solidFill>
                            <a:schemeClr val="tx1"/>
                          </a:solidFill>
                          <a:latin typeface="Verdana" pitchFamily="34" charset="0"/>
                          <a:ea typeface="Calibri"/>
                          <a:cs typeface="Times New Roman"/>
                        </a:rPr>
                        <a:t> FOCENE</a:t>
                      </a: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600" dirty="0">
                        <a:solidFill>
                          <a:schemeClr val="tx1"/>
                        </a:solidFill>
                        <a:latin typeface="Verdana" pitchFamily="34" charset="0"/>
                        <a:ea typeface="Calibri"/>
                        <a:cs typeface="Times New Roman"/>
                      </a:endParaRPr>
                    </a:p>
                    <a:p>
                      <a:pPr algn="ctr">
                        <a:lnSpc>
                          <a:spcPct val="115000"/>
                        </a:lnSpc>
                        <a:spcAft>
                          <a:spcPts val="0"/>
                        </a:spcAft>
                      </a:pPr>
                      <a:r>
                        <a:rPr lang="it-IT" sz="1200" dirty="0">
                          <a:solidFill>
                            <a:schemeClr val="tx1"/>
                          </a:solidFill>
                          <a:latin typeface="Verdana" pitchFamily="34" charset="0"/>
                          <a:ea typeface="Calibri"/>
                          <a:cs typeface="Times New Roman"/>
                        </a:rPr>
                        <a:t>PLESSO PARCO LEONARDO</a:t>
                      </a:r>
                    </a:p>
                  </a:txBody>
                  <a:tcPr marL="68580" marR="68580" marT="0" marB="0">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0"/>
                  </a:ext>
                </a:extLst>
              </a:tr>
              <a:tr h="882227">
                <a:tc>
                  <a:txBody>
                    <a:bodyPr/>
                    <a:lstStyle/>
                    <a:p>
                      <a:pPr algn="ctr">
                        <a:lnSpc>
                          <a:spcPct val="115000"/>
                        </a:lnSpc>
                        <a:spcAft>
                          <a:spcPts val="0"/>
                        </a:spcAft>
                      </a:pPr>
                      <a:r>
                        <a:rPr lang="it-IT" sz="1200" b="1" dirty="0" err="1">
                          <a:latin typeface="Verdana" pitchFamily="34" charset="0"/>
                          <a:ea typeface="Calibri"/>
                          <a:cs typeface="Times New Roman"/>
                        </a:rPr>
                        <a:t>Pre</a:t>
                      </a:r>
                      <a:r>
                        <a:rPr lang="it-IT" sz="1200" b="1" dirty="0">
                          <a:latin typeface="Verdana" pitchFamily="34" charset="0"/>
                          <a:ea typeface="Calibri"/>
                          <a:cs typeface="Times New Roman"/>
                        </a:rPr>
                        <a:t> e post scuola</a:t>
                      </a:r>
                      <a:r>
                        <a:rPr lang="it-IT" sz="1200" dirty="0">
                          <a:latin typeface="Verdana" pitchFamily="34" charset="0"/>
                          <a:ea typeface="Calibri"/>
                          <a:cs typeface="Times New Roman"/>
                        </a:rPr>
                        <a:t>  - </a:t>
                      </a:r>
                      <a:r>
                        <a:rPr lang="it-IT" sz="1200" b="1" dirty="0">
                          <a:latin typeface="Verdana" pitchFamily="34" charset="0"/>
                          <a:ea typeface="Calibri"/>
                          <a:cs typeface="Times New Roman"/>
                        </a:rPr>
                        <a:t>campo estivo</a:t>
                      </a:r>
                    </a:p>
                    <a:p>
                      <a:pPr algn="ctr">
                        <a:lnSpc>
                          <a:spcPct val="115000"/>
                        </a:lnSpc>
                        <a:spcAft>
                          <a:spcPts val="0"/>
                        </a:spcAft>
                      </a:pPr>
                      <a:r>
                        <a:rPr lang="it-IT" sz="1200" dirty="0">
                          <a:latin typeface="Verdana" pitchFamily="34" charset="0"/>
                          <a:ea typeface="Calibri"/>
                          <a:cs typeface="Times New Roman"/>
                        </a:rPr>
                        <a:t> </a:t>
                      </a:r>
                      <a:r>
                        <a:rPr lang="it-IT" sz="1000" dirty="0">
                          <a:latin typeface="Verdana" pitchFamily="34" charset="0"/>
                          <a:ea typeface="Calibri"/>
                          <a:cs typeface="Times New Roman"/>
                        </a:rPr>
                        <a:t>(orario scolastico ed extra-scolastico)</a:t>
                      </a:r>
                    </a:p>
                  </a:txBody>
                  <a:tcPr marL="68580" marR="68580" marT="0" marB="0">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1200"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200" i="1" dirty="0"/>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r>
                        <a:rPr lang="it-IT" sz="1200" b="1" dirty="0">
                          <a:latin typeface="Verdana" pitchFamily="34" charset="0"/>
                          <a:ea typeface="Calibri"/>
                          <a:cs typeface="Times New Roman"/>
                          <a:hlinkClick r:id="rId3" action="ppaction://hlinksldjump"/>
                        </a:rPr>
                        <a:t>Ass. Scarabocchiando in casa </a:t>
                      </a:r>
                      <a:r>
                        <a:rPr lang="it-IT" sz="1200" b="1" dirty="0" err="1">
                          <a:latin typeface="Verdana" pitchFamily="34" charset="0"/>
                          <a:ea typeface="Calibri"/>
                          <a:cs typeface="Times New Roman"/>
                          <a:hlinkClick r:id="rId3" action="ppaction://hlinksldjump"/>
                        </a:rPr>
                        <a:t>di……</a:t>
                      </a: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1"/>
                  </a:ext>
                </a:extLst>
              </a:tr>
              <a:tr h="399669">
                <a:tc>
                  <a:txBody>
                    <a:bodyPr/>
                    <a:lstStyle/>
                    <a:p>
                      <a:pPr algn="ctr">
                        <a:lnSpc>
                          <a:spcPct val="115000"/>
                        </a:lnSpc>
                        <a:spcAft>
                          <a:spcPts val="0"/>
                        </a:spcAft>
                      </a:pPr>
                      <a:r>
                        <a:rPr lang="it-IT" sz="1200" b="1" dirty="0">
                          <a:latin typeface="Verdana" pitchFamily="34" charset="0"/>
                          <a:ea typeface="Calibri"/>
                          <a:cs typeface="Times New Roman"/>
                        </a:rPr>
                        <a:t>Dopo-scuola</a:t>
                      </a:r>
                    </a:p>
                    <a:p>
                      <a:pPr algn="ctr">
                        <a:lnSpc>
                          <a:spcPct val="115000"/>
                        </a:lnSpc>
                        <a:spcAft>
                          <a:spcPts val="0"/>
                        </a:spcAft>
                      </a:pPr>
                      <a:r>
                        <a:rPr lang="it-IT" sz="1200" dirty="0">
                          <a:latin typeface="Verdana" pitchFamily="34" charset="0"/>
                          <a:ea typeface="Calibri"/>
                          <a:cs typeface="Times New Roman"/>
                        </a:rPr>
                        <a:t> </a:t>
                      </a:r>
                      <a:r>
                        <a:rPr lang="it-IT" sz="1000" dirty="0">
                          <a:latin typeface="Verdana" pitchFamily="34" charset="0"/>
                          <a:ea typeface="Calibri"/>
                          <a:cs typeface="Times New Roman"/>
                        </a:rPr>
                        <a:t>(orario extra-scolastico)</a:t>
                      </a:r>
                    </a:p>
                  </a:txBody>
                  <a:tcPr marL="68580" marR="68580" marT="0" marB="0">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r>
                        <a:rPr lang="it-IT" sz="1200" b="1" dirty="0">
                          <a:latin typeface="Verdana" pitchFamily="34" charset="0"/>
                          <a:ea typeface="Calibri"/>
                          <a:cs typeface="Times New Roman"/>
                          <a:hlinkClick r:id="rId4" action="ppaction://hlinksldjump"/>
                        </a:rPr>
                        <a:t>Ass. </a:t>
                      </a:r>
                    </a:p>
                    <a:p>
                      <a:pPr algn="ctr">
                        <a:lnSpc>
                          <a:spcPct val="115000"/>
                        </a:lnSpc>
                        <a:spcAft>
                          <a:spcPts val="0"/>
                        </a:spcAft>
                      </a:pPr>
                      <a:r>
                        <a:rPr lang="it-IT" sz="1200" b="1" i="1" dirty="0" err="1">
                          <a:latin typeface="Verdana" pitchFamily="34" charset="0"/>
                          <a:ea typeface="Calibri"/>
                          <a:cs typeface="Times New Roman"/>
                          <a:hlinkClick r:id="rId4" action="ppaction://hlinksldjump"/>
                        </a:rPr>
                        <a:t>Go-Prinz</a:t>
                      </a:r>
                      <a:endParaRPr lang="it-IT" sz="1200" b="1" i="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2"/>
                  </a:ext>
                </a:extLst>
              </a:tr>
              <a:tr h="718630">
                <a:tc>
                  <a:txBody>
                    <a:bodyPr/>
                    <a:lstStyle/>
                    <a:p>
                      <a:pPr algn="ctr">
                        <a:lnSpc>
                          <a:spcPct val="115000"/>
                        </a:lnSpc>
                        <a:spcAft>
                          <a:spcPts val="0"/>
                        </a:spcAft>
                      </a:pPr>
                      <a:r>
                        <a:rPr lang="it-IT" sz="1200" b="1" dirty="0">
                          <a:latin typeface="Verdana" pitchFamily="34" charset="0"/>
                          <a:ea typeface="Calibri"/>
                          <a:cs typeface="Times New Roman"/>
                        </a:rPr>
                        <a:t>Inglese </a:t>
                      </a:r>
                    </a:p>
                    <a:p>
                      <a:pPr algn="ctr">
                        <a:lnSpc>
                          <a:spcPct val="115000"/>
                        </a:lnSpc>
                        <a:spcAft>
                          <a:spcPts val="0"/>
                        </a:spcAft>
                      </a:pPr>
                      <a:r>
                        <a:rPr lang="it-IT" sz="1000" dirty="0">
                          <a:latin typeface="Verdana" pitchFamily="34" charset="0"/>
                          <a:ea typeface="Calibri"/>
                          <a:cs typeface="Times New Roman"/>
                        </a:rPr>
                        <a:t>preparazione e/o esami </a:t>
                      </a:r>
                      <a:r>
                        <a:rPr lang="it-IT" sz="1000" dirty="0" err="1">
                          <a:latin typeface="Verdana" pitchFamily="34" charset="0"/>
                          <a:ea typeface="Calibri"/>
                          <a:cs typeface="Times New Roman"/>
                        </a:rPr>
                        <a:t>Ket</a:t>
                      </a:r>
                      <a:r>
                        <a:rPr lang="it-IT" sz="1000" dirty="0">
                          <a:latin typeface="Verdana" pitchFamily="34" charset="0"/>
                          <a:ea typeface="Calibri"/>
                          <a:cs typeface="Times New Roman"/>
                        </a:rPr>
                        <a:t> (orario  scolastico e extra-scolastico)</a:t>
                      </a:r>
                    </a:p>
                  </a:txBody>
                  <a:tcPr marL="68580" marR="68580" marT="0" marB="0">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200" b="1" dirty="0">
                          <a:latin typeface="Verdana" pitchFamily="34" charset="0"/>
                          <a:ea typeface="Calibri"/>
                          <a:cs typeface="Times New Roman"/>
                          <a:hlinkClick r:id="rId4" action="ppaction://hlinksldjump"/>
                        </a:rPr>
                        <a:t>Ass. </a:t>
                      </a:r>
                      <a:r>
                        <a:rPr lang="it-IT" sz="1200" b="1" i="1" dirty="0" err="1">
                          <a:latin typeface="Verdana" pitchFamily="34" charset="0"/>
                          <a:ea typeface="Calibri"/>
                          <a:cs typeface="Times New Roman"/>
                          <a:hlinkClick r:id="rId4" action="ppaction://hlinksldjump"/>
                        </a:rPr>
                        <a:t>Language</a:t>
                      </a:r>
                      <a:r>
                        <a:rPr lang="it-IT" sz="1200" b="1" i="1" dirty="0">
                          <a:latin typeface="Verdana" pitchFamily="34" charset="0"/>
                          <a:ea typeface="Calibri"/>
                          <a:cs typeface="Times New Roman"/>
                          <a:hlinkClick r:id="rId4" action="ppaction://hlinksldjump"/>
                        </a:rPr>
                        <a:t> Point</a:t>
                      </a:r>
                      <a:endParaRPr lang="it-IT" sz="1200" b="1" i="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r>
                        <a:rPr lang="it-IT" sz="1200" b="1" dirty="0">
                          <a:latin typeface="Verdana" pitchFamily="34" charset="0"/>
                          <a:ea typeface="Calibri"/>
                          <a:cs typeface="Times New Roman"/>
                          <a:hlinkClick r:id="rId4" action="ppaction://hlinksldjump"/>
                        </a:rPr>
                        <a:t>Ass. </a:t>
                      </a:r>
                    </a:p>
                    <a:p>
                      <a:pPr algn="ctr">
                        <a:lnSpc>
                          <a:spcPct val="115000"/>
                        </a:lnSpc>
                        <a:spcAft>
                          <a:spcPts val="0"/>
                        </a:spcAft>
                      </a:pPr>
                      <a:r>
                        <a:rPr lang="it-IT" sz="1200" b="1" dirty="0" err="1">
                          <a:latin typeface="Verdana" pitchFamily="34" charset="0"/>
                          <a:ea typeface="Calibri"/>
                          <a:cs typeface="Times New Roman"/>
                          <a:hlinkClick r:id="rId4" action="ppaction://hlinksldjump"/>
                        </a:rPr>
                        <a:t>Language</a:t>
                      </a:r>
                      <a:r>
                        <a:rPr lang="it-IT" sz="1200" b="1" dirty="0">
                          <a:latin typeface="Verdana" pitchFamily="34" charset="0"/>
                          <a:ea typeface="Calibri"/>
                          <a:cs typeface="Times New Roman"/>
                          <a:hlinkClick r:id="rId4" action="ppaction://hlinksldjump"/>
                        </a:rPr>
                        <a:t> Point</a:t>
                      </a: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3"/>
                  </a:ext>
                </a:extLst>
              </a:tr>
              <a:tr h="820293">
                <a:tc>
                  <a:txBody>
                    <a:bodyPr/>
                    <a:lstStyle/>
                    <a:p>
                      <a:pPr algn="ctr">
                        <a:lnSpc>
                          <a:spcPct val="115000"/>
                        </a:lnSpc>
                        <a:spcAft>
                          <a:spcPts val="0"/>
                        </a:spcAft>
                      </a:pPr>
                      <a:endParaRPr lang="it-IT" sz="1200" b="1" dirty="0">
                        <a:latin typeface="Verdana" pitchFamily="34" charset="0"/>
                        <a:ea typeface="Calibri"/>
                        <a:cs typeface="Times New Roman"/>
                      </a:endParaRPr>
                    </a:p>
                    <a:p>
                      <a:pPr algn="ctr">
                        <a:lnSpc>
                          <a:spcPct val="115000"/>
                        </a:lnSpc>
                        <a:spcAft>
                          <a:spcPts val="0"/>
                        </a:spcAft>
                      </a:pPr>
                      <a:r>
                        <a:rPr lang="it-IT" sz="1200" b="1" dirty="0">
                          <a:latin typeface="Verdana" pitchFamily="34" charset="0"/>
                          <a:ea typeface="Calibri"/>
                          <a:cs typeface="Times New Roman"/>
                        </a:rPr>
                        <a:t>Colombo suona bene</a:t>
                      </a:r>
                    </a:p>
                  </a:txBody>
                  <a:tcPr marL="68580" marR="68580" marT="0" marB="0">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r>
                        <a:rPr lang="it-IT" sz="1200" b="1" dirty="0">
                          <a:latin typeface="Verdana" pitchFamily="34" charset="0"/>
                          <a:ea typeface="Calibri"/>
                          <a:cs typeface="Times New Roman"/>
                          <a:hlinkClick r:id="rId4" action="ppaction://hlinksldjump"/>
                        </a:rPr>
                        <a:t>Centro studi musicali </a:t>
                      </a:r>
                      <a:r>
                        <a:rPr lang="it-IT" sz="1200" b="1" i="1" dirty="0">
                          <a:latin typeface="Verdana" pitchFamily="34" charset="0"/>
                          <a:ea typeface="Calibri"/>
                          <a:cs typeface="Times New Roman"/>
                          <a:hlinkClick r:id="rId4" action="ppaction://hlinksldjump"/>
                        </a:rPr>
                        <a:t>Torre</a:t>
                      </a:r>
                      <a:r>
                        <a:rPr lang="it-IT" sz="1200" b="1" i="1" baseline="0" dirty="0">
                          <a:latin typeface="Verdana" pitchFamily="34" charset="0"/>
                          <a:ea typeface="Calibri"/>
                          <a:cs typeface="Times New Roman"/>
                          <a:hlinkClick r:id="rId4" action="ppaction://hlinksldjump"/>
                        </a:rPr>
                        <a:t> in P</a:t>
                      </a:r>
                      <a:r>
                        <a:rPr lang="it-IT" sz="1200" b="1" i="1" dirty="0">
                          <a:latin typeface="Verdana" pitchFamily="34" charset="0"/>
                          <a:ea typeface="Calibri"/>
                          <a:cs typeface="Times New Roman"/>
                          <a:hlinkClick r:id="rId4" action="ppaction://hlinksldjump"/>
                        </a:rPr>
                        <a:t>ietra</a:t>
                      </a:r>
                      <a:endParaRPr lang="it-IT" sz="1200" b="1" i="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1200" b="1">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5"/>
                  </a:ext>
                </a:extLst>
              </a:tr>
              <a:tr h="1030605">
                <a:tc>
                  <a:txBody>
                    <a:bodyPr/>
                    <a:lstStyle/>
                    <a:p>
                      <a:pPr algn="ctr">
                        <a:lnSpc>
                          <a:spcPct val="115000"/>
                        </a:lnSpc>
                        <a:spcAft>
                          <a:spcPts val="0"/>
                        </a:spcAft>
                      </a:pPr>
                      <a:endParaRPr lang="it-IT" sz="1200" b="1" dirty="0">
                        <a:latin typeface="Verdana" pitchFamily="34" charset="0"/>
                        <a:ea typeface="Calibri"/>
                        <a:cs typeface="Times New Roman"/>
                      </a:endParaRPr>
                    </a:p>
                    <a:p>
                      <a:pPr algn="ctr">
                        <a:lnSpc>
                          <a:spcPct val="115000"/>
                        </a:lnSpc>
                        <a:spcAft>
                          <a:spcPts val="0"/>
                        </a:spcAft>
                      </a:pPr>
                      <a:r>
                        <a:rPr lang="it-IT" sz="1200" b="1" dirty="0">
                          <a:latin typeface="Verdana" pitchFamily="34" charset="0"/>
                          <a:ea typeface="Calibri"/>
                          <a:cs typeface="Times New Roman"/>
                        </a:rPr>
                        <a:t>Attività di volley e minivolley</a:t>
                      </a:r>
                      <a:r>
                        <a:rPr lang="it-IT" sz="1200" dirty="0">
                          <a:latin typeface="Verdana" pitchFamily="34" charset="0"/>
                          <a:ea typeface="Calibri"/>
                          <a:cs typeface="Times New Roman"/>
                        </a:rPr>
                        <a:t> </a:t>
                      </a:r>
                      <a:r>
                        <a:rPr lang="it-IT" sz="1000" dirty="0">
                          <a:latin typeface="Verdana" pitchFamily="34" charset="0"/>
                          <a:ea typeface="Calibri"/>
                          <a:cs typeface="Times New Roman"/>
                        </a:rPr>
                        <a:t>(orario  scolastico e extra-scolastico)</a:t>
                      </a:r>
                    </a:p>
                  </a:txBody>
                  <a:tcPr marL="68580" marR="68580" marT="0" marB="0">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r>
                        <a:rPr lang="it-IT" sz="1200" b="1" dirty="0">
                          <a:latin typeface="Verdana" pitchFamily="34" charset="0"/>
                          <a:ea typeface="Calibri"/>
                          <a:cs typeface="Times New Roman"/>
                          <a:hlinkClick r:id="rId4" action="ppaction://hlinksldjump"/>
                        </a:rPr>
                        <a:t>Ass. Fiumicino Volley</a:t>
                      </a:r>
                      <a:endParaRPr lang="it-IT" sz="1200" b="1" dirty="0">
                        <a:latin typeface="Verdana" pitchFamily="34" charset="0"/>
                        <a:ea typeface="Calibri"/>
                        <a:cs typeface="Times New Roman"/>
                      </a:endParaRPr>
                    </a:p>
                    <a:p>
                      <a:pPr algn="ctr">
                        <a:lnSpc>
                          <a:spcPct val="115000"/>
                        </a:lnSpc>
                        <a:spcAft>
                          <a:spcPts val="0"/>
                        </a:spcAft>
                      </a:pPr>
                      <a:r>
                        <a:rPr lang="it-IT" sz="1200" b="1" dirty="0">
                          <a:latin typeface="Verdana" pitchFamily="34" charset="0"/>
                          <a:ea typeface="Calibri"/>
                          <a:cs typeface="Times New Roman"/>
                          <a:hlinkClick r:id="rId4" action="ppaction://hlinksldjump"/>
                        </a:rPr>
                        <a:t>Ass. </a:t>
                      </a:r>
                      <a:r>
                        <a:rPr lang="it-IT" sz="1200" b="1" i="1" dirty="0">
                          <a:latin typeface="Verdana" pitchFamily="34" charset="0"/>
                          <a:ea typeface="Calibri"/>
                          <a:cs typeface="Times New Roman"/>
                          <a:hlinkClick r:id="rId4" action="ppaction://hlinksldjump"/>
                        </a:rPr>
                        <a:t>Isola Sacra Volley</a:t>
                      </a:r>
                      <a:endParaRPr lang="it-IT" sz="1200" b="1" i="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6"/>
                  </a:ext>
                </a:extLst>
              </a:tr>
              <a:tr h="473079">
                <a:tc>
                  <a:txBody>
                    <a:bodyPr/>
                    <a:lstStyle/>
                    <a:p>
                      <a:pPr algn="ctr">
                        <a:lnSpc>
                          <a:spcPct val="115000"/>
                        </a:lnSpc>
                        <a:spcAft>
                          <a:spcPts val="0"/>
                        </a:spcAft>
                      </a:pPr>
                      <a:r>
                        <a:rPr lang="it-IT" sz="1200" b="1" dirty="0">
                          <a:latin typeface="Verdana" pitchFamily="34" charset="0"/>
                          <a:ea typeface="Calibri"/>
                          <a:cs typeface="Times New Roman"/>
                        </a:rPr>
                        <a:t>Altro</a:t>
                      </a:r>
                      <a:endParaRPr lang="it-IT" sz="1200" dirty="0">
                        <a:latin typeface="Verdana" pitchFamily="34" charset="0"/>
                        <a:ea typeface="Calibri"/>
                        <a:cs typeface="Times New Roman"/>
                      </a:endParaRPr>
                    </a:p>
                    <a:p>
                      <a:pPr algn="ctr">
                        <a:lnSpc>
                          <a:spcPct val="115000"/>
                        </a:lnSpc>
                        <a:spcAft>
                          <a:spcPts val="0"/>
                        </a:spcAft>
                      </a:pPr>
                      <a:r>
                        <a:rPr lang="it-IT" sz="1000" dirty="0">
                          <a:latin typeface="Verdana" pitchFamily="34" charset="0"/>
                          <a:ea typeface="Calibri"/>
                          <a:cs typeface="Times New Roman"/>
                        </a:rPr>
                        <a:t>(orario extra-scolastico</a:t>
                      </a:r>
                      <a:r>
                        <a:rPr lang="it-IT" sz="1200" dirty="0">
                          <a:latin typeface="Verdana" pitchFamily="34" charset="0"/>
                          <a:ea typeface="Calibri"/>
                          <a:cs typeface="Times New Roman"/>
                        </a:rPr>
                        <a:t>) </a:t>
                      </a:r>
                    </a:p>
                  </a:txBody>
                  <a:tcPr marL="68580" marR="68580" marT="0" marB="0">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200" b="1" spc="-1" dirty="0">
                          <a:solidFill>
                            <a:srgbClr val="000000"/>
                          </a:solidFill>
                          <a:latin typeface="Verdana"/>
                          <a:ea typeface="Calibri"/>
                          <a:hlinkClick r:id="rId4" action="ppaction://hlinksldjump"/>
                        </a:rPr>
                        <a:t>ASD </a:t>
                      </a:r>
                      <a:r>
                        <a:rPr lang="it-IT" sz="1200" b="1" i="1" spc="-1" dirty="0">
                          <a:solidFill>
                            <a:srgbClr val="000000"/>
                          </a:solidFill>
                          <a:latin typeface="Verdana"/>
                          <a:ea typeface="Calibri"/>
                          <a:hlinkClick r:id="rId4" action="ppaction://hlinksldjump"/>
                        </a:rPr>
                        <a:t>Ostia Scacchi</a:t>
                      </a:r>
                      <a:endParaRPr lang="it-IT" sz="1200" i="1" dirty="0"/>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just">
                        <a:lnSpc>
                          <a:spcPct val="115000"/>
                        </a:lnSpc>
                        <a:spcAft>
                          <a:spcPts val="0"/>
                        </a:spcAft>
                      </a:pPr>
                      <a:r>
                        <a:rPr lang="it-IT" sz="1200" b="1" dirty="0">
                          <a:latin typeface="Verdana" pitchFamily="34" charset="0"/>
                          <a:ea typeface="Calibri"/>
                          <a:cs typeface="Times New Roman"/>
                          <a:hlinkClick r:id="rId3" action="ppaction://hlinksldjump"/>
                        </a:rPr>
                        <a:t>Associazione culturale </a:t>
                      </a:r>
                      <a:r>
                        <a:rPr lang="it-IT" sz="1200" b="1" dirty="0" err="1">
                          <a:latin typeface="Verdana" pitchFamily="34" charset="0"/>
                          <a:ea typeface="Calibri"/>
                          <a:cs typeface="Times New Roman"/>
                          <a:hlinkClick r:id="rId3" action="ppaction://hlinksldjump"/>
                        </a:rPr>
                        <a:t>Jupiter</a:t>
                      </a:r>
                      <a:endParaRPr lang="it-IT" sz="1200" b="1" dirty="0">
                        <a:latin typeface="Verdana" pitchFamily="34" charset="0"/>
                        <a:ea typeface="Calibri"/>
                        <a:cs typeface="Times New Roman"/>
                      </a:endParaRPr>
                    </a:p>
                    <a:p>
                      <a:pPr algn="just">
                        <a:lnSpc>
                          <a:spcPct val="115000"/>
                        </a:lnSpc>
                        <a:spcAft>
                          <a:spcPts val="0"/>
                        </a:spcAft>
                      </a:pPr>
                      <a:endParaRPr lang="it-IT" sz="1200" b="1" dirty="0">
                        <a:latin typeface="Verdana" pitchFamily="34" charset="0"/>
                        <a:ea typeface="Calibri"/>
                        <a:cs typeface="Times New Roman"/>
                      </a:endParaRPr>
                    </a:p>
                    <a:p>
                      <a:pPr algn="just">
                        <a:lnSpc>
                          <a:spcPct val="115000"/>
                        </a:lnSpc>
                        <a:spcAft>
                          <a:spcPts val="0"/>
                        </a:spcAft>
                      </a:pPr>
                      <a:r>
                        <a:rPr lang="it-IT" sz="1200" b="1" dirty="0">
                          <a:latin typeface="Verdana" pitchFamily="34" charset="0"/>
                          <a:ea typeface="Calibri"/>
                          <a:cs typeface="Times New Roman"/>
                          <a:hlinkClick r:id="rId3" action="ppaction://hlinksldjump"/>
                        </a:rPr>
                        <a:t>Associazione culturale Gli </a:t>
                      </a:r>
                      <a:r>
                        <a:rPr lang="it-IT" sz="1200" b="1" dirty="0" err="1">
                          <a:latin typeface="Verdana" pitchFamily="34" charset="0"/>
                          <a:ea typeface="Calibri"/>
                          <a:cs typeface="Times New Roman"/>
                          <a:hlinkClick r:id="rId3" action="ppaction://hlinksldjump"/>
                        </a:rPr>
                        <a:t>squilibristi</a:t>
                      </a: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7"/>
                  </a:ext>
                </a:extLst>
              </a:tr>
              <a:tr h="946827">
                <a:tc>
                  <a:txBody>
                    <a:bodyPr/>
                    <a:lstStyle/>
                    <a:p>
                      <a:pPr algn="ctr">
                        <a:lnSpc>
                          <a:spcPct val="115000"/>
                        </a:lnSpc>
                        <a:spcAft>
                          <a:spcPts val="0"/>
                        </a:spcAft>
                      </a:pPr>
                      <a:r>
                        <a:rPr lang="it-IT" sz="1200" b="1" dirty="0">
                          <a:latin typeface="Verdana" pitchFamily="34" charset="0"/>
                          <a:ea typeface="Calibri"/>
                          <a:cs typeface="Times New Roman"/>
                        </a:rPr>
                        <a:t>Attività motoria</a:t>
                      </a:r>
                    </a:p>
                    <a:p>
                      <a:pPr marL="0" marR="0" indent="0" algn="ctr" defTabSz="914400" rtl="0" eaLnBrk="1" fontAlgn="auto" latinLnBrk="0" hangingPunct="1">
                        <a:lnSpc>
                          <a:spcPct val="115000"/>
                        </a:lnSpc>
                        <a:spcBef>
                          <a:spcPts val="0"/>
                        </a:spcBef>
                        <a:spcAft>
                          <a:spcPts val="0"/>
                        </a:spcAft>
                        <a:buClrTx/>
                        <a:buSzTx/>
                        <a:buFontTx/>
                        <a:buNone/>
                        <a:tabLst/>
                        <a:defRPr/>
                      </a:pPr>
                      <a:r>
                        <a:rPr lang="it-IT" sz="1000" dirty="0">
                          <a:latin typeface="Verdana" pitchFamily="34" charset="0"/>
                          <a:ea typeface="Calibri"/>
                          <a:cs typeface="Times New Roman"/>
                        </a:rPr>
                        <a:t>(orario extra-scolastico)</a:t>
                      </a:r>
                      <a:r>
                        <a:rPr lang="it-IT" sz="1800" dirty="0">
                          <a:latin typeface="Verdana" pitchFamily="34" charset="0"/>
                          <a:ea typeface="Calibri"/>
                          <a:cs typeface="Times New Roman"/>
                        </a:rPr>
                        <a:t> </a:t>
                      </a:r>
                    </a:p>
                    <a:p>
                      <a:pPr algn="ctr">
                        <a:lnSpc>
                          <a:spcPct val="115000"/>
                        </a:lnSpc>
                        <a:spcAft>
                          <a:spcPts val="0"/>
                        </a:spcAft>
                      </a:pPr>
                      <a:endParaRPr lang="it-IT" sz="1200" b="1" dirty="0">
                        <a:latin typeface="Verdana" pitchFamily="34" charset="0"/>
                        <a:ea typeface="Calibri"/>
                        <a:cs typeface="Times New Roman"/>
                      </a:endParaRPr>
                    </a:p>
                  </a:txBody>
                  <a:tcPr marL="68580" marR="68580" marT="0" marB="0">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a:lnSpc>
                          <a:spcPct val="115000"/>
                        </a:lnSpc>
                        <a:spcAft>
                          <a:spcPts val="0"/>
                        </a:spcAft>
                      </a:pPr>
                      <a:r>
                        <a:rPr lang="it-IT" sz="1200" b="1" spc="-1" dirty="0">
                          <a:latin typeface="Verdana"/>
                          <a:hlinkClick r:id="rId3" action="ppaction://hlinksldjump"/>
                        </a:rPr>
                        <a:t>ASD </a:t>
                      </a:r>
                      <a:r>
                        <a:rPr lang="it-IT" sz="1200" b="1" i="1" spc="-1" dirty="0">
                          <a:latin typeface="Verdana"/>
                          <a:hlinkClick r:id="rId3" action="ppaction://hlinksldjump"/>
                        </a:rPr>
                        <a:t>A-TEAM COACHING</a:t>
                      </a:r>
                      <a:endParaRPr lang="it-IT" sz="1200" b="1" i="1" spc="-1" dirty="0">
                        <a:latin typeface="Verdana"/>
                      </a:endParaRPr>
                    </a:p>
                  </a:txBody>
                  <a:tcPr marL="68580" marR="68580" marT="0" marB="0">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nSpc>
                          <a:spcPct val="115000"/>
                        </a:lnSpc>
                        <a:spcAft>
                          <a:spcPts val="0"/>
                        </a:spcAft>
                      </a:pPr>
                      <a:endParaRPr lang="it-IT" sz="1200" b="1" dirty="0">
                        <a:latin typeface="Verdana" pitchFamily="34" charset="0"/>
                        <a:ea typeface="Calibri"/>
                        <a:cs typeface="Times New Roman"/>
                      </a:endParaRPr>
                    </a:p>
                  </a:txBody>
                  <a:tcPr marL="68580" marR="68580" marT="0" marB="0">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10" name="Text Box 4">
            <a:hlinkClick r:id="rId5"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indice</a:t>
            </a:r>
            <a:endParaRPr lang="it-IT"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5595938"/>
          </a:xfrm>
          <a:prstGeom prst="rect">
            <a:avLst/>
          </a:prstGeom>
          <a:noFill/>
        </p:spPr>
        <p:txBody>
          <a:bodyPr>
            <a:spAutoFit/>
          </a:bodyPr>
          <a:lstStyle/>
          <a:p>
            <a:pPr marL="228600" indent="-228600" algn="just" fontAlgn="auto">
              <a:lnSpc>
                <a:spcPct val="150000"/>
              </a:lnSpc>
              <a:spcBef>
                <a:spcPts val="0"/>
              </a:spcBef>
              <a:spcAft>
                <a:spcPts val="0"/>
              </a:spcAft>
              <a:buFont typeface="+mj-lt"/>
              <a:buAutoNum type="alphaLcParenR" startAt="7"/>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7"/>
              <a:defRPr/>
            </a:pPr>
            <a:r>
              <a:rPr lang="it-IT" sz="1200" b="1" dirty="0">
                <a:latin typeface="Verdana" pitchFamily="34" charset="0"/>
                <a:cs typeface="+mn-cs"/>
              </a:rPr>
              <a:t>progettazione finalizzata alla prevenzione della devianza giovanile (laboratori creativi, sport, musica, attività </a:t>
            </a:r>
            <a:r>
              <a:rPr lang="it-IT" sz="1200" b="1" dirty="0" err="1">
                <a:latin typeface="Verdana" pitchFamily="34" charset="0"/>
                <a:cs typeface="+mn-cs"/>
              </a:rPr>
              <a:t>laboratoriali</a:t>
            </a:r>
            <a:r>
              <a:rPr lang="it-IT" sz="1200" b="1" dirty="0">
                <a:latin typeface="Verdana" pitchFamily="34" charset="0"/>
                <a:cs typeface="+mn-cs"/>
              </a:rPr>
              <a:t>);</a:t>
            </a:r>
          </a:p>
          <a:p>
            <a:pPr marL="228600" indent="-228600" algn="just" fontAlgn="auto">
              <a:lnSpc>
                <a:spcPct val="150000"/>
              </a:lnSpc>
              <a:spcBef>
                <a:spcPts val="0"/>
              </a:spcBef>
              <a:spcAft>
                <a:spcPts val="0"/>
              </a:spcAft>
              <a:buFont typeface="+mj-lt"/>
              <a:buAutoNum type="alphaLcParenR" startAt="7"/>
              <a:defRPr/>
            </a:pPr>
            <a:endParaRPr lang="it-IT" sz="1200" b="1" dirty="0">
              <a:latin typeface="Verdana" pitchFamily="34" charset="0"/>
              <a:cs typeface="+mn-cs"/>
            </a:endParaRPr>
          </a:p>
          <a:p>
            <a:pPr marL="228600" indent="-228600" fontAlgn="auto">
              <a:spcBef>
                <a:spcPts val="0"/>
              </a:spcBef>
              <a:spcAft>
                <a:spcPts val="0"/>
              </a:spcAft>
              <a:buFont typeface="+mj-lt"/>
              <a:buAutoNum type="alphaLcParenR" startAt="7"/>
              <a:defRPr/>
            </a:pPr>
            <a:r>
              <a:rPr lang="it-IT" sz="1200" b="1" dirty="0">
                <a:latin typeface="Verdana" pitchFamily="34" charset="0"/>
                <a:cs typeface="+mn-cs"/>
              </a:rPr>
              <a:t>realizzazione di interventi mirati all’orientamento dei ragazzi in vista della scelta della scuola secondaria di II grado;</a:t>
            </a:r>
          </a:p>
          <a:p>
            <a:pPr marL="228600" indent="-228600" fontAlgn="auto">
              <a:spcBef>
                <a:spcPts val="0"/>
              </a:spcBef>
              <a:spcAft>
                <a:spcPts val="0"/>
              </a:spcAft>
              <a:buFont typeface="+mj-lt"/>
              <a:buAutoNum type="alphaLcParenR" startAt="7"/>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7"/>
              <a:defRPr/>
            </a:pPr>
            <a:r>
              <a:rPr lang="it-IT" sz="1200" b="1" dirty="0">
                <a:latin typeface="Verdana" pitchFamily="34" charset="0"/>
                <a:cs typeface="+mn-cs"/>
              </a:rPr>
              <a:t>monitoraggio dei risultati scolastici “a distanza” volto a conoscere la sussistenza di un avvenuto apprendimento significativo nel tempo (acquisizione dei risultati  ottenuti dai nostri studenti nel successivo grado di istruzione);</a:t>
            </a:r>
          </a:p>
          <a:p>
            <a:pPr marL="228600" indent="-228600" algn="just" fontAlgn="auto">
              <a:lnSpc>
                <a:spcPct val="150000"/>
              </a:lnSpc>
              <a:spcBef>
                <a:spcPts val="0"/>
              </a:spcBef>
              <a:spcAft>
                <a:spcPts val="0"/>
              </a:spcAft>
              <a:buFont typeface="+mj-lt"/>
              <a:buAutoNum type="alphaLcParenR" startAt="7"/>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7"/>
              <a:defRPr/>
            </a:pPr>
            <a:r>
              <a:rPr lang="it-IT" sz="1200" b="1" dirty="0">
                <a:latin typeface="Verdana" pitchFamily="34" charset="0"/>
                <a:cs typeface="+mn-cs"/>
              </a:rPr>
              <a:t>previsione di azioni di formazione/aggiornamento rivolte al personale Docente ed ATA finalizzate alla valorizzazione della professionalità alla luce di quanto previsto dalle Raccomandazioni Europee in materia di istruzione e formazione e secondo le normative vigenti.</a:t>
            </a:r>
          </a:p>
          <a:p>
            <a:pPr algn="just" fontAlgn="auto">
              <a:lnSpc>
                <a:spcPct val="150000"/>
              </a:lnSpc>
              <a:spcBef>
                <a:spcPts val="0"/>
              </a:spcBef>
              <a:spcAft>
                <a:spcPts val="0"/>
              </a:spcAft>
              <a:defRPr/>
            </a:pPr>
            <a:endParaRPr lang="it-IT" sz="1200" b="1" dirty="0">
              <a:latin typeface="Verdana" pitchFamily="34" charset="0"/>
              <a:cs typeface="+mn-cs"/>
            </a:endParaRPr>
          </a:p>
          <a:p>
            <a:pPr algn="just" fontAlgn="auto">
              <a:lnSpc>
                <a:spcPct val="150000"/>
              </a:lnSpc>
              <a:spcBef>
                <a:spcPts val="0"/>
              </a:spcBef>
              <a:spcAft>
                <a:spcPts val="0"/>
              </a:spcAft>
              <a:defRPr/>
            </a:pPr>
            <a:endParaRPr lang="it-IT" sz="1200" b="1" dirty="0">
              <a:latin typeface="Verdana" pitchFamily="34" charset="0"/>
              <a:cs typeface="+mn-cs"/>
            </a:endParaRPr>
          </a:p>
          <a:p>
            <a:pPr algn="just" fontAlgn="auto">
              <a:lnSpc>
                <a:spcPct val="150000"/>
              </a:lnSpc>
              <a:spcBef>
                <a:spcPts val="0"/>
              </a:spcBef>
              <a:spcAft>
                <a:spcPts val="0"/>
              </a:spcAft>
              <a:defRPr/>
            </a:pPr>
            <a:endParaRPr lang="it-IT" sz="1200" b="1" dirty="0">
              <a:latin typeface="Verdana" pitchFamily="34" charset="0"/>
              <a:cs typeface="+mn-cs"/>
            </a:endParaRPr>
          </a:p>
          <a:p>
            <a:pPr algn="just" fontAlgn="auto">
              <a:lnSpc>
                <a:spcPct val="150000"/>
              </a:lnSpc>
              <a:spcBef>
                <a:spcPts val="0"/>
              </a:spcBef>
              <a:spcAft>
                <a:spcPts val="0"/>
              </a:spcAft>
              <a:defRPr/>
            </a:pPr>
            <a:endParaRPr lang="it-IT" sz="1200" b="1" dirty="0">
              <a:latin typeface="Verdana" pitchFamily="34" charset="0"/>
              <a:cs typeface="+mn-cs"/>
            </a:endParaRPr>
          </a:p>
          <a:p>
            <a:pPr algn="just" fontAlgn="auto">
              <a:lnSpc>
                <a:spcPct val="150000"/>
              </a:lnSpc>
              <a:spcBef>
                <a:spcPts val="0"/>
              </a:spcBef>
              <a:spcAft>
                <a:spcPts val="0"/>
              </a:spcAft>
              <a:defRPr/>
            </a:pPr>
            <a:endParaRPr lang="it-IT" sz="1200" b="1" dirty="0">
              <a:latin typeface="Verdana" pitchFamily="34" charset="0"/>
              <a:cs typeface="+mn-cs"/>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0169" y="303972"/>
          <a:ext cx="7000924" cy="864970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7000924">
                  <a:extLst>
                    <a:ext uri="{9D8B030D-6E8A-4147-A177-3AD203B41FA5}">
                      <a16:colId xmlns:a16="http://schemas.microsoft.com/office/drawing/2014/main" xmlns="" val="20000"/>
                    </a:ext>
                  </a:extLst>
                </a:gridCol>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1" spc="-1" dirty="0">
                          <a:solidFill>
                            <a:schemeClr val="bg1"/>
                          </a:solidFill>
                          <a:effectLst>
                            <a:outerShdw blurRad="38100" dist="38100" dir="2700000" algn="tl">
                              <a:srgbClr val="000000">
                                <a:alpha val="43137"/>
                              </a:srgbClr>
                            </a:outerShdw>
                          </a:effectLst>
                          <a:latin typeface="Verdana" pitchFamily="34" charset="0"/>
                        </a:rPr>
                        <a:t>ASSOCIAZIONE </a:t>
                      </a:r>
                      <a:r>
                        <a:rPr lang="it-IT" sz="1200" b="1" i="1" spc="-1" dirty="0">
                          <a:solidFill>
                            <a:schemeClr val="bg1"/>
                          </a:solidFill>
                          <a:effectLst>
                            <a:outerShdw blurRad="38100" dist="38100" dir="2700000" algn="tl">
                              <a:srgbClr val="000000">
                                <a:alpha val="43137"/>
                              </a:srgbClr>
                            </a:outerShdw>
                          </a:effectLst>
                          <a:latin typeface="Verdana" pitchFamily="34" charset="0"/>
                        </a:rPr>
                        <a:t>GO PRINZ</a:t>
                      </a:r>
                      <a:endParaRPr lang="it-IT" sz="1200" i="1" dirty="0">
                        <a:solidFill>
                          <a:schemeClr val="bg1"/>
                        </a:solidFill>
                        <a:effectLst>
                          <a:outerShdw blurRad="38100" dist="38100" dir="2700000" algn="tl">
                            <a:srgbClr val="000000">
                              <a:alpha val="43137"/>
                            </a:srgbClr>
                          </a:outerShdw>
                        </a:effectLst>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1005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spc="-1" dirty="0">
                          <a:latin typeface="Verdana" pitchFamily="34" charset="0"/>
                        </a:rPr>
                        <a:t>L'Associazione “Go </a:t>
                      </a:r>
                      <a:r>
                        <a:rPr lang="it-IT" sz="1200" b="1" spc="-1" dirty="0" err="1">
                          <a:latin typeface="Verdana" pitchFamily="34" charset="0"/>
                        </a:rPr>
                        <a:t>Prinz</a:t>
                      </a:r>
                      <a:r>
                        <a:rPr lang="it-IT" sz="1200" b="1" spc="-1" dirty="0">
                          <a:latin typeface="Verdana" pitchFamily="34" charset="0"/>
                        </a:rPr>
                        <a:t>”, presso i locali della sede centrale di via dell'Ippocampo, offre servizio di dopo-scuola (in orario pomeridiano) agli studenti della Scuola Secondaria di Primo Grado frequentanti l'Istituto Colombo, seguendoli nello svolgimento dei compiti.</a:t>
                      </a:r>
                      <a:endParaRPr lang="it-IT" sz="1200" b="1" dirty="0">
                        <a:latin typeface="Verdana" pitchFamily="34" charset="0"/>
                      </a:endParaRPr>
                    </a:p>
                    <a:p>
                      <a:pPr algn="just"/>
                      <a:endParaRPr lang="it-IT" sz="1200" b="1" dirty="0">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1"/>
                  </a:ext>
                </a:extLst>
              </a:tr>
              <a:tr h="280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1" spc="-1" dirty="0">
                          <a:solidFill>
                            <a:schemeClr val="bg1"/>
                          </a:solidFill>
                          <a:effectLst>
                            <a:outerShdw blurRad="38100" dist="38100" dir="2700000" algn="tl">
                              <a:srgbClr val="000000">
                                <a:alpha val="43137"/>
                              </a:srgbClr>
                            </a:outerShdw>
                          </a:effectLst>
                          <a:latin typeface="Verdana" pitchFamily="34" charset="0"/>
                        </a:rPr>
                        <a:t>ASSOCIAZIONE </a:t>
                      </a:r>
                      <a:r>
                        <a:rPr lang="it-IT" sz="1200" b="1" i="1" spc="-1" dirty="0">
                          <a:solidFill>
                            <a:schemeClr val="bg1"/>
                          </a:solidFill>
                          <a:effectLst>
                            <a:outerShdw blurRad="38100" dist="38100" dir="2700000" algn="tl">
                              <a:srgbClr val="000000">
                                <a:alpha val="43137"/>
                              </a:srgbClr>
                            </a:outerShdw>
                          </a:effectLst>
                          <a:latin typeface="Verdana" pitchFamily="34" charset="0"/>
                        </a:rPr>
                        <a:t>LANGUAGE POINT</a:t>
                      </a:r>
                      <a:endParaRPr lang="it-IT" sz="1200" b="1" i="1" dirty="0">
                        <a:solidFill>
                          <a:schemeClr val="bg1"/>
                        </a:solidFill>
                        <a:effectLst>
                          <a:outerShdw blurRad="38100" dist="38100" dir="2700000" algn="tl">
                            <a:srgbClr val="000000">
                              <a:alpha val="43137"/>
                            </a:srgbClr>
                          </a:outerShdw>
                        </a:effectLst>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2"/>
                  </a:ext>
                </a:extLst>
              </a:tr>
              <a:tr h="13716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spc="-1" dirty="0">
                          <a:latin typeface="Verdana" pitchFamily="34" charset="0"/>
                        </a:rPr>
                        <a:t>L'Associazione “</a:t>
                      </a:r>
                      <a:r>
                        <a:rPr lang="it-IT" sz="1200" b="1" spc="-1" dirty="0" err="1">
                          <a:latin typeface="Verdana" pitchFamily="34" charset="0"/>
                        </a:rPr>
                        <a:t>Language</a:t>
                      </a:r>
                      <a:r>
                        <a:rPr lang="it-IT" sz="1200" b="1" spc="-1" dirty="0">
                          <a:latin typeface="Verdana" pitchFamily="34" charset="0"/>
                        </a:rPr>
                        <a:t> Point” svolge in orario extra-curriculare corsi di preparazione agli esami per la certificazione Cambridge ESOL, aperti agli studenti della scuola primaria e a quelli della secondaria di primo grado. Inoltre, in orario curriculare e in collaborazione con i docenti di classe, offre ai bambini della scuola dell'infanzia il corso “</a:t>
                      </a:r>
                      <a:r>
                        <a:rPr lang="it-IT" sz="1200" b="1" spc="-1" dirty="0" err="1">
                          <a:latin typeface="Verdana" pitchFamily="34" charset="0"/>
                        </a:rPr>
                        <a:t>Playing</a:t>
                      </a:r>
                      <a:r>
                        <a:rPr lang="it-IT" sz="1200" b="1" spc="-1" dirty="0">
                          <a:latin typeface="Verdana" pitchFamily="34" charset="0"/>
                        </a:rPr>
                        <a:t> english”, basato sul gioco-apprendimento della lingua inglese.</a:t>
                      </a:r>
                      <a:endParaRPr lang="it-IT" sz="1200" b="1" dirty="0">
                        <a:latin typeface="Verdana" pitchFamily="34" charset="0"/>
                      </a:endParaRPr>
                    </a:p>
                    <a:p>
                      <a:pPr algn="just"/>
                      <a:endParaRPr lang="it-IT" sz="1200" dirty="0">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3"/>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1" spc="-1" dirty="0">
                          <a:solidFill>
                            <a:schemeClr val="bg1"/>
                          </a:solidFill>
                          <a:effectLst>
                            <a:outerShdw blurRad="38100" dist="38100" dir="2700000" algn="tl">
                              <a:srgbClr val="000000">
                                <a:alpha val="43137"/>
                              </a:srgbClr>
                            </a:outerShdw>
                          </a:effectLst>
                          <a:latin typeface="Verdana" pitchFamily="34" charset="0"/>
                        </a:rPr>
                        <a:t>ASSOCIAZIONE CULTURALE </a:t>
                      </a:r>
                      <a:r>
                        <a:rPr lang="it-IT" sz="1200" b="1" i="1" spc="-1" dirty="0">
                          <a:solidFill>
                            <a:schemeClr val="bg1"/>
                          </a:solidFill>
                          <a:effectLst>
                            <a:outerShdw blurRad="38100" dist="38100" dir="2700000" algn="tl">
                              <a:srgbClr val="000000">
                                <a:alpha val="43137"/>
                              </a:srgbClr>
                            </a:outerShdw>
                          </a:effectLst>
                          <a:latin typeface="Verdana" pitchFamily="34" charset="0"/>
                        </a:rPr>
                        <a:t>CENTRO STUDI MUSICALI TORRE IN PIETRA</a:t>
                      </a:r>
                      <a:endParaRPr lang="it-IT" sz="1200" i="1" dirty="0">
                        <a:solidFill>
                          <a:schemeClr val="bg1"/>
                        </a:solidFill>
                        <a:effectLst>
                          <a:outerShdw blurRad="38100" dist="38100" dir="2700000" algn="tl">
                            <a:srgbClr val="000000">
                              <a:alpha val="43137"/>
                            </a:srgbClr>
                          </a:outerShdw>
                        </a:effectLst>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4"/>
                  </a:ext>
                </a:extLst>
              </a:tr>
              <a:tr h="11887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spc="-1" dirty="0">
                          <a:latin typeface="Verdana" pitchFamily="34" charset="0"/>
                        </a:rPr>
                        <a:t>L'Associazione Culturale “Centro Studi Musicali Torre in Pietra” da anni impegnata nel territorio per promuovere e diffondere la cultura musicale, organizza in orario extra-curriculare presso i locali del plesso centrale di via dell'Ippocampo, attività di insegnamento di uno strumento musicale con lezioni tenute da musicisti professionisti.</a:t>
                      </a:r>
                      <a:endParaRPr lang="it-IT" sz="1200" b="1" dirty="0">
                        <a:latin typeface="Verdana" pitchFamily="34" charset="0"/>
                      </a:endParaRPr>
                    </a:p>
                    <a:p>
                      <a:pPr algn="ctr"/>
                      <a:endParaRPr lang="it-IT" sz="1200" dirty="0">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5"/>
                  </a:ext>
                </a:extLst>
              </a:tr>
              <a:tr h="308632">
                <a:tc>
                  <a:txBody>
                    <a:bodyPr/>
                    <a:lstStyle/>
                    <a:p>
                      <a:pPr algn="ctr"/>
                      <a:r>
                        <a:rPr lang="it-IT" sz="1200" b="1" spc="-1" dirty="0">
                          <a:solidFill>
                            <a:schemeClr val="bg1"/>
                          </a:solidFill>
                          <a:effectLst>
                            <a:outerShdw blurRad="38100" dist="38100" dir="2700000" algn="tl">
                              <a:srgbClr val="000000">
                                <a:alpha val="43137"/>
                              </a:srgbClr>
                            </a:outerShdw>
                          </a:effectLst>
                          <a:latin typeface="Verdana" pitchFamily="34" charset="0"/>
                        </a:rPr>
                        <a:t>ASD FIUMICINO VOLLEY </a:t>
                      </a:r>
                      <a:endParaRPr lang="it-IT" sz="1200" dirty="0">
                        <a:solidFill>
                          <a:schemeClr val="bg1"/>
                        </a:solidFill>
                        <a:effectLst>
                          <a:outerShdw blurRad="38100" dist="38100" dir="2700000" algn="tl">
                            <a:srgbClr val="000000">
                              <a:alpha val="43137"/>
                            </a:srgbClr>
                          </a:outerShdw>
                        </a:effectLst>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6"/>
                  </a:ext>
                </a:extLst>
              </a:tr>
              <a:tr h="11887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spc="-1" dirty="0">
                          <a:latin typeface="Verdana" pitchFamily="34" charset="0"/>
                        </a:rPr>
                        <a:t>L'Associazione Sportiva Dilettantistica </a:t>
                      </a:r>
                      <a:r>
                        <a:rPr lang="it-IT" sz="1200" b="1" i="1" spc="-1" dirty="0">
                          <a:latin typeface="Verdana" pitchFamily="34" charset="0"/>
                        </a:rPr>
                        <a:t>Volley Fiumicino</a:t>
                      </a:r>
                      <a:r>
                        <a:rPr lang="it-IT" sz="1200" b="1" spc="-1" dirty="0">
                          <a:latin typeface="Verdana" pitchFamily="34" charset="0"/>
                        </a:rPr>
                        <a:t>, che già effettua interventi gratuiti con gli alunni della scuola Primaria di Via Rodano (propedeutica al minivolley) in orario scolastico, organizza attività sportive pomeridiane al fine di promuovere lo sport della pallavolo tra i ragazzi dagli 11 ai 18 anni, presso la palestra del plesso centrale di Via dell’Ippocampo.</a:t>
                      </a:r>
                      <a:endParaRPr lang="it-IT" sz="1200" b="1" dirty="0">
                        <a:latin typeface="Verdana" pitchFamily="34" charset="0"/>
                      </a:endParaRPr>
                    </a:p>
                    <a:p>
                      <a:pPr algn="ctr"/>
                      <a:endParaRPr lang="it-IT" sz="1200" dirty="0">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7"/>
                  </a:ext>
                </a:extLst>
              </a:tr>
              <a:tr h="274320">
                <a:tc>
                  <a:txBody>
                    <a:bodyPr/>
                    <a:lstStyle/>
                    <a:p>
                      <a:pPr algn="ctr"/>
                      <a:r>
                        <a:rPr lang="it-IT" sz="1200" b="1" spc="-1" dirty="0">
                          <a:solidFill>
                            <a:schemeClr val="bg1"/>
                          </a:solidFill>
                          <a:effectLst>
                            <a:outerShdw blurRad="38100" dist="38100" dir="2700000" algn="tl">
                              <a:srgbClr val="000000">
                                <a:alpha val="43137"/>
                              </a:srgbClr>
                            </a:outerShdw>
                          </a:effectLst>
                          <a:latin typeface="Verdana" pitchFamily="34" charset="0"/>
                        </a:rPr>
                        <a:t>ASD ISOLA SACRA VOLLEY</a:t>
                      </a:r>
                      <a:endParaRPr lang="it-IT" sz="1200" b="1" dirty="0">
                        <a:solidFill>
                          <a:schemeClr val="bg1"/>
                        </a:solidFill>
                        <a:effectLst>
                          <a:outerShdw blurRad="38100" dist="38100" dir="2700000" algn="tl">
                            <a:srgbClr val="000000">
                              <a:alpha val="43137"/>
                            </a:srgbClr>
                          </a:outerShdw>
                        </a:effectLst>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8"/>
                  </a:ext>
                </a:extLst>
              </a:tr>
              <a:tr h="11887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spc="-1" dirty="0">
                          <a:latin typeface="Verdana" pitchFamily="34" charset="0"/>
                        </a:rPr>
                        <a:t>L'Associazione Sportiva Dilettantistica </a:t>
                      </a:r>
                      <a:r>
                        <a:rPr lang="it-IT" sz="1200" b="1" i="1" spc="-1" dirty="0">
                          <a:latin typeface="Verdana" pitchFamily="34" charset="0"/>
                        </a:rPr>
                        <a:t>Isola Sacra Volley </a:t>
                      </a:r>
                      <a:r>
                        <a:rPr lang="it-IT" sz="1200" b="1" spc="-1" dirty="0">
                          <a:latin typeface="Verdana" pitchFamily="34" charset="0"/>
                        </a:rPr>
                        <a:t>al fine di promuovere la diffusione del gioco della pallavolo tra i ragazzi e le ragazze del territorio, organizza attività sportive presso la palestra del plesso scolastico di Focene in orario extrascolastico. La stessa associazione inoltre svolge interventi gratuiti in orario scolastico in favore degli studenti della scuola primaria di Focene. </a:t>
                      </a:r>
                      <a:endParaRPr lang="it-IT" sz="1200" b="1" dirty="0">
                        <a:latin typeface="Verdana" pitchFamily="34" charset="0"/>
                      </a:endParaRPr>
                    </a:p>
                    <a:p>
                      <a:pPr algn="ctr"/>
                      <a:endParaRPr lang="it-IT" sz="1200" dirty="0">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9"/>
                  </a:ext>
                </a:extLst>
              </a:tr>
              <a:tr h="277198">
                <a:tc>
                  <a:txBody>
                    <a:bodyPr/>
                    <a:lstStyle/>
                    <a:p>
                      <a:pPr algn="ctr"/>
                      <a:r>
                        <a:rPr lang="it-IT" sz="1200" b="1" spc="-1" dirty="0">
                          <a:solidFill>
                            <a:schemeClr val="bg1"/>
                          </a:solidFill>
                          <a:effectLst>
                            <a:outerShdw blurRad="38100" dist="38100" dir="2700000" algn="tl">
                              <a:srgbClr val="000000">
                                <a:alpha val="43137"/>
                              </a:srgbClr>
                            </a:outerShdw>
                          </a:effectLst>
                          <a:latin typeface="Verdana" pitchFamily="34" charset="0"/>
                        </a:rPr>
                        <a:t>ASD OSTIA SCACCHI</a:t>
                      </a:r>
                      <a:endParaRPr lang="it-IT" sz="1200" dirty="0">
                        <a:solidFill>
                          <a:schemeClr val="bg1"/>
                        </a:solidFill>
                        <a:effectLst>
                          <a:outerShdw blurRad="38100" dist="38100" dir="2700000" algn="tl">
                            <a:srgbClr val="000000">
                              <a:alpha val="43137"/>
                            </a:srgbClr>
                          </a:outerShdw>
                        </a:effectLst>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10"/>
                  </a:ext>
                </a:extLst>
              </a:tr>
              <a:tr h="1005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spc="-1" dirty="0">
                          <a:latin typeface="Verdana" pitchFamily="34" charset="0"/>
                        </a:rPr>
                        <a:t>L'Associazione Sportiva Dilettantistica </a:t>
                      </a:r>
                      <a:r>
                        <a:rPr lang="it-IT" sz="1200" b="1" i="1" spc="-1" dirty="0">
                          <a:latin typeface="Verdana" pitchFamily="34" charset="0"/>
                        </a:rPr>
                        <a:t>Ostia Scacchi </a:t>
                      </a:r>
                      <a:r>
                        <a:rPr lang="it-IT" sz="1200" b="1" spc="-1" dirty="0">
                          <a:latin typeface="Verdana" pitchFamily="34" charset="0"/>
                        </a:rPr>
                        <a:t>organizza attività rivolte alla promozione del gioco degli scacchi presso il plesso Centrale di via dell'Ippocampo. Il progetto è rivolto a ragazzi e ragazze dagli 11 ai 18 anni di età, ogni mercoledì in orario extrascolastico.</a:t>
                      </a:r>
                      <a:endParaRPr lang="it-IT" sz="1200" b="1" dirty="0">
                        <a:latin typeface="Verdana" pitchFamily="34" charset="0"/>
                      </a:endParaRPr>
                    </a:p>
                    <a:p>
                      <a:pPr algn="ctr"/>
                      <a:endParaRPr lang="it-IT" sz="1200" dirty="0">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3" name="CasellaDiTesto 2"/>
          <p:cNvSpPr txBox="1"/>
          <p:nvPr/>
        </p:nvSpPr>
        <p:spPr>
          <a:xfrm>
            <a:off x="6566713" y="9305160"/>
            <a:ext cx="785818" cy="246221"/>
          </a:xfrm>
          <a:prstGeom prst="rect">
            <a:avLst/>
          </a:prstGeom>
          <a:noFill/>
        </p:spPr>
        <p:txBody>
          <a:bodyPr wrap="square" rtlCol="0">
            <a:spAutoFit/>
          </a:bodyPr>
          <a:lstStyle/>
          <a:p>
            <a:r>
              <a:rPr lang="it-IT" sz="1000" b="1" dirty="0">
                <a:latin typeface="Verdana" pitchFamily="34" charset="0"/>
                <a:hlinkClick r:id="rId2" action="ppaction://hlinksldjump"/>
              </a:rPr>
              <a:t>indietro</a:t>
            </a:r>
            <a:endParaRPr lang="it-IT" sz="1000" b="1" dirty="0">
              <a:latin typeface="Verdana"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xmlns="" val="1089262122"/>
              </p:ext>
            </p:extLst>
          </p:nvPr>
        </p:nvGraphicFramePr>
        <p:xfrm>
          <a:off x="351607" y="840706"/>
          <a:ext cx="7000924" cy="5402872"/>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7000924">
                  <a:extLst>
                    <a:ext uri="{9D8B030D-6E8A-4147-A177-3AD203B41FA5}">
                      <a16:colId xmlns:a16="http://schemas.microsoft.com/office/drawing/2014/main" xmlns="" val="20000"/>
                    </a:ext>
                  </a:extLst>
                </a:gridCol>
              </a:tblGrid>
              <a:tr h="360040">
                <a:tc>
                  <a:txBody>
                    <a:bodyPr/>
                    <a:lstStyle/>
                    <a:p>
                      <a:pPr algn="ctr"/>
                      <a:r>
                        <a:rPr lang="it-IT" sz="1200" b="1" spc="-1" dirty="0">
                          <a:solidFill>
                            <a:schemeClr val="bg1"/>
                          </a:solidFill>
                          <a:latin typeface="Verdana" pitchFamily="34" charset="0"/>
                        </a:rPr>
                        <a:t>AS</a:t>
                      </a:r>
                      <a:r>
                        <a:rPr lang="it-IT" sz="1200" b="1" spc="-1" dirty="0">
                          <a:solidFill>
                            <a:schemeClr val="bg1"/>
                          </a:solidFill>
                          <a:effectLst>
                            <a:outerShdw blurRad="38100" dist="38100" dir="2700000" algn="tl">
                              <a:srgbClr val="000000">
                                <a:alpha val="43137"/>
                              </a:srgbClr>
                            </a:outerShdw>
                          </a:effectLst>
                          <a:latin typeface="Verdana" pitchFamily="34" charset="0"/>
                        </a:rPr>
                        <a:t>D A-TEAM COACHING NUMBER ONE</a:t>
                      </a:r>
                      <a:endParaRPr lang="it-IT" sz="1200" dirty="0">
                        <a:solidFill>
                          <a:schemeClr val="bg1"/>
                        </a:solidFill>
                        <a:effectLst>
                          <a:outerShdw blurRad="38100" dist="38100" dir="2700000" algn="tl">
                            <a:srgbClr val="000000">
                              <a:alpha val="43137"/>
                            </a:srgbClr>
                          </a:outerShdw>
                        </a:effectLst>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1371600">
                <a:tc>
                  <a:txBody>
                    <a:bodyPr/>
                    <a:lstStyle/>
                    <a:p>
                      <a:pPr algn="just"/>
                      <a:r>
                        <a:rPr lang="it-IT" sz="1200" b="1" spc="-1" dirty="0">
                          <a:latin typeface="Verdana" pitchFamily="34" charset="0"/>
                        </a:rPr>
                        <a:t>L'Associazione Sportiva Dilettantistica </a:t>
                      </a:r>
                      <a:r>
                        <a:rPr lang="it-IT" sz="1200" b="1" i="1" spc="-1" dirty="0">
                          <a:latin typeface="Verdana" pitchFamily="34" charset="0"/>
                        </a:rPr>
                        <a:t>A-Team </a:t>
                      </a:r>
                      <a:r>
                        <a:rPr lang="it-IT" sz="1200" b="1" i="1" spc="-1" dirty="0" err="1">
                          <a:latin typeface="Verdana" pitchFamily="34" charset="0"/>
                        </a:rPr>
                        <a:t>Coaching</a:t>
                      </a:r>
                      <a:r>
                        <a:rPr lang="it-IT" sz="1200" b="1" i="1" spc="-1" dirty="0">
                          <a:latin typeface="Verdana" pitchFamily="34" charset="0"/>
                        </a:rPr>
                        <a:t> </a:t>
                      </a:r>
                      <a:r>
                        <a:rPr lang="it-IT" sz="1200" b="1" i="1" spc="-1" dirty="0" err="1">
                          <a:latin typeface="Verdana" pitchFamily="34" charset="0"/>
                        </a:rPr>
                        <a:t>Number</a:t>
                      </a:r>
                      <a:r>
                        <a:rPr lang="it-IT" sz="1200" b="1" i="1" spc="-1" dirty="0">
                          <a:latin typeface="Verdana" pitchFamily="34" charset="0"/>
                        </a:rPr>
                        <a:t> </a:t>
                      </a:r>
                      <a:r>
                        <a:rPr lang="it-IT" sz="1200" b="1" i="1" spc="-1" dirty="0" err="1">
                          <a:latin typeface="Verdana" pitchFamily="34" charset="0"/>
                        </a:rPr>
                        <a:t>One</a:t>
                      </a:r>
                      <a:r>
                        <a:rPr lang="it-IT" sz="1200" b="1" i="1" spc="-1" dirty="0">
                          <a:latin typeface="Verdana" pitchFamily="34" charset="0"/>
                        </a:rPr>
                        <a:t> - </a:t>
                      </a:r>
                      <a:r>
                        <a:rPr lang="it-IT" sz="1200" b="1" spc="-1" dirty="0">
                          <a:latin typeface="Verdana" pitchFamily="34" charset="0"/>
                        </a:rPr>
                        <a:t>che già effettua interventi gratuiti con gli alunni della scuola Primaria di Viale di Focene (propedeutica al minibasket) – con l’obiettivo di promuovere la divulgazione del gioco del minibasket integrato con normodotati e disabili a favore dei ragazzi e delle ragazze del territorio, organizza attività sportive presso la palestra del plesso scolastico di Focene in orario extrascolastico.  </a:t>
                      </a:r>
                      <a:endParaRPr lang="it-IT" sz="1200" b="1" dirty="0">
                        <a:latin typeface="Verdana" pitchFamily="34" charset="0"/>
                      </a:endParaRPr>
                    </a:p>
                    <a:p>
                      <a:pPr algn="ctr"/>
                      <a:endParaRPr lang="it-IT" sz="1200" dirty="0">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3"/>
                  </a:ext>
                </a:extLst>
              </a:tr>
              <a:tr h="274320">
                <a:tc>
                  <a:txBody>
                    <a:bodyPr/>
                    <a:lstStyle/>
                    <a:p>
                      <a:pPr algn="ctr"/>
                      <a:r>
                        <a:rPr lang="it-IT" sz="1200" b="1" spc="-1" dirty="0">
                          <a:solidFill>
                            <a:schemeClr val="bg1"/>
                          </a:solidFill>
                          <a:effectLst>
                            <a:outerShdw blurRad="38100" dist="38100" dir="2700000" algn="tl">
                              <a:srgbClr val="000000">
                                <a:alpha val="43137"/>
                              </a:srgbClr>
                            </a:outerShdw>
                          </a:effectLst>
                          <a:latin typeface="Verdana" pitchFamily="34" charset="0"/>
                        </a:rPr>
                        <a:t>SCARABOCCHIANDO A CASA </a:t>
                      </a:r>
                      <a:r>
                        <a:rPr lang="it-IT" sz="1200" b="1" spc="-1" dirty="0" err="1">
                          <a:solidFill>
                            <a:schemeClr val="bg1"/>
                          </a:solidFill>
                          <a:effectLst>
                            <a:outerShdw blurRad="38100" dist="38100" dir="2700000" algn="tl">
                              <a:srgbClr val="000000">
                                <a:alpha val="43137"/>
                              </a:srgbClr>
                            </a:outerShdw>
                          </a:effectLst>
                          <a:latin typeface="Verdana" pitchFamily="34" charset="0"/>
                        </a:rPr>
                        <a:t>DI……</a:t>
                      </a:r>
                      <a:r>
                        <a:rPr lang="it-IT" sz="1200" b="1" spc="-1" dirty="0">
                          <a:solidFill>
                            <a:schemeClr val="bg1"/>
                          </a:solidFill>
                          <a:effectLst>
                            <a:outerShdw blurRad="38100" dist="38100" dir="2700000" algn="tl">
                              <a:srgbClr val="000000">
                                <a:alpha val="43137"/>
                              </a:srgbClr>
                            </a:outerShdw>
                          </a:effectLst>
                          <a:latin typeface="Verdana" pitchFamily="34" charset="0"/>
                        </a:rPr>
                        <a:t>..</a:t>
                      </a:r>
                      <a:endParaRPr lang="it-IT" sz="1200" dirty="0">
                        <a:solidFill>
                          <a:schemeClr val="bg1"/>
                        </a:solidFill>
                        <a:effectLst>
                          <a:outerShdw blurRad="38100" dist="38100" dir="2700000" algn="tl">
                            <a:srgbClr val="000000">
                              <a:alpha val="43137"/>
                            </a:srgbClr>
                          </a:outerShdw>
                        </a:effectLst>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4"/>
                  </a:ext>
                </a:extLst>
              </a:tr>
              <a:tr h="8229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i="0" kern="1200" dirty="0">
                          <a:solidFill>
                            <a:schemeClr val="tx1"/>
                          </a:solidFill>
                          <a:latin typeface="Verdana" pitchFamily="34" charset="0"/>
                          <a:ea typeface="+mn-ea"/>
                          <a:cs typeface="+mn-cs"/>
                        </a:rPr>
                        <a:t>Servizio di </a:t>
                      </a:r>
                      <a:r>
                        <a:rPr lang="it-IT" sz="1200" b="1" i="0" kern="1200" dirty="0" err="1">
                          <a:solidFill>
                            <a:schemeClr val="tx1"/>
                          </a:solidFill>
                          <a:latin typeface="Verdana" pitchFamily="34" charset="0"/>
                          <a:ea typeface="+mn-ea"/>
                          <a:cs typeface="+mn-cs"/>
                        </a:rPr>
                        <a:t>pre-scuola</a:t>
                      </a:r>
                      <a:r>
                        <a:rPr lang="it-IT" sz="1200" b="1" i="0" kern="1200" dirty="0">
                          <a:solidFill>
                            <a:schemeClr val="tx1"/>
                          </a:solidFill>
                          <a:latin typeface="Verdana" pitchFamily="34" charset="0"/>
                          <a:ea typeface="+mn-ea"/>
                          <a:cs typeface="+mn-cs"/>
                        </a:rPr>
                        <a:t> e di post-scuola curato e gestito dalle educatrici associate dell’</a:t>
                      </a:r>
                      <a:r>
                        <a:rPr lang="it-IT" sz="1200" b="1" i="1" kern="1200" dirty="0">
                          <a:solidFill>
                            <a:schemeClr val="tx1"/>
                          </a:solidFill>
                          <a:latin typeface="Verdana" pitchFamily="34" charset="0"/>
                          <a:ea typeface="+mn-ea"/>
                          <a:cs typeface="+mn-cs"/>
                        </a:rPr>
                        <a:t>Associazione Scarabocchiando.</a:t>
                      </a:r>
                      <a:endParaRPr lang="it-IT" sz="1200" b="0" i="0" kern="1200" dirty="0">
                        <a:solidFill>
                          <a:schemeClr val="tx1"/>
                        </a:solidFill>
                        <a:latin typeface="Verdana"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200" b="1" i="0" kern="1200" dirty="0">
                          <a:solidFill>
                            <a:schemeClr val="tx1"/>
                          </a:solidFill>
                          <a:latin typeface="Verdana" pitchFamily="34" charset="0"/>
                          <a:ea typeface="+mn-ea"/>
                          <a:cs typeface="+mn-cs"/>
                        </a:rPr>
                        <a:t>L’associazione offre anche un servizio di campo estivo nel mese di luglio, in base al numero delle iscrizioni da parte delle famiglie. </a:t>
                      </a:r>
                      <a:endParaRPr lang="it-IT" sz="1200" dirty="0">
                        <a:latin typeface="Verdana" pitchFamily="34" charset="0"/>
                      </a:endParaRP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5"/>
                  </a:ext>
                </a:extLst>
              </a:tr>
              <a:tr h="274320">
                <a:tc>
                  <a:txBody>
                    <a:bodyPr/>
                    <a:lstStyle/>
                    <a:p>
                      <a:pPr algn="ctr"/>
                      <a:r>
                        <a:rPr lang="it-IT" sz="1200" b="1" i="0" kern="1200" dirty="0">
                          <a:solidFill>
                            <a:schemeClr val="bg1"/>
                          </a:solidFill>
                          <a:latin typeface="Verdana" pitchFamily="34" charset="0"/>
                          <a:ea typeface="+mn-ea"/>
                          <a:cs typeface="+mn-cs"/>
                        </a:rPr>
                        <a:t>ASD </a:t>
                      </a:r>
                      <a:r>
                        <a:rPr lang="it-IT" sz="1200" b="1" i="0" kern="1200" cap="all" baseline="0" dirty="0">
                          <a:solidFill>
                            <a:schemeClr val="bg1"/>
                          </a:solidFill>
                          <a:latin typeface="Verdana" pitchFamily="34" charset="0"/>
                          <a:ea typeface="+mn-ea"/>
                          <a:cs typeface="+mn-cs"/>
                        </a:rPr>
                        <a:t>Scherma Ostia</a:t>
                      </a: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8"/>
                  </a:ext>
                </a:extLst>
              </a:tr>
              <a:tr h="2811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a:solidFill>
                            <a:schemeClr val="tx1"/>
                          </a:solidFill>
                          <a:latin typeface="Verdana" pitchFamily="34" charset="0"/>
                        </a:rPr>
                        <a:t>Presso la palestra del plesso di Focene vengono svolte lezioni di scherma, con personale specializzato.</a:t>
                      </a: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9"/>
                  </a:ext>
                </a:extLst>
              </a:tr>
              <a:tr h="281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bg1"/>
                          </a:solidFill>
                          <a:latin typeface="Verdana" pitchFamily="34" charset="0"/>
                        </a:rPr>
                        <a:t>ASSOCIAZIONE CULTURALE JUPITER</a:t>
                      </a: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739398704"/>
                  </a:ext>
                </a:extLst>
              </a:tr>
              <a:tr h="2811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a:solidFill>
                            <a:schemeClr val="tx1"/>
                          </a:solidFill>
                          <a:latin typeface="Verdana" pitchFamily="34" charset="0"/>
                        </a:rPr>
                        <a:t>Fondata dal Maestro Alessio </a:t>
                      </a:r>
                      <a:r>
                        <a:rPr lang="it-IT" sz="1200" b="1" dirty="0" err="1">
                          <a:solidFill>
                            <a:schemeClr val="tx1"/>
                          </a:solidFill>
                          <a:latin typeface="Verdana" pitchFamily="34" charset="0"/>
                        </a:rPr>
                        <a:t>Difede</a:t>
                      </a:r>
                      <a:r>
                        <a:rPr lang="it-IT" sz="1200" b="1" dirty="0">
                          <a:solidFill>
                            <a:schemeClr val="tx1"/>
                          </a:solidFill>
                          <a:latin typeface="Verdana" pitchFamily="34" charset="0"/>
                        </a:rPr>
                        <a:t>, per la diffusione della cultura, l’organizzazione di corsi di canto e l’organizzazione di eventi musicali e culturali</a:t>
                      </a: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2658524258"/>
                  </a:ext>
                </a:extLst>
              </a:tr>
              <a:tr h="2811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bg1"/>
                          </a:solidFill>
                          <a:latin typeface="Verdana" pitchFamily="34" charset="0"/>
                        </a:rPr>
                        <a:t>ASSOCIAZIONE CULTURALE GLI SQUILIBRISTI</a:t>
                      </a: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xmlns="" val="2536359811"/>
                  </a:ext>
                </a:extLst>
              </a:tr>
              <a:tr h="2811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a:solidFill>
                            <a:schemeClr val="tx1"/>
                          </a:solidFill>
                          <a:latin typeface="Verdana" pitchFamily="34" charset="0"/>
                        </a:rPr>
                        <a:t>Si occupa dell’attivazione di un laboratorio teatrale, rivolto agli alunni della Scuola Primaria e Secondaria, per la preparazione di uno spettacolo dal titolo </a:t>
                      </a:r>
                      <a:r>
                        <a:rPr lang="it-IT" sz="1200" b="1" i="1" dirty="0">
                          <a:solidFill>
                            <a:schemeClr val="tx1"/>
                          </a:solidFill>
                          <a:latin typeface="Verdana" pitchFamily="34" charset="0"/>
                        </a:rPr>
                        <a:t>Le leggende romane</a:t>
                      </a:r>
                    </a:p>
                  </a:txBody>
                  <a:tcP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657944008"/>
                  </a:ext>
                </a:extLst>
              </a:tr>
            </a:tbl>
          </a:graphicData>
        </a:graphic>
      </p:graphicFrame>
      <p:sp>
        <p:nvSpPr>
          <p:cNvPr id="3" name="CasellaDiTesto 2"/>
          <p:cNvSpPr txBox="1"/>
          <p:nvPr/>
        </p:nvSpPr>
        <p:spPr>
          <a:xfrm>
            <a:off x="6566713" y="9305160"/>
            <a:ext cx="785818" cy="246221"/>
          </a:xfrm>
          <a:prstGeom prst="rect">
            <a:avLst/>
          </a:prstGeom>
          <a:noFill/>
        </p:spPr>
        <p:txBody>
          <a:bodyPr wrap="square" rtlCol="0">
            <a:spAutoFit/>
          </a:bodyPr>
          <a:lstStyle/>
          <a:p>
            <a:r>
              <a:rPr lang="it-IT" sz="1000" b="1" dirty="0">
                <a:latin typeface="Verdana" pitchFamily="34" charset="0"/>
                <a:hlinkClick r:id="rId2" action="ppaction://hlinksldjump"/>
              </a:rPr>
              <a:t>indietro</a:t>
            </a:r>
            <a:endParaRPr lang="it-IT" sz="1000" b="1" dirty="0">
              <a:latin typeface="Verdana"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231775"/>
            <a:ext cx="7561263" cy="707886"/>
          </a:xfrm>
          <a:prstGeom prst="rect">
            <a:avLst/>
          </a:prstGeom>
          <a:noFill/>
        </p:spPr>
        <p:txBody>
          <a:bodyPr>
            <a:spAutoFit/>
          </a:bodyPr>
          <a:lstStyle/>
          <a:p>
            <a:pPr algn="ctr"/>
            <a:r>
              <a:rPr lang="it-IT" sz="2000" b="1" dirty="0">
                <a:effectLst>
                  <a:outerShdw blurRad="38100" dist="38100" dir="2700000" algn="tl">
                    <a:srgbClr val="C0C0C0"/>
                  </a:outerShdw>
                </a:effectLst>
                <a:latin typeface="Verdana" pitchFamily="34" charset="0"/>
              </a:rPr>
              <a:t>Sezione VI– Arricchimento dell’offerta formativa:</a:t>
            </a:r>
          </a:p>
          <a:p>
            <a:pPr algn="ctr"/>
            <a:r>
              <a:rPr lang="it-IT" sz="2000" b="1" dirty="0">
                <a:latin typeface="Verdana" pitchFamily="34" charset="0"/>
              </a:rPr>
              <a:t>Progetti da Piano di Miglioramento triennale</a:t>
            </a:r>
          </a:p>
        </p:txBody>
      </p:sp>
      <p:sp>
        <p:nvSpPr>
          <p:cNvPr id="7" name="CasellaDiTesto 6"/>
          <p:cNvSpPr txBox="1"/>
          <p:nvPr/>
        </p:nvSpPr>
        <p:spPr>
          <a:xfrm>
            <a:off x="422111" y="2847770"/>
            <a:ext cx="1868987" cy="619275"/>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64645" tIns="32323" rIns="64645" bIns="32323">
            <a:spAutoFit/>
          </a:bodyPr>
          <a:lstStyle/>
          <a:p>
            <a:pPr algn="ctr" defTabSz="703922" fontAlgn="auto">
              <a:spcBef>
                <a:spcPts val="0"/>
              </a:spcBef>
              <a:spcAft>
                <a:spcPts val="0"/>
              </a:spcAft>
              <a:defRPr/>
            </a:pPr>
            <a:r>
              <a:rPr lang="it-IT" b="1" i="1">
                <a:effectLst>
                  <a:outerShdw blurRad="38100" dist="38100" dir="2700000" algn="tl">
                    <a:srgbClr val="000000">
                      <a:alpha val="43137"/>
                    </a:srgbClr>
                  </a:outerShdw>
                </a:effectLst>
                <a:latin typeface="Verdana" pitchFamily="34" charset="0"/>
              </a:rPr>
              <a:t>Tirreno Eco-Schools</a:t>
            </a:r>
            <a:endParaRPr lang="it-IT" b="1" i="1" dirty="0">
              <a:effectLst>
                <a:outerShdw blurRad="38100" dist="38100" dir="2700000" algn="tl">
                  <a:srgbClr val="000000">
                    <a:alpha val="43137"/>
                  </a:srgbClr>
                </a:outerShdw>
              </a:effectLst>
              <a:latin typeface="Verdana" pitchFamily="34" charset="0"/>
            </a:endParaRPr>
          </a:p>
        </p:txBody>
      </p:sp>
      <p:sp>
        <p:nvSpPr>
          <p:cNvPr id="8" name="CasellaDiTesto 7"/>
          <p:cNvSpPr txBox="1"/>
          <p:nvPr/>
        </p:nvSpPr>
        <p:spPr>
          <a:xfrm>
            <a:off x="424472" y="4844555"/>
            <a:ext cx="1868987" cy="619275"/>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lIns="64645" tIns="32323" rIns="64645" bIns="32323">
            <a:spAutoFit/>
          </a:bodyPr>
          <a:lstStyle/>
          <a:p>
            <a:pPr algn="ctr" defTabSz="703922" fontAlgn="auto">
              <a:spcBef>
                <a:spcPts val="0"/>
              </a:spcBef>
              <a:spcAft>
                <a:spcPts val="0"/>
              </a:spcAft>
              <a:defRPr/>
            </a:pPr>
            <a:r>
              <a:rPr lang="it-IT" b="1" i="1" dirty="0">
                <a:effectLst>
                  <a:outerShdw blurRad="38100" dist="38100" dir="2700000" algn="tl">
                    <a:srgbClr val="000000">
                      <a:alpha val="43137"/>
                    </a:srgbClr>
                  </a:outerShdw>
                </a:effectLst>
                <a:latin typeface="Verdana" pitchFamily="34" charset="0"/>
              </a:rPr>
              <a:t>Giornale di bordo</a:t>
            </a:r>
          </a:p>
        </p:txBody>
      </p:sp>
      <p:sp>
        <p:nvSpPr>
          <p:cNvPr id="9" name="CasellaDiTesto 8"/>
          <p:cNvSpPr txBox="1"/>
          <p:nvPr/>
        </p:nvSpPr>
        <p:spPr>
          <a:xfrm>
            <a:off x="396255" y="6745362"/>
            <a:ext cx="1868987" cy="342276"/>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wrap="square" lIns="64645" tIns="32323" rIns="64645" bIns="32323">
            <a:spAutoFit/>
          </a:bodyPr>
          <a:lstStyle/>
          <a:p>
            <a:pPr algn="ctr" defTabSz="703922" fontAlgn="auto">
              <a:spcBef>
                <a:spcPts val="0"/>
              </a:spcBef>
              <a:spcAft>
                <a:spcPts val="0"/>
              </a:spcAft>
              <a:defRPr/>
            </a:pPr>
            <a:r>
              <a:rPr lang="it-IT" b="1" i="1" dirty="0">
                <a:effectLst>
                  <a:outerShdw blurRad="38100" dist="38100" dir="2700000" algn="tl">
                    <a:srgbClr val="000000">
                      <a:alpha val="43137"/>
                    </a:srgbClr>
                  </a:outerShdw>
                </a:effectLst>
                <a:latin typeface="Verdana" pitchFamily="34" charset="0"/>
              </a:rPr>
              <a:t> DELF</a:t>
            </a:r>
          </a:p>
        </p:txBody>
      </p:sp>
      <p:sp>
        <p:nvSpPr>
          <p:cNvPr id="10" name="CasellaDiTesto 9"/>
          <p:cNvSpPr txBox="1"/>
          <p:nvPr/>
        </p:nvSpPr>
        <p:spPr>
          <a:xfrm>
            <a:off x="419139" y="8271953"/>
            <a:ext cx="1871959" cy="342276"/>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wrap="square" lIns="64645" tIns="32323" rIns="64645" bIns="32323">
            <a:spAutoFit/>
          </a:bodyPr>
          <a:lstStyle/>
          <a:p>
            <a:pPr algn="ctr" defTabSz="703922" fontAlgn="auto">
              <a:spcBef>
                <a:spcPts val="0"/>
              </a:spcBef>
              <a:spcAft>
                <a:spcPts val="0"/>
              </a:spcAft>
              <a:defRPr/>
            </a:pPr>
            <a:r>
              <a:rPr lang="it-IT" b="1" i="1" dirty="0">
                <a:effectLst>
                  <a:outerShdw blurRad="38100" dist="38100" dir="2700000" algn="tl">
                    <a:srgbClr val="000000">
                      <a:alpha val="43137"/>
                    </a:srgbClr>
                  </a:outerShdw>
                </a:effectLst>
                <a:latin typeface="Verdana" pitchFamily="34" charset="0"/>
                <a:hlinkClick r:id="rId2" action="ppaction://hlinksldjump"/>
              </a:rPr>
              <a:t> </a:t>
            </a:r>
            <a:r>
              <a:rPr lang="it-IT" b="1" i="1" dirty="0">
                <a:effectLst>
                  <a:outerShdw blurRad="38100" dist="38100" dir="2700000" algn="tl">
                    <a:srgbClr val="000000">
                      <a:alpha val="43137"/>
                    </a:srgbClr>
                  </a:outerShdw>
                </a:effectLst>
                <a:latin typeface="Verdana" pitchFamily="34" charset="0"/>
              </a:rPr>
              <a:t>ECDL</a:t>
            </a:r>
          </a:p>
        </p:txBody>
      </p:sp>
      <p:sp>
        <p:nvSpPr>
          <p:cNvPr id="11" name="CasellaDiTesto 10"/>
          <p:cNvSpPr txBox="1"/>
          <p:nvPr/>
        </p:nvSpPr>
        <p:spPr>
          <a:xfrm>
            <a:off x="2916535" y="3721026"/>
            <a:ext cx="1870110" cy="2558267"/>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lIns="64645" tIns="32323" rIns="64645" bIns="32323">
            <a:spAutoFit/>
          </a:bodyPr>
          <a:lstStyle/>
          <a:p>
            <a:pPr algn="ctr" defTabSz="703922" fontAlgn="auto">
              <a:spcBef>
                <a:spcPts val="0"/>
              </a:spcBef>
              <a:spcAft>
                <a:spcPts val="0"/>
              </a:spcAft>
              <a:defRPr/>
            </a:pPr>
            <a:endParaRPr lang="it-IT" b="1" i="1" dirty="0">
              <a:effectLst>
                <a:outerShdw blurRad="38100" dist="38100" dir="2700000" algn="tl">
                  <a:srgbClr val="000000">
                    <a:alpha val="43137"/>
                  </a:srgbClr>
                </a:outerShdw>
              </a:effectLst>
              <a:latin typeface="Verdana" pitchFamily="34" charset="0"/>
              <a:hlinkClick r:id="rId3" action="ppaction://hlinksldjump"/>
            </a:endParaRPr>
          </a:p>
          <a:p>
            <a:pPr algn="ctr" defTabSz="703922" fontAlgn="auto">
              <a:spcBef>
                <a:spcPts val="0"/>
              </a:spcBef>
              <a:spcAft>
                <a:spcPts val="0"/>
              </a:spcAft>
              <a:defRPr/>
            </a:pPr>
            <a:r>
              <a:rPr lang="it-IT" b="1" i="1" dirty="0">
                <a:effectLst>
                  <a:outerShdw blurRad="38100" dist="38100" dir="2700000" algn="tl">
                    <a:srgbClr val="000000">
                      <a:alpha val="43137"/>
                    </a:srgbClr>
                  </a:outerShdw>
                </a:effectLst>
                <a:latin typeface="Verdana" pitchFamily="34" charset="0"/>
              </a:rPr>
              <a:t>Ricerca-azione per la valutazione delle competenze chiave trasversali di cittadinanza</a:t>
            </a:r>
          </a:p>
        </p:txBody>
      </p:sp>
      <p:sp>
        <p:nvSpPr>
          <p:cNvPr id="12" name="CasellaDiTesto 11"/>
          <p:cNvSpPr txBox="1"/>
          <p:nvPr/>
        </p:nvSpPr>
        <p:spPr>
          <a:xfrm>
            <a:off x="5253828" y="4727626"/>
            <a:ext cx="1957913" cy="1450272"/>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wrap="square" lIns="64645" tIns="32323" rIns="64645" bIns="32323">
            <a:spAutoFit/>
          </a:bodyPr>
          <a:lstStyle/>
          <a:p>
            <a:pPr algn="ctr" defTabSz="703922"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rPr>
              <a:t> Recupero delle </a:t>
            </a:r>
            <a:r>
              <a:rPr lang="it-IT" b="1">
                <a:effectLst>
                  <a:outerShdw blurRad="38100" dist="38100" dir="2700000" algn="tl">
                    <a:srgbClr val="000000">
                      <a:alpha val="43137"/>
                    </a:srgbClr>
                  </a:outerShdw>
                </a:effectLst>
                <a:latin typeface="Verdana" pitchFamily="34" charset="0"/>
              </a:rPr>
              <a:t>abilità </a:t>
            </a:r>
            <a:r>
              <a:rPr lang="it-IT" b="1" smtClean="0">
                <a:effectLst>
                  <a:outerShdw blurRad="38100" dist="38100" dir="2700000" algn="tl">
                    <a:srgbClr val="000000">
                      <a:alpha val="43137"/>
                    </a:srgbClr>
                  </a:outerShdw>
                </a:effectLst>
                <a:latin typeface="Verdana" pitchFamily="34" charset="0"/>
              </a:rPr>
              <a:t>Matematica </a:t>
            </a:r>
            <a:r>
              <a:rPr lang="it-IT" b="1" dirty="0">
                <a:effectLst>
                  <a:outerShdw blurRad="38100" dist="38100" dir="2700000" algn="tl">
                    <a:srgbClr val="000000">
                      <a:alpha val="43137"/>
                    </a:srgbClr>
                  </a:outerShdw>
                </a:effectLst>
                <a:latin typeface="Verdana" pitchFamily="34" charset="0"/>
              </a:rPr>
              <a:t>nelle classi prime e terze</a:t>
            </a:r>
          </a:p>
        </p:txBody>
      </p:sp>
      <p:sp>
        <p:nvSpPr>
          <p:cNvPr id="13" name="CasellaDiTesto 12"/>
          <p:cNvSpPr txBox="1"/>
          <p:nvPr/>
        </p:nvSpPr>
        <p:spPr>
          <a:xfrm>
            <a:off x="5343657" y="8329538"/>
            <a:ext cx="2008425" cy="342276"/>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wrap="square" lIns="64645" tIns="32323" rIns="64645" bIns="32323">
            <a:spAutoFit/>
          </a:bodyPr>
          <a:lstStyle/>
          <a:p>
            <a:pPr algn="ctr" defTabSz="703922"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hlinkClick r:id="rId4" action="ppaction://hlinksldjump"/>
              </a:rPr>
              <a:t> </a:t>
            </a:r>
            <a:r>
              <a:rPr lang="it-IT" b="1" dirty="0">
                <a:effectLst>
                  <a:outerShdw blurRad="38100" dist="38100" dir="2700000" algn="tl">
                    <a:srgbClr val="000000">
                      <a:alpha val="43137"/>
                    </a:srgbClr>
                  </a:outerShdw>
                </a:effectLst>
                <a:latin typeface="Verdana" pitchFamily="34" charset="0"/>
              </a:rPr>
              <a:t>Artisti in erba</a:t>
            </a:r>
          </a:p>
        </p:txBody>
      </p:sp>
      <p:sp>
        <p:nvSpPr>
          <p:cNvPr id="14" name="CasellaDiTesto 13"/>
          <p:cNvSpPr txBox="1"/>
          <p:nvPr/>
        </p:nvSpPr>
        <p:spPr>
          <a:xfrm>
            <a:off x="5364807" y="6745362"/>
            <a:ext cx="2008425" cy="342276"/>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wrap="square" lIns="64645" tIns="32323" rIns="64645" bIns="32323">
            <a:spAutoFit/>
          </a:bodyPr>
          <a:lstStyle/>
          <a:p>
            <a:pPr algn="ctr" defTabSz="703922" fontAlgn="auto">
              <a:spcBef>
                <a:spcPts val="0"/>
              </a:spcBef>
              <a:spcAft>
                <a:spcPts val="0"/>
              </a:spcAft>
              <a:defRPr/>
            </a:pPr>
            <a:r>
              <a:rPr lang="it-IT" b="1" i="1" dirty="0" err="1">
                <a:effectLst>
                  <a:outerShdw blurRad="38100" dist="38100" dir="2700000" algn="tl">
                    <a:srgbClr val="000000">
                      <a:alpha val="43137"/>
                    </a:srgbClr>
                  </a:outerShdw>
                </a:effectLst>
                <a:latin typeface="Verdana" pitchFamily="34" charset="0"/>
              </a:rPr>
              <a:t>Bibliocolombo</a:t>
            </a:r>
            <a:endParaRPr lang="it-IT" b="1" i="1" dirty="0">
              <a:effectLst>
                <a:outerShdw blurRad="38100" dist="38100" dir="2700000" algn="tl">
                  <a:srgbClr val="000000">
                    <a:alpha val="43137"/>
                  </a:srgbClr>
                </a:outerShdw>
              </a:effectLst>
              <a:latin typeface="Verdana" pitchFamily="34" charset="0"/>
            </a:endParaRPr>
          </a:p>
        </p:txBody>
      </p:sp>
      <p:sp>
        <p:nvSpPr>
          <p:cNvPr id="15" name="CasellaDiTesto 14"/>
          <p:cNvSpPr txBox="1"/>
          <p:nvPr/>
        </p:nvSpPr>
        <p:spPr>
          <a:xfrm>
            <a:off x="5253828" y="2881991"/>
            <a:ext cx="1957913" cy="896274"/>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wrap="square" lIns="64645" tIns="32323" rIns="64645" bIns="32323">
            <a:spAutoFit/>
          </a:bodyPr>
          <a:lstStyle/>
          <a:p>
            <a:pPr algn="ctr" defTabSz="703922"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rPr>
              <a:t>Recupero delle abilità linguistiche </a:t>
            </a:r>
          </a:p>
        </p:txBody>
      </p:sp>
      <p:sp>
        <p:nvSpPr>
          <p:cNvPr id="16" name="Rettangolo 15"/>
          <p:cNvSpPr/>
          <p:nvPr/>
        </p:nvSpPr>
        <p:spPr>
          <a:xfrm>
            <a:off x="390141" y="1220550"/>
            <a:ext cx="6821599" cy="1754326"/>
          </a:xfrm>
          <a:prstGeom prst="rect">
            <a:avLst/>
          </a:prstGeom>
        </p:spPr>
        <p:txBody>
          <a:bodyPr wrap="square">
            <a:spAutoFit/>
          </a:bodyPr>
          <a:lstStyle/>
          <a:p>
            <a:pPr algn="just"/>
            <a:r>
              <a:rPr lang="it-IT" b="1" i="1" dirty="0">
                <a:latin typeface="Verdana" panose="020B0604030504040204" pitchFamily="34" charset="0"/>
                <a:ea typeface="Verdana" panose="020B0604030504040204" pitchFamily="34" charset="0"/>
                <a:cs typeface="Verdana" panose="020B0604030504040204" pitchFamily="34" charset="0"/>
              </a:rPr>
              <a:t>Per la consultazione si rinvia al Piano di Miglioramento triennale, aggiornato</a:t>
            </a:r>
            <a:r>
              <a:rPr lang="it-IT" b="1" dirty="0">
                <a:latin typeface="Verdana" panose="020B0604030504040204" pitchFamily="34" charset="0"/>
                <a:ea typeface="Verdana" panose="020B0604030504040204" pitchFamily="34" charset="0"/>
                <a:cs typeface="Verdana" panose="020B0604030504040204" pitchFamily="34" charset="0"/>
              </a:rPr>
              <a:t> dal Collegio dei Docenti nella seduta del 26 ottobre 2016</a:t>
            </a:r>
          </a:p>
          <a:p>
            <a:pPr algn="ctr"/>
            <a:r>
              <a:rPr lang="it-IT" dirty="0">
                <a:latin typeface="Verdana" panose="020B0604030504040204" pitchFamily="34" charset="0"/>
                <a:ea typeface="Verdana" panose="020B0604030504040204" pitchFamily="34" charset="0"/>
                <a:cs typeface="Verdana" panose="020B0604030504040204" pitchFamily="34" charset="0"/>
                <a:hlinkClick r:id="rId5"/>
              </a:rPr>
              <a:t>http://www.iccolombo.it/index.php?page=piano-di-miglioramento-2015---2018</a:t>
            </a:r>
            <a:endParaRPr lang="it-IT" dirty="0">
              <a:latin typeface="Verdana" panose="020B0604030504040204" pitchFamily="34" charset="0"/>
              <a:ea typeface="Verdana" panose="020B0604030504040204" pitchFamily="34" charset="0"/>
              <a:cs typeface="Verdana" panose="020B0604030504040204" pitchFamily="34" charset="0"/>
            </a:endParaRPr>
          </a:p>
          <a:p>
            <a:pPr algn="ct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 Box 4">
            <a:hlinkClick r:id="rId6" action="ppaction://hlinksldjump"/>
          </p:cNvPr>
          <p:cNvSpPr txBox="1">
            <a:spLocks noChangeArrowheads="1"/>
          </p:cNvSpPr>
          <p:nvPr/>
        </p:nvSpPr>
        <p:spPr bwMode="auto">
          <a:xfrm>
            <a:off x="6370344" y="9325531"/>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
        <p:nvSpPr>
          <p:cNvPr id="19" name="CasellaDiTesto 18"/>
          <p:cNvSpPr txBox="1"/>
          <p:nvPr/>
        </p:nvSpPr>
        <p:spPr>
          <a:xfrm>
            <a:off x="2628503" y="7465442"/>
            <a:ext cx="2520280" cy="342276"/>
          </a:xfrm>
          <a:prstGeom prst="rect">
            <a:avLst/>
          </a:prstGeom>
          <a:solidFill>
            <a:srgbClr val="C6D9F1"/>
          </a:solidFill>
          <a:ln w="57150">
            <a:solidFill>
              <a:schemeClr val="tx2"/>
            </a:solidFill>
          </a:ln>
          <a:effectLst>
            <a:outerShdw blurRad="50800" dist="38100" dir="2700000" algn="tl" rotWithShape="0">
              <a:prstClr val="black">
                <a:alpha val="40000"/>
              </a:prstClr>
            </a:outerShdw>
          </a:effectLst>
        </p:spPr>
        <p:txBody>
          <a:bodyPr wrap="square" lIns="64645" tIns="32323" rIns="64645" bIns="32323">
            <a:spAutoFit/>
          </a:bodyPr>
          <a:lstStyle/>
          <a:p>
            <a:r>
              <a:rPr lang="it-IT" b="1" dirty="0" smtClean="0">
                <a:effectLst>
                  <a:outerShdw blurRad="38100" dist="38100" dir="2700000" algn="tl">
                    <a:srgbClr val="000000">
                      <a:alpha val="43137"/>
                    </a:srgbClr>
                  </a:outerShdw>
                </a:effectLst>
                <a:latin typeface="Verdana" pitchFamily="34" charset="0"/>
              </a:rPr>
              <a:t>Progetto INVALSI </a:t>
            </a:r>
            <a:endParaRPr lang="it-IT" dirty="0"/>
          </a:p>
        </p:txBody>
      </p:sp>
    </p:spTree>
    <p:extLst>
      <p:ext uri="{BB962C8B-B14F-4D97-AF65-F5344CB8AC3E}">
        <p14:creationId xmlns:p14="http://schemas.microsoft.com/office/powerpoint/2010/main" xmlns="" val="11294033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a:t>
            </a:r>
            <a:r>
              <a:rPr lang="it-IT" sz="2000" b="1" dirty="0" err="1">
                <a:effectLst>
                  <a:outerShdw blurRad="50800" dist="38100" algn="tr" rotWithShape="0">
                    <a:prstClr val="black">
                      <a:alpha val="40000"/>
                    </a:prstClr>
                  </a:outerShdw>
                </a:effectLst>
                <a:latin typeface="Verdana" pitchFamily="34" charset="0"/>
                <a:cs typeface="+mn-cs"/>
              </a:rPr>
              <a:t>VII–</a:t>
            </a:r>
            <a:r>
              <a:rPr lang="it-IT" sz="2000" b="1" dirty="0">
                <a:effectLst>
                  <a:outerShdw blurRad="50800" dist="38100" algn="tr" rotWithShape="0">
                    <a:prstClr val="black">
                      <a:alpha val="40000"/>
                    </a:prstClr>
                  </a:outerShdw>
                </a:effectLst>
                <a:latin typeface="Verdana" pitchFamily="34" charset="0"/>
                <a:cs typeface="+mn-cs"/>
              </a:rPr>
              <a:t> Scelte </a:t>
            </a:r>
            <a:r>
              <a:rPr lang="it-IT" sz="2000" b="1" dirty="0" err="1">
                <a:effectLst>
                  <a:outerShdw blurRad="50800" dist="38100" algn="tr" rotWithShape="0">
                    <a:prstClr val="black">
                      <a:alpha val="40000"/>
                    </a:prstClr>
                  </a:outerShdw>
                </a:effectLst>
                <a:latin typeface="Verdana" pitchFamily="34" charset="0"/>
                <a:cs typeface="+mn-cs"/>
              </a:rPr>
              <a:t>metodologico-didattiche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6" name="CasellaDiTesto 5"/>
          <p:cNvSpPr txBox="1">
            <a:spLocks noChangeArrowheads="1"/>
          </p:cNvSpPr>
          <p:nvPr/>
        </p:nvSpPr>
        <p:spPr bwMode="auto">
          <a:xfrm>
            <a:off x="601663" y="1703388"/>
            <a:ext cx="6357937" cy="7570787"/>
          </a:xfrm>
          <a:prstGeom prst="rect">
            <a:avLst/>
          </a:prstGeom>
          <a:noFill/>
          <a:ln w="9525">
            <a:noFill/>
            <a:miter lim="800000"/>
            <a:headEnd/>
            <a:tailEnd/>
          </a:ln>
        </p:spPr>
        <p:txBody>
          <a:bodyPr>
            <a:spAutoFit/>
          </a:bodyPr>
          <a:lstStyle/>
          <a:p>
            <a:pPr algn="ctr"/>
            <a:r>
              <a:rPr lang="it-IT" sz="1400" b="1" dirty="0">
                <a:latin typeface="Verdana" pitchFamily="34" charset="0"/>
              </a:rPr>
              <a:t>PREMESSA</a:t>
            </a:r>
          </a:p>
          <a:p>
            <a:pPr algn="just"/>
            <a:endParaRPr lang="it-IT" sz="1400" b="1" dirty="0">
              <a:latin typeface="Verdana" pitchFamily="34" charset="0"/>
            </a:endParaRPr>
          </a:p>
          <a:p>
            <a:pPr algn="just"/>
            <a:r>
              <a:rPr lang="it-IT" sz="1200" b="1" i="1" dirty="0">
                <a:latin typeface="Verdana" pitchFamily="34" charset="0"/>
              </a:rPr>
              <a:t>I compiti principali della scuola sono essenzialmente due: insegnare e valutare. Da anni l’Istituto Colombo svolge con professionalità ed efficacia la sua missione nel territorio di Fiumicino, attraverso metodologie didattiche collaudate e un sistema di valutazione oggettivo e trasparente.  </a:t>
            </a:r>
          </a:p>
          <a:p>
            <a:pPr algn="just"/>
            <a:endParaRPr lang="it-IT" sz="1200" b="1" i="1" dirty="0">
              <a:latin typeface="Verdana" pitchFamily="34" charset="0"/>
            </a:endParaRPr>
          </a:p>
          <a:p>
            <a:pPr algn="ctr"/>
            <a:r>
              <a:rPr lang="it-IT" sz="2000" b="1" dirty="0">
                <a:effectLst>
                  <a:outerShdw blurRad="38100" dist="38100" dir="2700000" algn="tl">
                    <a:srgbClr val="000000">
                      <a:alpha val="43137"/>
                    </a:srgbClr>
                  </a:outerShdw>
                </a:effectLst>
                <a:latin typeface="Verdana" pitchFamily="34" charset="0"/>
              </a:rPr>
              <a:t>a) Metodologie d’insegnamento</a:t>
            </a:r>
          </a:p>
          <a:p>
            <a:pPr algn="just"/>
            <a:r>
              <a:rPr lang="it-IT" sz="1200" b="1" dirty="0">
                <a:latin typeface="Verdana" pitchFamily="34" charset="0"/>
              </a:rPr>
              <a:t> </a:t>
            </a:r>
          </a:p>
          <a:p>
            <a:pPr algn="just"/>
            <a:r>
              <a:rPr lang="it-IT" sz="1200" b="1" dirty="0">
                <a:latin typeface="Verdana" pitchFamily="34" charset="0"/>
              </a:rPr>
              <a:t>Le attività didattiche predisposte dal docente per favorire il processo di insegnamento/apprendimento sono progettate tenendo conto delle esigenze formative della classe (in base all’ordine di studi e al tipo di scuola in cui l’alunno è inserito) e non sottovalutando  quei Bisogni Educativi Specifici che  può avere il singolo allievo, in un’ottica attenta, pertanto, sia al contesto globale che a quello individuale in cui va osservato il discente.</a:t>
            </a:r>
          </a:p>
          <a:p>
            <a:pPr algn="just"/>
            <a:r>
              <a:rPr lang="it-IT" sz="1200" b="1" dirty="0">
                <a:latin typeface="Verdana" pitchFamily="34" charset="0"/>
              </a:rPr>
              <a:t> </a:t>
            </a:r>
          </a:p>
          <a:p>
            <a:pPr algn="just"/>
            <a:r>
              <a:rPr lang="it-IT" sz="1200" b="1" dirty="0">
                <a:latin typeface="Verdana" pitchFamily="34" charset="0"/>
              </a:rPr>
              <a:t>A partire dai suddetti presupposti, il docente, attraverso la propria libertà d’insegnamento ed in base alla materia di specializzazione, sceglie le metodologie didattiche che ritiene  più adeguate per garantire il successo formativo di ciascun alunno, tenendo conto che ogni disciplina possiede in sé un linguaggio specifico e  dei contenuti che inducono l’utilizzo di strategie didattiche anche ben delineate.</a:t>
            </a:r>
          </a:p>
          <a:p>
            <a:pPr algn="just"/>
            <a:r>
              <a:rPr lang="it-IT" sz="1200" b="1" dirty="0">
                <a:latin typeface="Verdana" pitchFamily="34" charset="0"/>
              </a:rPr>
              <a:t> </a:t>
            </a:r>
          </a:p>
          <a:p>
            <a:pPr algn="just"/>
            <a:r>
              <a:rPr lang="it-IT" sz="1200" b="1" dirty="0">
                <a:latin typeface="Verdana" pitchFamily="34" charset="0"/>
              </a:rPr>
              <a:t>Nel nostro Istituto si utilizzano pertanto diverse strategie didattiche, ritenute più idonee, di volta in volta, a favorire il processo di apprendimento:</a:t>
            </a:r>
          </a:p>
          <a:p>
            <a:pPr algn="just"/>
            <a:r>
              <a:rPr lang="it-IT" sz="1200" b="1" dirty="0">
                <a:latin typeface="Verdana" pitchFamily="34" charset="0"/>
              </a:rPr>
              <a:t> </a:t>
            </a:r>
          </a:p>
          <a:p>
            <a:pPr lvl="1" algn="just">
              <a:buFontTx/>
              <a:buBlip>
                <a:blip r:embed="rId3"/>
              </a:buBlip>
            </a:pPr>
            <a:r>
              <a:rPr lang="it-IT" sz="1200" b="1" dirty="0">
                <a:latin typeface="Verdana" pitchFamily="34" charset="0"/>
                <a:hlinkClick r:id="rId4" action="ppaction://hlinksldjump"/>
              </a:rPr>
              <a:t>lezione frontale</a:t>
            </a:r>
            <a:endParaRPr lang="it-IT" sz="1200" b="1" dirty="0">
              <a:latin typeface="Verdana" pitchFamily="34" charset="0"/>
            </a:endParaRPr>
          </a:p>
          <a:p>
            <a:pPr lvl="1" algn="just">
              <a:buFontTx/>
              <a:buBlip>
                <a:blip r:embed="rId3"/>
              </a:buBlip>
            </a:pPr>
            <a:r>
              <a:rPr lang="it-IT" sz="1200" b="1" dirty="0">
                <a:latin typeface="Verdana" pitchFamily="34" charset="0"/>
                <a:hlinkClick r:id="rId5" action="ppaction://hlinksldjump"/>
              </a:rPr>
              <a:t>lezione dialogata</a:t>
            </a:r>
            <a:endParaRPr lang="it-IT" sz="1200" b="1" dirty="0">
              <a:latin typeface="Verdana" pitchFamily="34" charset="0"/>
            </a:endParaRPr>
          </a:p>
          <a:p>
            <a:pPr lvl="1" algn="just">
              <a:buFontTx/>
              <a:buBlip>
                <a:blip r:embed="rId3"/>
              </a:buBlip>
            </a:pPr>
            <a:r>
              <a:rPr lang="it-IT" sz="1200" b="1" dirty="0">
                <a:latin typeface="Verdana" pitchFamily="34" charset="0"/>
                <a:hlinkClick r:id="rId6" action="ppaction://hlinksldjump"/>
              </a:rPr>
              <a:t>lezione cooperativa </a:t>
            </a:r>
            <a:r>
              <a:rPr lang="it-IT" sz="1200" b="1" dirty="0">
                <a:latin typeface="Verdana" pitchFamily="34" charset="0"/>
              </a:rPr>
              <a:t>(cooperative </a:t>
            </a:r>
            <a:r>
              <a:rPr lang="it-IT" sz="1200" b="1" dirty="0" err="1">
                <a:latin typeface="Verdana" pitchFamily="34" charset="0"/>
              </a:rPr>
              <a:t>learning</a:t>
            </a:r>
            <a:r>
              <a:rPr lang="it-IT" sz="1200" b="1" dirty="0">
                <a:latin typeface="Verdana" pitchFamily="34" charset="0"/>
              </a:rPr>
              <a:t>)</a:t>
            </a:r>
          </a:p>
          <a:p>
            <a:pPr lvl="1" algn="just">
              <a:buFontTx/>
              <a:buBlip>
                <a:blip r:embed="rId3"/>
              </a:buBlip>
            </a:pPr>
            <a:r>
              <a:rPr lang="it-IT" sz="1200" b="1" dirty="0">
                <a:latin typeface="Verdana" pitchFamily="34" charset="0"/>
                <a:hlinkClick r:id="rId7" action="ppaction://hlinksldjump"/>
              </a:rPr>
              <a:t>scoperta guidata </a:t>
            </a:r>
            <a:r>
              <a:rPr lang="it-IT" sz="1200" b="1" dirty="0">
                <a:latin typeface="Verdana" pitchFamily="34" charset="0"/>
              </a:rPr>
              <a:t>(</a:t>
            </a:r>
            <a:r>
              <a:rPr lang="it-IT" sz="1200" b="1" dirty="0" err="1">
                <a:latin typeface="Verdana" pitchFamily="34" charset="0"/>
              </a:rPr>
              <a:t>problem</a:t>
            </a:r>
            <a:r>
              <a:rPr lang="it-IT" sz="1200" b="1" dirty="0">
                <a:latin typeface="Verdana" pitchFamily="34" charset="0"/>
              </a:rPr>
              <a:t> </a:t>
            </a:r>
            <a:r>
              <a:rPr lang="it-IT" sz="1200" b="1" dirty="0" err="1">
                <a:latin typeface="Verdana" pitchFamily="34" charset="0"/>
              </a:rPr>
              <a:t>solving</a:t>
            </a:r>
            <a:r>
              <a:rPr lang="it-IT" sz="1200" b="1" dirty="0">
                <a:latin typeface="Verdana" pitchFamily="34" charset="0"/>
              </a:rPr>
              <a:t>)</a:t>
            </a:r>
          </a:p>
          <a:p>
            <a:pPr lvl="1" algn="just">
              <a:buFontTx/>
              <a:buBlip>
                <a:blip r:embed="rId3"/>
              </a:buBlip>
            </a:pPr>
            <a:r>
              <a:rPr lang="it-IT" sz="1200" b="1" dirty="0">
                <a:latin typeface="Verdana" pitchFamily="34" charset="0"/>
                <a:hlinkClick r:id="rId8" action="ppaction://hlinksldjump"/>
              </a:rPr>
              <a:t>ricerca-azione</a:t>
            </a:r>
            <a:r>
              <a:rPr lang="it-IT" sz="1200" b="1" dirty="0">
                <a:latin typeface="Verdana" pitchFamily="34" charset="0"/>
              </a:rPr>
              <a:t> (attività </a:t>
            </a:r>
            <a:r>
              <a:rPr lang="it-IT" sz="1200" b="1" dirty="0" err="1">
                <a:latin typeface="Verdana" pitchFamily="34" charset="0"/>
              </a:rPr>
              <a:t>laboratoriali</a:t>
            </a:r>
            <a:r>
              <a:rPr lang="it-IT" sz="1200" b="1" dirty="0">
                <a:latin typeface="Verdana" pitchFamily="34" charset="0"/>
              </a:rPr>
              <a:t>)</a:t>
            </a:r>
          </a:p>
          <a:p>
            <a:pPr lvl="1" algn="just">
              <a:buFontTx/>
              <a:buBlip>
                <a:blip r:embed="rId3"/>
              </a:buBlip>
            </a:pPr>
            <a:r>
              <a:rPr lang="it-IT" sz="1200" b="1" dirty="0">
                <a:latin typeface="Verdana" pitchFamily="34" charset="0"/>
                <a:hlinkClick r:id="rId9" action="ppaction://hlinksldjump"/>
              </a:rPr>
              <a:t>lavori di gruppo </a:t>
            </a:r>
            <a:r>
              <a:rPr lang="it-IT" sz="1200" b="1" dirty="0">
                <a:latin typeface="Verdana" pitchFamily="34" charset="0"/>
              </a:rPr>
              <a:t>(</a:t>
            </a:r>
            <a:r>
              <a:rPr lang="it-IT" sz="1200" b="1" dirty="0" err="1">
                <a:latin typeface="Verdana" pitchFamily="34" charset="0"/>
              </a:rPr>
              <a:t>peer</a:t>
            </a:r>
            <a:r>
              <a:rPr lang="it-IT" sz="1200" b="1" dirty="0">
                <a:latin typeface="Verdana" pitchFamily="34" charset="0"/>
              </a:rPr>
              <a:t> tutoring)</a:t>
            </a:r>
          </a:p>
          <a:p>
            <a:pPr lvl="1" algn="just">
              <a:buFontTx/>
              <a:buBlip>
                <a:blip r:embed="rId3"/>
              </a:buBlip>
            </a:pPr>
            <a:r>
              <a:rPr lang="it-IT" sz="1200" b="1" dirty="0">
                <a:latin typeface="Verdana" pitchFamily="34" charset="0"/>
                <a:hlinkClick r:id="rId10" action="ppaction://hlinksldjump"/>
              </a:rPr>
              <a:t>metodo </a:t>
            </a:r>
            <a:r>
              <a:rPr lang="it-IT" sz="1200" b="1" dirty="0" err="1">
                <a:latin typeface="Verdana" pitchFamily="34" charset="0"/>
                <a:hlinkClick r:id="rId10" action="ppaction://hlinksldjump"/>
              </a:rPr>
              <a:t>induttivo-deduttivo</a:t>
            </a:r>
            <a:r>
              <a:rPr lang="it-IT" sz="1200" b="1" dirty="0">
                <a:latin typeface="Verdana" pitchFamily="34" charset="0"/>
                <a:hlinkClick r:id="rId10" action="ppaction://hlinksldjump"/>
              </a:rPr>
              <a:t> </a:t>
            </a:r>
            <a:r>
              <a:rPr lang="it-IT" sz="1200" b="1" dirty="0">
                <a:latin typeface="Verdana" pitchFamily="34" charset="0"/>
              </a:rPr>
              <a:t>(</a:t>
            </a:r>
            <a:r>
              <a:rPr lang="it-IT" sz="1200" b="1" dirty="0" err="1">
                <a:latin typeface="Verdana" pitchFamily="34" charset="0"/>
              </a:rPr>
              <a:t>brain</a:t>
            </a:r>
            <a:r>
              <a:rPr lang="it-IT" sz="1200" b="1" dirty="0">
                <a:latin typeface="Verdana" pitchFamily="34" charset="0"/>
              </a:rPr>
              <a:t> </a:t>
            </a:r>
            <a:r>
              <a:rPr lang="it-IT" sz="1200" b="1" dirty="0" err="1">
                <a:latin typeface="Verdana" pitchFamily="34" charset="0"/>
              </a:rPr>
              <a:t>storming</a:t>
            </a:r>
            <a:r>
              <a:rPr lang="it-IT" sz="1200" b="1" dirty="0">
                <a:latin typeface="Verdana" pitchFamily="34" charset="0"/>
              </a:rPr>
              <a:t>)</a:t>
            </a:r>
          </a:p>
          <a:p>
            <a:pPr lvl="1" algn="just">
              <a:buFontTx/>
              <a:buBlip>
                <a:blip r:embed="rId3"/>
              </a:buBlip>
            </a:pPr>
            <a:r>
              <a:rPr lang="it-IT" sz="1200" b="1" dirty="0">
                <a:latin typeface="Verdana" pitchFamily="34" charset="0"/>
              </a:rPr>
              <a:t>ricerca individuale (documentazione)</a:t>
            </a:r>
          </a:p>
          <a:p>
            <a:pPr lvl="1" algn="just">
              <a:buFontTx/>
              <a:buBlip>
                <a:blip r:embed="rId3"/>
              </a:buBlip>
            </a:pPr>
            <a:r>
              <a:rPr lang="it-IT" sz="1200" b="1" dirty="0">
                <a:latin typeface="Verdana" pitchFamily="34" charset="0"/>
                <a:hlinkClick r:id="rId11" action="ppaction://hlinksldjump"/>
              </a:rPr>
              <a:t>giochi di ruolo </a:t>
            </a:r>
            <a:r>
              <a:rPr lang="it-IT" sz="1200" b="1" dirty="0">
                <a:latin typeface="Verdana" pitchFamily="34" charset="0"/>
              </a:rPr>
              <a:t>(</a:t>
            </a:r>
            <a:r>
              <a:rPr lang="it-IT" sz="1200" b="1" dirty="0" err="1">
                <a:latin typeface="Verdana" pitchFamily="34" charset="0"/>
              </a:rPr>
              <a:t>role</a:t>
            </a:r>
            <a:r>
              <a:rPr lang="it-IT" sz="1200" b="1" dirty="0">
                <a:latin typeface="Verdana" pitchFamily="34" charset="0"/>
              </a:rPr>
              <a:t> </a:t>
            </a:r>
            <a:r>
              <a:rPr lang="it-IT" sz="1200" b="1" dirty="0" err="1">
                <a:latin typeface="Verdana" pitchFamily="34" charset="0"/>
              </a:rPr>
              <a:t>playing</a:t>
            </a:r>
            <a:r>
              <a:rPr lang="it-IT" sz="1200" b="1" dirty="0">
                <a:latin typeface="Verdana" pitchFamily="34" charset="0"/>
              </a:rPr>
              <a:t>)</a:t>
            </a:r>
          </a:p>
          <a:p>
            <a:pPr lvl="1" algn="just">
              <a:buFontTx/>
              <a:buBlip>
                <a:blip r:embed="rId3"/>
              </a:buBlip>
            </a:pPr>
            <a:r>
              <a:rPr lang="it-IT" sz="1200" b="1" dirty="0">
                <a:latin typeface="Verdana" pitchFamily="34" charset="0"/>
                <a:hlinkClick r:id="rId12" action="ppaction://hlinksldjump"/>
              </a:rPr>
              <a:t>riproduzione di schemi </a:t>
            </a:r>
            <a:r>
              <a:rPr lang="it-IT" sz="1200" b="1" dirty="0">
                <a:latin typeface="Verdana" pitchFamily="34" charset="0"/>
              </a:rPr>
              <a:t>(applicazioni pratiche)</a:t>
            </a:r>
          </a:p>
        </p:txBody>
      </p:sp>
      <p:sp>
        <p:nvSpPr>
          <p:cNvPr id="5" name="Text Box 4">
            <a:hlinkClick r:id="rId13"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4" action="ppaction://hlinksldjump"/>
              </a:rPr>
              <a:t>indice</a:t>
            </a:r>
            <a:endParaRPr lang="it-IT" sz="12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101379" name="CasellaDiTesto 8"/>
          <p:cNvSpPr txBox="1">
            <a:spLocks noChangeArrowheads="1"/>
          </p:cNvSpPr>
          <p:nvPr/>
        </p:nvSpPr>
        <p:spPr bwMode="auto">
          <a:xfrm>
            <a:off x="530225" y="2446338"/>
            <a:ext cx="6500813" cy="4848225"/>
          </a:xfrm>
          <a:prstGeom prst="rect">
            <a:avLst/>
          </a:prstGeom>
          <a:noFill/>
          <a:ln w="9525">
            <a:noFill/>
            <a:miter lim="800000"/>
            <a:headEnd/>
            <a:tailEnd/>
          </a:ln>
        </p:spPr>
        <p:txBody>
          <a:bodyPr>
            <a:spAutoFit/>
          </a:bodyPr>
          <a:lstStyle/>
          <a:p>
            <a:pPr algn="just">
              <a:lnSpc>
                <a:spcPct val="150000"/>
              </a:lnSpc>
            </a:pPr>
            <a:r>
              <a:rPr lang="en-US" sz="1200" b="1">
                <a:latin typeface="Verdana" pitchFamily="34" charset="0"/>
              </a:rPr>
              <a:t> </a:t>
            </a:r>
            <a:endParaRPr lang="it-IT" sz="1200" b="1">
              <a:latin typeface="Verdana" pitchFamily="34" charset="0"/>
            </a:endParaRPr>
          </a:p>
          <a:p>
            <a:pPr algn="ctr">
              <a:lnSpc>
                <a:spcPct val="150000"/>
              </a:lnSpc>
            </a:pPr>
            <a:r>
              <a:rPr lang="en-US" sz="1400" b="1">
                <a:latin typeface="Verdana" pitchFamily="34" charset="0"/>
              </a:rPr>
              <a:t>LEZIONE FRONTALE</a:t>
            </a:r>
          </a:p>
          <a:p>
            <a:pPr algn="ctr">
              <a:lnSpc>
                <a:spcPct val="150000"/>
              </a:lnSpc>
            </a:pPr>
            <a:endParaRPr lang="it-IT" sz="1200" b="1">
              <a:latin typeface="Verdana" pitchFamily="34" charset="0"/>
            </a:endParaRPr>
          </a:p>
          <a:p>
            <a:pPr algn="just">
              <a:lnSpc>
                <a:spcPct val="150000"/>
              </a:lnSpc>
            </a:pPr>
            <a:r>
              <a:rPr lang="it-IT" sz="1200" b="1">
                <a:latin typeface="Verdana" pitchFamily="34" charset="0"/>
              </a:rPr>
              <a:t>E’ la strategia principale e più antica della didattica tradizionale in cui la trasmissione dei contenuti e dei saperi è affidata essenzialmente alle conoscenze e alle capacità comunicative dell’insegnante. Tra i vantaggi vi sono l’efficienza di trattare numerosi e vari argomenti con ordine e in tempi brevi e la facilità di interazione con il docente per chiarimenti e curiosità. Inoltre questa strategia si presta molto bene alla trasmissione delle conoscenze di base di una materia (dunque ideale per scuola Primaria e Secondaria di Primo Grado). Tra gli strumenti più utilizzati durante le lezioni frontali vi sono le mappe concettuali e gli schemi al fine di consentire agli studenti una più rapida memorizzazione e una più ordinata riorganizzazione del materiale. Infine, le moderne tecnologie disponibili in classe, come le LIM, costituiscono un mezzo efficace per potenziare la comunicazione e la comprensione.</a:t>
            </a:r>
          </a:p>
          <a:p>
            <a:pPr algn="just">
              <a:lnSpc>
                <a:spcPct val="150000"/>
              </a:lnSpc>
            </a:pPr>
            <a:endParaRPr lang="it-IT" sz="1200" b="1">
              <a:latin typeface="Verdana" pitchFamily="34" charset="0"/>
            </a:endParaRPr>
          </a:p>
        </p:txBody>
      </p:sp>
      <p:sp>
        <p:nvSpPr>
          <p:cNvPr id="101380"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2" action="ppaction://hlinksldjump"/>
              </a:rPr>
              <a:t>indietro</a:t>
            </a:r>
            <a:endParaRPr lang="it-IT" sz="1200" dirty="0"/>
          </a:p>
        </p:txBody>
      </p:sp>
      <p:sp>
        <p:nvSpPr>
          <p:cNvPr id="11" name="Rettangolo 10"/>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7" name="Text Box 4">
            <a:hlinkClick r:id="rId3" action="ppaction://hlinksldjump"/>
          </p:cNvPr>
          <p:cNvSpPr txBox="1">
            <a:spLocks noChangeArrowheads="1"/>
          </p:cNvSpPr>
          <p:nvPr/>
        </p:nvSpPr>
        <p:spPr bwMode="auto">
          <a:xfrm>
            <a:off x="606664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102402" name="CasellaDiTesto 6"/>
          <p:cNvSpPr txBox="1">
            <a:spLocks noChangeArrowheads="1"/>
          </p:cNvSpPr>
          <p:nvPr/>
        </p:nvSpPr>
        <p:spPr bwMode="auto">
          <a:xfrm>
            <a:off x="493713" y="2060575"/>
            <a:ext cx="6502400" cy="2547938"/>
          </a:xfrm>
          <a:prstGeom prst="rect">
            <a:avLst/>
          </a:prstGeom>
          <a:noFill/>
          <a:ln w="9525">
            <a:noFill/>
            <a:miter lim="800000"/>
            <a:headEnd/>
            <a:tailEnd/>
          </a:ln>
        </p:spPr>
        <p:txBody>
          <a:bodyPr>
            <a:spAutoFit/>
          </a:bodyPr>
          <a:lstStyle/>
          <a:p>
            <a:pPr algn="just">
              <a:lnSpc>
                <a:spcPct val="150000"/>
              </a:lnSpc>
            </a:pPr>
            <a:r>
              <a:rPr lang="en-US" sz="1200" b="1">
                <a:latin typeface="Verdana" pitchFamily="34" charset="0"/>
              </a:rPr>
              <a:t> </a:t>
            </a:r>
            <a:endParaRPr lang="it-IT" sz="1200" b="1">
              <a:latin typeface="Verdana" pitchFamily="34" charset="0"/>
            </a:endParaRPr>
          </a:p>
          <a:p>
            <a:pPr algn="just">
              <a:lnSpc>
                <a:spcPct val="150000"/>
              </a:lnSpc>
            </a:pPr>
            <a:r>
              <a:rPr lang="en-US" sz="1200" b="1">
                <a:latin typeface="Verdana" pitchFamily="34" charset="0"/>
              </a:rPr>
              <a:t>LEZIONE DIALOGATA</a:t>
            </a:r>
          </a:p>
          <a:p>
            <a:pPr algn="just">
              <a:lnSpc>
                <a:spcPct val="150000"/>
              </a:lnSpc>
            </a:pPr>
            <a:endParaRPr lang="it-IT" sz="1200" b="1">
              <a:latin typeface="Verdana" pitchFamily="34" charset="0"/>
            </a:endParaRPr>
          </a:p>
          <a:p>
            <a:pPr algn="just">
              <a:lnSpc>
                <a:spcPct val="150000"/>
              </a:lnSpc>
            </a:pPr>
            <a:r>
              <a:rPr lang="it-IT" sz="1200" b="1">
                <a:latin typeface="Verdana" pitchFamily="34" charset="0"/>
              </a:rPr>
              <a:t>L’insegnante attiva il gruppo classe in una azione partecipativa in cui ogni studente contribuisce con specifici compiti a costruire nuovi apprendimenti. determinando una relazione circolare nella quale:</a:t>
            </a:r>
          </a:p>
          <a:p>
            <a:pPr algn="just">
              <a:lnSpc>
                <a:spcPct val="150000"/>
              </a:lnSpc>
            </a:pPr>
            <a:endParaRPr lang="it-IT" sz="1200" b="1">
              <a:latin typeface="Verdana" pitchFamily="34" charset="0"/>
            </a:endParaRPr>
          </a:p>
          <a:p>
            <a:pPr lvl="1" algn="just">
              <a:lnSpc>
                <a:spcPct val="150000"/>
              </a:lnSpc>
              <a:buFontTx/>
              <a:buBlip>
                <a:blip r:embed="rId3"/>
              </a:buBlip>
            </a:pPr>
            <a:r>
              <a:rPr lang="it-IT" sz="1200" b="1">
                <a:latin typeface="Verdana" pitchFamily="34" charset="0"/>
              </a:rPr>
              <a:t>gli alunni interagiscono con l’insegnante;</a:t>
            </a:r>
          </a:p>
          <a:p>
            <a:pPr lvl="1" algn="just">
              <a:lnSpc>
                <a:spcPct val="150000"/>
              </a:lnSpc>
              <a:buFontTx/>
              <a:buBlip>
                <a:blip r:embed="rId3"/>
              </a:buBlip>
            </a:pPr>
            <a:r>
              <a:rPr lang="it-IT" sz="1200" b="1">
                <a:latin typeface="Verdana" pitchFamily="34" charset="0"/>
              </a:rPr>
              <a:t>tra loro scambiandosi conoscenze, opinioni, ipotesi</a:t>
            </a:r>
          </a:p>
        </p:txBody>
      </p:sp>
      <p:sp>
        <p:nvSpPr>
          <p:cNvPr id="9" name="Rettangolo 8"/>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1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11"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indietro</a:t>
            </a:r>
            <a:endParaRPr lang="it-IT" sz="12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9" name="Rettangolo 8"/>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103430" name="CasellaDiTesto 12"/>
          <p:cNvSpPr txBox="1">
            <a:spLocks noChangeArrowheads="1"/>
          </p:cNvSpPr>
          <p:nvPr/>
        </p:nvSpPr>
        <p:spPr bwMode="auto">
          <a:xfrm>
            <a:off x="565150" y="1846263"/>
            <a:ext cx="6502400" cy="4810125"/>
          </a:xfrm>
          <a:prstGeom prst="rect">
            <a:avLst/>
          </a:prstGeom>
          <a:noFill/>
          <a:ln w="9525">
            <a:noFill/>
            <a:miter lim="800000"/>
            <a:headEnd/>
            <a:tailEnd/>
          </a:ln>
        </p:spPr>
        <p:txBody>
          <a:bodyPr>
            <a:spAutoFit/>
          </a:bodyPr>
          <a:lstStyle/>
          <a:p>
            <a:pPr algn="ctr">
              <a:lnSpc>
                <a:spcPct val="150000"/>
              </a:lnSpc>
            </a:pPr>
            <a:endParaRPr lang="it-IT" sz="1400" b="1">
              <a:latin typeface="Verdana" pitchFamily="34" charset="0"/>
            </a:endParaRPr>
          </a:p>
          <a:p>
            <a:pPr algn="just">
              <a:lnSpc>
                <a:spcPct val="150000"/>
              </a:lnSpc>
            </a:pPr>
            <a:endParaRPr lang="it-IT" sz="1200" b="1">
              <a:latin typeface="Verdana" pitchFamily="34" charset="0"/>
            </a:endParaRPr>
          </a:p>
          <a:p>
            <a:pPr algn="ctr">
              <a:lnSpc>
                <a:spcPct val="150000"/>
              </a:lnSpc>
            </a:pPr>
            <a:r>
              <a:rPr lang="en-US" sz="1200" b="1">
                <a:latin typeface="Verdana" pitchFamily="34" charset="0"/>
              </a:rPr>
              <a:t>LEZIONE COOPERATIVA  (COOPERATIVE LEARNING)</a:t>
            </a:r>
          </a:p>
          <a:p>
            <a:pPr algn="ctr">
              <a:lnSpc>
                <a:spcPct val="150000"/>
              </a:lnSpc>
            </a:pPr>
            <a:endParaRPr lang="it-IT" sz="1200" b="1">
              <a:latin typeface="Verdana" pitchFamily="34" charset="0"/>
            </a:endParaRPr>
          </a:p>
          <a:p>
            <a:pPr algn="just">
              <a:lnSpc>
                <a:spcPct val="150000"/>
              </a:lnSpc>
            </a:pPr>
            <a:r>
              <a:rPr lang="it-IT" sz="1200" b="1">
                <a:latin typeface="Verdana" pitchFamily="34" charset="0"/>
              </a:rPr>
              <a:t>E’ un metodo che coinvolge gli studenti in un lavoro di gruppo per raggiungere un fine comune. Gli studenti sono responsabili del proprio apprendimento e di quello dei compagni e pertanto è importante che tutti i membri del gruppo svolgano la loro parte. Ognuno dovrà render conto della sua parte di lavoro e di ciò che ha imparato; infatti, anche se il carico può essere spartito e affrontato singolarmente, perché tale metodo sia efficace, occorre che i membri del gruppo lavorino in maniera interattiva, verificando gli uni con gli altri i risultati raggiunti e correggendo da soli gli eventuali errori. E’ una modalità che richiede tempi superiori a quelli della classica lezione frontale ma offre vantaggi significativi per quanto riguarda la responsabilità degli studenti, la collaborazione e l’apprendimento di tipo attivo.</a:t>
            </a:r>
          </a:p>
          <a:p>
            <a:pPr algn="just">
              <a:lnSpc>
                <a:spcPct val="150000"/>
              </a:lnSpc>
            </a:pPr>
            <a:endParaRPr lang="it-IT" sz="1200" b="1">
              <a:latin typeface="Verdana" pitchFamily="34" charset="0"/>
            </a:endParaRPr>
          </a:p>
        </p:txBody>
      </p:sp>
      <p:sp>
        <p:nvSpPr>
          <p:cNvPr id="1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9" name="Rettangolo 8"/>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104454" name="CasellaDiTesto 13"/>
          <p:cNvSpPr txBox="1">
            <a:spLocks noChangeArrowheads="1"/>
          </p:cNvSpPr>
          <p:nvPr/>
        </p:nvSpPr>
        <p:spPr bwMode="auto">
          <a:xfrm>
            <a:off x="565150" y="1846263"/>
            <a:ext cx="6502400" cy="4256087"/>
          </a:xfrm>
          <a:prstGeom prst="rect">
            <a:avLst/>
          </a:prstGeom>
          <a:noFill/>
          <a:ln w="9525">
            <a:noFill/>
            <a:miter lim="800000"/>
            <a:headEnd/>
            <a:tailEnd/>
          </a:ln>
        </p:spPr>
        <p:txBody>
          <a:bodyPr>
            <a:spAutoFit/>
          </a:bodyPr>
          <a:lstStyle/>
          <a:p>
            <a:pPr algn="ctr">
              <a:lnSpc>
                <a:spcPct val="150000"/>
              </a:lnSpc>
            </a:pPr>
            <a:endParaRPr lang="it-IT" sz="1400" b="1">
              <a:latin typeface="Verdana" pitchFamily="34" charset="0"/>
            </a:endParaRPr>
          </a:p>
          <a:p>
            <a:pPr algn="just">
              <a:lnSpc>
                <a:spcPct val="150000"/>
              </a:lnSpc>
            </a:pPr>
            <a:endParaRPr lang="it-IT" sz="1200" b="1">
              <a:latin typeface="Verdana" pitchFamily="34" charset="0"/>
            </a:endParaRPr>
          </a:p>
          <a:p>
            <a:pPr algn="ctr">
              <a:lnSpc>
                <a:spcPct val="150000"/>
              </a:lnSpc>
            </a:pPr>
            <a:r>
              <a:rPr lang="en-US" sz="1200" b="1">
                <a:latin typeface="Verdana" pitchFamily="34" charset="0"/>
              </a:rPr>
              <a:t>SCOPERTA GUIDATA (PROBLEM SOLVING)</a:t>
            </a:r>
          </a:p>
          <a:p>
            <a:pPr algn="ctr">
              <a:lnSpc>
                <a:spcPct val="150000"/>
              </a:lnSpc>
            </a:pPr>
            <a:endParaRPr lang="it-IT" sz="1200" b="1">
              <a:latin typeface="Verdana" pitchFamily="34" charset="0"/>
            </a:endParaRPr>
          </a:p>
          <a:p>
            <a:pPr algn="just">
              <a:lnSpc>
                <a:spcPct val="150000"/>
              </a:lnSpc>
            </a:pPr>
            <a:r>
              <a:rPr lang="it-IT" sz="1200" b="1">
                <a:latin typeface="Verdana" pitchFamily="34" charset="0"/>
              </a:rPr>
              <a:t>La risoluzione dei problemi (problem solving) è una strategia che implica un ragionamento strutturato e finalizzato alla risoluzione di una situazione complessa, che non può essere ottenuta con l’automatica applicazione di procedure già note né con un approccio meramente istintivo o intuitivo. La soluzione sarà trovata al termine di un percorso di ricerca in varie tappe, dalla riduzione del problema in parti più semplici e più facilmente risolvibili all'assunzione di nuovi punti di vista e di diverse direzioni possibili. Aiutare a ragionare autonomamente è uno dei compiti primari della scuola; i docenti guideranno gli alunni alla risoluzione di problemi di difficoltà crescente, suggerendo strategie e correggendo eventuali processi troppo lenti e ridondanti</a:t>
            </a:r>
          </a:p>
        </p:txBody>
      </p:sp>
      <p:sp>
        <p:nvSpPr>
          <p:cNvPr id="1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2" action="ppaction://hlinksldjump"/>
              </a:rPr>
              <a:t>indice</a:t>
            </a:r>
            <a:endParaRPr lang="it-IT" sz="1200" dirty="0"/>
          </a:p>
        </p:txBody>
      </p:sp>
      <p:sp>
        <p:nvSpPr>
          <p:cNvPr id="11"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indietro</a:t>
            </a:r>
            <a:endParaRPr lang="it-IT" sz="12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9" name="Rettangolo 8"/>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105478" name="CasellaDiTesto 12"/>
          <p:cNvSpPr txBox="1">
            <a:spLocks noChangeArrowheads="1"/>
          </p:cNvSpPr>
          <p:nvPr/>
        </p:nvSpPr>
        <p:spPr bwMode="auto">
          <a:xfrm>
            <a:off x="565150" y="1846263"/>
            <a:ext cx="6502400" cy="2593975"/>
          </a:xfrm>
          <a:prstGeom prst="rect">
            <a:avLst/>
          </a:prstGeom>
          <a:noFill/>
          <a:ln w="9525">
            <a:noFill/>
            <a:miter lim="800000"/>
            <a:headEnd/>
            <a:tailEnd/>
          </a:ln>
        </p:spPr>
        <p:txBody>
          <a:bodyPr>
            <a:spAutoFit/>
          </a:bodyPr>
          <a:lstStyle/>
          <a:p>
            <a:pPr algn="ctr">
              <a:lnSpc>
                <a:spcPct val="150000"/>
              </a:lnSpc>
            </a:pPr>
            <a:endParaRPr lang="it-IT" sz="1400" b="1">
              <a:latin typeface="Verdana" pitchFamily="34" charset="0"/>
            </a:endParaRPr>
          </a:p>
          <a:p>
            <a:pPr algn="ctr">
              <a:lnSpc>
                <a:spcPct val="150000"/>
              </a:lnSpc>
            </a:pPr>
            <a:r>
              <a:rPr lang="en-US" sz="1200" b="1">
                <a:latin typeface="Verdana" pitchFamily="34" charset="0"/>
              </a:rPr>
              <a:t>RICERCA-AZIONE (ATTIVITA’ LABORATORIALI)</a:t>
            </a:r>
          </a:p>
          <a:p>
            <a:pPr algn="ctr">
              <a:lnSpc>
                <a:spcPct val="150000"/>
              </a:lnSpc>
            </a:pPr>
            <a:endParaRPr lang="it-IT" sz="1200" b="1">
              <a:latin typeface="Verdana" pitchFamily="34" charset="0"/>
            </a:endParaRPr>
          </a:p>
          <a:p>
            <a:pPr algn="just">
              <a:lnSpc>
                <a:spcPct val="150000"/>
              </a:lnSpc>
            </a:pPr>
            <a:r>
              <a:rPr lang="it-IT" sz="1200" b="1">
                <a:latin typeface="Verdana" pitchFamily="34" charset="0"/>
              </a:rPr>
              <a:t>Comprende tutte le attività in cui si mettono in pratica i saperi appresi e si perfezionano le abilità. Completa il processo di apprendimento poiché consente di passare dalla “teoria” alla “pratica” in modo naturale, così come gli uomini hanno da secoli studiato la natura e appreso i suoi meccanismi “provando e riprovando”. </a:t>
            </a:r>
          </a:p>
          <a:p>
            <a:pPr algn="just">
              <a:lnSpc>
                <a:spcPct val="150000"/>
              </a:lnSpc>
            </a:pPr>
            <a:endParaRPr lang="it-IT" sz="1200" b="1">
              <a:latin typeface="Verdana" pitchFamily="34" charset="0"/>
            </a:endParaRPr>
          </a:p>
        </p:txBody>
      </p:sp>
      <p:sp>
        <p:nvSpPr>
          <p:cNvPr id="1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9" name="Rettangolo 8"/>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106502" name="CasellaDiTesto 13"/>
          <p:cNvSpPr txBox="1">
            <a:spLocks noChangeArrowheads="1"/>
          </p:cNvSpPr>
          <p:nvPr/>
        </p:nvSpPr>
        <p:spPr bwMode="auto">
          <a:xfrm>
            <a:off x="565150" y="1846263"/>
            <a:ext cx="6502400" cy="3425825"/>
          </a:xfrm>
          <a:prstGeom prst="rect">
            <a:avLst/>
          </a:prstGeom>
          <a:noFill/>
          <a:ln w="9525">
            <a:noFill/>
            <a:miter lim="800000"/>
            <a:headEnd/>
            <a:tailEnd/>
          </a:ln>
        </p:spPr>
        <p:txBody>
          <a:bodyPr>
            <a:spAutoFit/>
          </a:bodyPr>
          <a:lstStyle/>
          <a:p>
            <a:pPr algn="just">
              <a:lnSpc>
                <a:spcPct val="150000"/>
              </a:lnSpc>
            </a:pPr>
            <a:endParaRPr lang="it-IT" sz="1400" b="1">
              <a:latin typeface="Verdana" pitchFamily="34" charset="0"/>
            </a:endParaRPr>
          </a:p>
          <a:p>
            <a:pPr algn="ctr">
              <a:lnSpc>
                <a:spcPct val="150000"/>
              </a:lnSpc>
            </a:pPr>
            <a:r>
              <a:rPr lang="en-US" sz="1200" b="1">
                <a:latin typeface="Verdana" pitchFamily="34" charset="0"/>
              </a:rPr>
              <a:t>LAVORI DI GRUPPO (PEER TUTORING)</a:t>
            </a:r>
          </a:p>
          <a:p>
            <a:pPr algn="just">
              <a:lnSpc>
                <a:spcPct val="150000"/>
              </a:lnSpc>
            </a:pPr>
            <a:endParaRPr lang="it-IT" sz="1200" b="1">
              <a:latin typeface="Verdana" pitchFamily="34" charset="0"/>
            </a:endParaRPr>
          </a:p>
          <a:p>
            <a:pPr algn="just">
              <a:lnSpc>
                <a:spcPct val="150000"/>
              </a:lnSpc>
            </a:pPr>
            <a:r>
              <a:rPr lang="it-IT" sz="1200" b="1">
                <a:latin typeface="Verdana" pitchFamily="34" charset="0"/>
              </a:rPr>
              <a:t>E’ una strategia educativa che mira a sviluppare un processo spontaneo di passaggio di conoscenze, emozioni ed esperienze da alunno ad alunno (membri di un gruppo alla pari = peer). Facilita molto l’integrazione, la collaborazione e la ricerca, sia individuale che di gruppo. Infatti, se il tutor è uno studente come gli altri, si crea una maggiore vicinanza e si usa una strategia e un linguaggio simili per apprendere. Manca poi "l'autorità" del professore che può aiutare il compagno ad essere più aperto nel rivelare all’altro le sue lacune. </a:t>
            </a:r>
            <a:r>
              <a:rPr lang="en-US" sz="1200" b="1">
                <a:latin typeface="Verdana" pitchFamily="34" charset="0"/>
              </a:rPr>
              <a:t>Infine entra in gioco la fiducia, l’affidamento all'altro.</a:t>
            </a:r>
            <a:r>
              <a:rPr lang="it-IT" sz="1200" b="1">
                <a:latin typeface="Verdana" pitchFamily="34" charset="0"/>
              </a:rPr>
              <a:t> </a:t>
            </a:r>
          </a:p>
        </p:txBody>
      </p:sp>
      <p:sp>
        <p:nvSpPr>
          <p:cNvPr id="10" name="Text Box 4"/>
          <p:cNvSpPr txBox="1">
            <a:spLocks noChangeArrowheads="1"/>
          </p:cNvSpPr>
          <p:nvPr/>
        </p:nvSpPr>
        <p:spPr bwMode="auto">
          <a:xfrm>
            <a:off x="5638019"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 name="Text Box 4"/>
          <p:cNvSpPr txBox="1">
            <a:spLocks noChangeArrowheads="1"/>
          </p:cNvSpPr>
          <p:nvPr/>
        </p:nvSpPr>
        <p:spPr bwMode="auto">
          <a:xfrm>
            <a:off x="565921"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5"/>
          <p:cNvSpPr txBox="1">
            <a:spLocks noChangeArrowheads="1"/>
          </p:cNvSpPr>
          <p:nvPr/>
        </p:nvSpPr>
        <p:spPr bwMode="auto">
          <a:xfrm>
            <a:off x="457994" y="517525"/>
            <a:ext cx="6645275" cy="9002713"/>
          </a:xfrm>
          <a:prstGeom prst="rect">
            <a:avLst/>
          </a:prstGeom>
          <a:noFill/>
          <a:ln w="9525">
            <a:noFill/>
            <a:miter lim="800000"/>
            <a:headEnd/>
            <a:tailEnd/>
          </a:ln>
        </p:spPr>
        <p:txBody>
          <a:bodyPr>
            <a:spAutoFit/>
          </a:bodyPr>
          <a:lstStyle/>
          <a:p>
            <a:pPr algn="ctr">
              <a:lnSpc>
                <a:spcPct val="150000"/>
              </a:lnSpc>
            </a:pPr>
            <a:r>
              <a:rPr lang="it-IT" sz="1400" b="1" dirty="0">
                <a:latin typeface="Verdana" pitchFamily="34" charset="0"/>
              </a:rPr>
              <a:t>Le azioni progettuali potranno essere sostenute attraverso:</a:t>
            </a:r>
          </a:p>
          <a:p>
            <a:pPr algn="ctr">
              <a:lnSpc>
                <a:spcPct val="150000"/>
              </a:lnSpc>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adesione ad iniziative progettuali aventi  finalità </a:t>
            </a:r>
            <a:r>
              <a:rPr lang="it-IT" sz="1200" b="1" dirty="0" err="1">
                <a:latin typeface="Verdana" pitchFamily="34" charset="0"/>
              </a:rPr>
              <a:t>pedagogico-educativo-formative</a:t>
            </a:r>
            <a:r>
              <a:rPr lang="it-IT" sz="1200" b="1" dirty="0">
                <a:latin typeface="Verdana" pitchFamily="34" charset="0"/>
              </a:rPr>
              <a:t> a vantaggio del personale e dell’utenza della Scuola e dei processi di apprendimento nonché portatrici di risorse per la Scuola, che potranno essere proposte anche da Enti  e/o Associazioni esterne nel corso dell’anno; </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collaborazioni con il territorio (singole persone, Associazioni, Compagnie, Enti,…) per l’apporto di specifici contributi (esperienze, risorse, innovazioni, stimoli </a:t>
            </a:r>
            <a:r>
              <a:rPr lang="it-IT" sz="1200" b="1" dirty="0" err="1">
                <a:latin typeface="Verdana" pitchFamily="34" charset="0"/>
              </a:rPr>
              <a:t>cognitivi…</a:t>
            </a:r>
            <a:r>
              <a:rPr lang="it-IT" sz="1200" b="1" dirty="0">
                <a:latin typeface="Verdana" pitchFamily="34" charset="0"/>
              </a:rPr>
              <a:t>) finalizzati all’arricchimento dell’intervento didattico e/o per l’ampliamento dell’offerta formativa a favore degli alunni  in orario curriculare ed extracurriculare e/o per la fornitura di specifici servizi all’utenza;</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utilizzazione dei laboratori, degli spazi scolastici attrezzati e non, nonché delle aree esterne della  Scuola per lo svolgimento delle lezioni pratiche e lo sviluppo della creatività individuale e collettiva degli alunni, anche attraverso il raggiungimento di vari plessi e/o l’utilizzazione di strutture presenti sul territorio;</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conoscenza e studio del territorio italiano ed europeo (ambito storico – socio – culturale; ambito geografico - morfologico; ambito naturalistico - scientifico) attraverso la progettazione di uscite didattiche, visite d’istruzione, campi – Scuola, gemellaggi nonché attraverso l’adesione ad iniziative che si presenteranno in corso d’anno, che rappresentino un’occasione di forte valenza formativa per l’alunno e per la classe;</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interventi formativi ad opera di personale specializzato nelle classi anche in orario curriculare, in collaborazione con i docenti di classe;</a:t>
            </a:r>
          </a:p>
          <a:p>
            <a:pPr algn="just">
              <a:lnSpc>
                <a:spcPct val="150000"/>
              </a:lnSpc>
              <a:buFont typeface="Wingdings" pitchFamily="2" charset="2"/>
              <a:buChar char="Ø"/>
            </a:pPr>
            <a:endParaRPr lang="it-IT" sz="1200" b="1" dirty="0">
              <a:latin typeface="Verdana" pitchFamily="34" charset="0"/>
            </a:endParaRPr>
          </a:p>
          <a:p>
            <a:pPr algn="just">
              <a:lnSpc>
                <a:spcPct val="150000"/>
              </a:lnSpc>
            </a:pPr>
            <a:endParaRPr lang="it-IT" sz="1200" b="1" dirty="0">
              <a:latin typeface="Verdana" pitchFamily="34" charset="0"/>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9" name="Rettangolo 8"/>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107526" name="CasellaDiTesto 12"/>
          <p:cNvSpPr txBox="1">
            <a:spLocks noChangeArrowheads="1"/>
          </p:cNvSpPr>
          <p:nvPr/>
        </p:nvSpPr>
        <p:spPr bwMode="auto">
          <a:xfrm>
            <a:off x="565150" y="2203450"/>
            <a:ext cx="6502400" cy="4486275"/>
          </a:xfrm>
          <a:prstGeom prst="rect">
            <a:avLst/>
          </a:prstGeom>
          <a:noFill/>
          <a:ln w="9525">
            <a:noFill/>
            <a:miter lim="800000"/>
            <a:headEnd/>
            <a:tailEnd/>
          </a:ln>
        </p:spPr>
        <p:txBody>
          <a:bodyPr>
            <a:spAutoFit/>
          </a:bodyPr>
          <a:lstStyle/>
          <a:p>
            <a:pPr algn="just">
              <a:lnSpc>
                <a:spcPct val="150000"/>
              </a:lnSpc>
            </a:pPr>
            <a:endParaRPr lang="it-IT" sz="1200" b="1">
              <a:latin typeface="Verdana" pitchFamily="34" charset="0"/>
            </a:endParaRPr>
          </a:p>
          <a:p>
            <a:pPr algn="ctr">
              <a:lnSpc>
                <a:spcPct val="150000"/>
              </a:lnSpc>
            </a:pPr>
            <a:r>
              <a:rPr lang="en-US" sz="1200" b="1">
                <a:latin typeface="Verdana" pitchFamily="34" charset="0"/>
              </a:rPr>
              <a:t>METODO INDUTTIVO-DEDUTTIVO (BRAINSTORMING)</a:t>
            </a:r>
          </a:p>
          <a:p>
            <a:pPr algn="ctr">
              <a:lnSpc>
                <a:spcPct val="150000"/>
              </a:lnSpc>
            </a:pPr>
            <a:endParaRPr lang="it-IT" sz="1200" b="1">
              <a:latin typeface="Verdana" pitchFamily="34" charset="0"/>
            </a:endParaRPr>
          </a:p>
          <a:p>
            <a:pPr algn="just">
              <a:lnSpc>
                <a:spcPct val="150000"/>
              </a:lnSpc>
            </a:pPr>
            <a:r>
              <a:rPr lang="it-IT" sz="1200" b="1">
                <a:latin typeface="Verdana" pitchFamily="34" charset="0"/>
              </a:rPr>
              <a:t>Letteralmente significa “tempesta di cervelli” ed è una strategia che mira a sviluppare la creatività e la ricerca di idee originali. E’ stata concepita negli anni ’50 dal pubblicitario americano Alex Osborne ma trova sempre più impiego in diversi ambiti, tra cui la scuola. Si parte dal presupposto che al loro nascere le idee sono fragili e facili a disperdersi: dunque occorre valutarle bene senza schiacciarle sotto il peso della critica. I membri del gruppo devono essere liberi di esprimere tutte le idee che vengono in mente, senza criticare o commentare quelle altrui. In tal modo tutti potranno partecipare senza l’ansia di esser giudicati. Le idee insolite e originali vanno valorizzate e non rifiutate a priori; alla fine si avrà un ventaglio molto ampio di soluzioni tra cui scegliere quelle da approfondire e migliorare. Ottimo metodo da utilizzare nelle discipline che richiedono creatività e originalità.</a:t>
            </a:r>
          </a:p>
        </p:txBody>
      </p:sp>
      <p:sp>
        <p:nvSpPr>
          <p:cNvPr id="10" name="Text Box 4"/>
          <p:cNvSpPr txBox="1">
            <a:spLocks noChangeArrowheads="1"/>
          </p:cNvSpPr>
          <p:nvPr/>
        </p:nvSpPr>
        <p:spPr bwMode="auto">
          <a:xfrm>
            <a:off x="5638019"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 name="Text Box 4"/>
          <p:cNvSpPr txBox="1">
            <a:spLocks noChangeArrowheads="1"/>
          </p:cNvSpPr>
          <p:nvPr/>
        </p:nvSpPr>
        <p:spPr bwMode="auto">
          <a:xfrm>
            <a:off x="565921"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9" name="Rettangolo 8"/>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108550" name="CasellaDiTesto 15"/>
          <p:cNvSpPr txBox="1">
            <a:spLocks noChangeArrowheads="1"/>
          </p:cNvSpPr>
          <p:nvPr/>
        </p:nvSpPr>
        <p:spPr bwMode="auto">
          <a:xfrm>
            <a:off x="565150" y="2417763"/>
            <a:ext cx="6502400" cy="2317750"/>
          </a:xfrm>
          <a:prstGeom prst="rect">
            <a:avLst/>
          </a:prstGeom>
          <a:noFill/>
          <a:ln w="9525">
            <a:noFill/>
            <a:miter lim="800000"/>
            <a:headEnd/>
            <a:tailEnd/>
          </a:ln>
        </p:spPr>
        <p:txBody>
          <a:bodyPr>
            <a:spAutoFit/>
          </a:bodyPr>
          <a:lstStyle/>
          <a:p>
            <a:pPr algn="just">
              <a:lnSpc>
                <a:spcPct val="150000"/>
              </a:lnSpc>
            </a:pPr>
            <a:endParaRPr lang="it-IT" sz="1400" b="1">
              <a:latin typeface="Verdana" pitchFamily="34" charset="0"/>
            </a:endParaRPr>
          </a:p>
          <a:p>
            <a:pPr algn="just">
              <a:lnSpc>
                <a:spcPct val="150000"/>
              </a:lnSpc>
            </a:pPr>
            <a:r>
              <a:rPr lang="it-IT" sz="1200" b="1">
                <a:latin typeface="Verdana" pitchFamily="34" charset="0"/>
              </a:rPr>
              <a:t>Il role-play è una metodologia che richiede al gruppo-classe di svolgere il ruolo di attori. Essi, infatti interpretano dei ruoli in interazione tra loro, mentre altri partecipanti fungono da </a:t>
            </a:r>
            <a:r>
              <a:rPr lang="it-IT" sz="1200" b="1" i="1">
                <a:latin typeface="Verdana" pitchFamily="34" charset="0"/>
              </a:rPr>
              <a:t>osservatori</a:t>
            </a:r>
            <a:r>
              <a:rPr lang="it-IT" sz="1200" b="1">
                <a:latin typeface="Verdana" pitchFamily="34" charset="0"/>
              </a:rPr>
              <a:t> dei contenuti e dei processi espressi. </a:t>
            </a:r>
          </a:p>
          <a:p>
            <a:pPr algn="just">
              <a:lnSpc>
                <a:spcPct val="150000"/>
              </a:lnSpc>
            </a:pPr>
            <a:r>
              <a:rPr lang="it-IT" sz="1200" b="1">
                <a:latin typeface="Verdana" pitchFamily="34" charset="0"/>
              </a:rPr>
              <a:t> Le caratteristiche di questo metodo forniscono molteplici stimoli all’apprendimento attraverso l’imitazione, l’azione, l’osservazione del comportamento altrui e i commenti ricevuti sul proprio.</a:t>
            </a:r>
          </a:p>
        </p:txBody>
      </p:sp>
      <p:sp>
        <p:nvSpPr>
          <p:cNvPr id="108551" name="Rettangolo 16"/>
          <p:cNvSpPr>
            <a:spLocks noChangeArrowheads="1"/>
          </p:cNvSpPr>
          <p:nvPr/>
        </p:nvSpPr>
        <p:spPr bwMode="auto">
          <a:xfrm>
            <a:off x="636588" y="2274888"/>
            <a:ext cx="6288087" cy="331787"/>
          </a:xfrm>
          <a:prstGeom prst="rect">
            <a:avLst/>
          </a:prstGeom>
          <a:noFill/>
          <a:ln w="9525">
            <a:noFill/>
            <a:miter lim="800000"/>
            <a:headEnd/>
            <a:tailEnd/>
          </a:ln>
        </p:spPr>
        <p:txBody>
          <a:bodyPr>
            <a:spAutoFit/>
          </a:bodyPr>
          <a:lstStyle/>
          <a:p>
            <a:pPr algn="ctr">
              <a:lnSpc>
                <a:spcPct val="150000"/>
              </a:lnSpc>
            </a:pPr>
            <a:r>
              <a:rPr lang="it-IT" sz="1200" b="1">
                <a:latin typeface="Verdana" pitchFamily="34" charset="0"/>
              </a:rPr>
              <a:t>GIOCHI DI RUOLO (ROLE PLAYING)</a:t>
            </a:r>
            <a:endParaRPr lang="en-US" sz="1200" b="1">
              <a:latin typeface="Verdana" pitchFamily="34" charset="0"/>
            </a:endParaRPr>
          </a:p>
        </p:txBody>
      </p:sp>
      <p:sp>
        <p:nvSpPr>
          <p:cNvPr id="10" name="Text Box 4"/>
          <p:cNvSpPr txBox="1">
            <a:spLocks noChangeArrowheads="1"/>
          </p:cNvSpPr>
          <p:nvPr/>
        </p:nvSpPr>
        <p:spPr bwMode="auto">
          <a:xfrm>
            <a:off x="5638019"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2" action="ppaction://hlinksldjump"/>
              </a:rPr>
              <a:t>indice</a:t>
            </a:r>
            <a:endParaRPr lang="it-IT" sz="1200" dirty="0"/>
          </a:p>
        </p:txBody>
      </p:sp>
      <p:sp>
        <p:nvSpPr>
          <p:cNvPr id="11" name="Text Box 4"/>
          <p:cNvSpPr txBox="1">
            <a:spLocks noChangeArrowheads="1"/>
          </p:cNvSpPr>
          <p:nvPr/>
        </p:nvSpPr>
        <p:spPr bwMode="auto">
          <a:xfrm>
            <a:off x="565921"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indietro</a:t>
            </a:r>
            <a:endParaRPr lang="it-IT" sz="12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9" name="Rettangolo 8"/>
          <p:cNvSpPr/>
          <p:nvPr/>
        </p:nvSpPr>
        <p:spPr>
          <a:xfrm>
            <a:off x="0" y="1560513"/>
            <a:ext cx="7561263" cy="338137"/>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Strategie didattiche utilizzate</a:t>
            </a:r>
          </a:p>
        </p:txBody>
      </p:sp>
      <p:sp>
        <p:nvSpPr>
          <p:cNvPr id="109571"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09572"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109574" name="Rettangolo 12"/>
          <p:cNvSpPr>
            <a:spLocks noChangeArrowheads="1"/>
          </p:cNvSpPr>
          <p:nvPr/>
        </p:nvSpPr>
        <p:spPr bwMode="auto">
          <a:xfrm>
            <a:off x="0" y="2132013"/>
            <a:ext cx="7561263" cy="369887"/>
          </a:xfrm>
          <a:prstGeom prst="rect">
            <a:avLst/>
          </a:prstGeom>
          <a:noFill/>
          <a:ln w="9525">
            <a:noFill/>
            <a:miter lim="800000"/>
            <a:headEnd/>
            <a:tailEnd/>
          </a:ln>
        </p:spPr>
        <p:txBody>
          <a:bodyPr>
            <a:spAutoFit/>
          </a:bodyPr>
          <a:lstStyle/>
          <a:p>
            <a:pPr algn="ctr">
              <a:lnSpc>
                <a:spcPct val="150000"/>
              </a:lnSpc>
            </a:pPr>
            <a:r>
              <a:rPr lang="it-IT" sz="1200" b="1">
                <a:latin typeface="Verdana" pitchFamily="34" charset="0"/>
              </a:rPr>
              <a:t>RIPRODUZIONE DI SCHEMI (APPLICAZIONI PRATICHE)</a:t>
            </a:r>
            <a:endParaRPr lang="en-US" sz="1200" b="1">
              <a:latin typeface="Verdana" pitchFamily="34" charset="0"/>
            </a:endParaRPr>
          </a:p>
        </p:txBody>
      </p:sp>
      <p:sp>
        <p:nvSpPr>
          <p:cNvPr id="109575" name="Rettangolo 13"/>
          <p:cNvSpPr>
            <a:spLocks noChangeArrowheads="1"/>
          </p:cNvSpPr>
          <p:nvPr/>
        </p:nvSpPr>
        <p:spPr bwMode="auto">
          <a:xfrm>
            <a:off x="422275" y="2632075"/>
            <a:ext cx="6145213" cy="885825"/>
          </a:xfrm>
          <a:prstGeom prst="rect">
            <a:avLst/>
          </a:prstGeom>
          <a:noFill/>
          <a:ln w="9525">
            <a:noFill/>
            <a:miter lim="800000"/>
            <a:headEnd/>
            <a:tailEnd/>
          </a:ln>
        </p:spPr>
        <p:txBody>
          <a:bodyPr>
            <a:spAutoFit/>
          </a:bodyPr>
          <a:lstStyle/>
          <a:p>
            <a:pPr algn="just">
              <a:lnSpc>
                <a:spcPct val="150000"/>
              </a:lnSpc>
            </a:pPr>
            <a:r>
              <a:rPr lang="it-IT" sz="1200" b="1">
                <a:latin typeface="Verdana" pitchFamily="34" charset="0"/>
              </a:rPr>
              <a:t>La metodologia mira a far comprendere ed eseguire movimenti o esercitazioni piu' o meno complesse dopo spiegazione verbale e l’esemplificazione pratica del docente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110594"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0597" name="CasellaDiTesto 14"/>
          <p:cNvSpPr txBox="1">
            <a:spLocks noChangeArrowheads="1"/>
          </p:cNvSpPr>
          <p:nvPr/>
        </p:nvSpPr>
        <p:spPr bwMode="auto">
          <a:xfrm>
            <a:off x="565150" y="1374775"/>
            <a:ext cx="6502400" cy="7664450"/>
          </a:xfrm>
          <a:prstGeom prst="rect">
            <a:avLst/>
          </a:prstGeom>
          <a:noFill/>
          <a:ln w="9525">
            <a:noFill/>
            <a:miter lim="800000"/>
            <a:headEnd/>
            <a:tailEnd/>
          </a:ln>
        </p:spPr>
        <p:txBody>
          <a:bodyPr>
            <a:spAutoFit/>
          </a:bodyPr>
          <a:lstStyle/>
          <a:p>
            <a:pPr algn="just"/>
            <a:endParaRPr lang="it-IT" sz="1200" b="1" dirty="0">
              <a:latin typeface="Verdana" pitchFamily="34" charset="0"/>
            </a:endParaRPr>
          </a:p>
          <a:p>
            <a:pPr algn="ctr"/>
            <a:endParaRPr lang="it-IT" sz="1200" b="1" dirty="0">
              <a:latin typeface="Verdana" pitchFamily="34" charset="0"/>
            </a:endParaRPr>
          </a:p>
          <a:p>
            <a:pPr algn="just"/>
            <a:r>
              <a:rPr lang="it-IT" sz="1200" b="1" dirty="0">
                <a:latin typeface="Verdana" pitchFamily="34" charset="0"/>
              </a:rPr>
              <a:t>Le metodologie d’insegnamento presuppongono anche l’utilizzo di strumenti didattici di cui docente e discente possono servirsi per consentire il processo di insegnamento/apprendimento. Quando si parla di strumentazione didattica dobbiamo pensare però non soltanto a specifici materiali predisposti allo scopo ma anche a tutte quelle condizioni che determinano un impatto positivo e facilitatore dell’apprendimento pertanto, accanto a sistemi tradizionali quali:</a:t>
            </a:r>
          </a:p>
          <a:p>
            <a:pPr algn="just"/>
            <a:r>
              <a:rPr lang="it-IT" sz="1200" b="1" dirty="0">
                <a:latin typeface="Verdana" pitchFamily="34" charset="0"/>
              </a:rPr>
              <a:t> </a:t>
            </a:r>
          </a:p>
          <a:p>
            <a:pPr lvl="1" algn="just">
              <a:buFontTx/>
              <a:buBlip>
                <a:blip r:embed="rId4"/>
              </a:buBlip>
            </a:pPr>
            <a:r>
              <a:rPr lang="it-IT" sz="1200" b="1" dirty="0">
                <a:latin typeface="Verdana" pitchFamily="34" charset="0"/>
              </a:rPr>
              <a:t>libri di testo</a:t>
            </a:r>
          </a:p>
          <a:p>
            <a:pPr lvl="1" algn="just">
              <a:buFontTx/>
              <a:buBlip>
                <a:blip r:embed="rId4"/>
              </a:buBlip>
            </a:pPr>
            <a:r>
              <a:rPr lang="it-IT" sz="1200" b="1" dirty="0">
                <a:latin typeface="Verdana" pitchFamily="34" charset="0"/>
              </a:rPr>
              <a:t>testi specifici (narrativa, monografie, ecc.)</a:t>
            </a:r>
          </a:p>
          <a:p>
            <a:pPr lvl="1" algn="just">
              <a:buFontTx/>
              <a:buBlip>
                <a:blip r:embed="rId4"/>
              </a:buBlip>
            </a:pPr>
            <a:r>
              <a:rPr lang="it-IT" sz="1200" b="1" dirty="0">
                <a:latin typeface="Verdana" pitchFamily="34" charset="0"/>
              </a:rPr>
              <a:t>stampa (giornali, riviste, quotidiani, ecc.)</a:t>
            </a:r>
          </a:p>
          <a:p>
            <a:pPr lvl="1" algn="just">
              <a:buFontTx/>
              <a:buBlip>
                <a:blip r:embed="rId4"/>
              </a:buBlip>
            </a:pPr>
            <a:r>
              <a:rPr lang="it-IT" sz="1200" b="1" dirty="0">
                <a:latin typeface="Verdana" pitchFamily="34" charset="0"/>
              </a:rPr>
              <a:t>schede predisposte</a:t>
            </a:r>
          </a:p>
          <a:p>
            <a:pPr lvl="1" algn="just">
              <a:buFontTx/>
              <a:buBlip>
                <a:blip r:embed="rId4"/>
              </a:buBlip>
            </a:pPr>
            <a:r>
              <a:rPr lang="it-IT" sz="1200" b="1" dirty="0">
                <a:latin typeface="Verdana" pitchFamily="34" charset="0"/>
              </a:rPr>
              <a:t>manuali e dizionari</a:t>
            </a:r>
          </a:p>
          <a:p>
            <a:pPr lvl="1" algn="just">
              <a:buFontTx/>
              <a:buBlip>
                <a:blip r:embed="rId4"/>
              </a:buBlip>
            </a:pPr>
            <a:r>
              <a:rPr lang="it-IT" sz="1200" b="1" dirty="0">
                <a:latin typeface="Verdana" pitchFamily="34" charset="0"/>
              </a:rPr>
              <a:t>audiovisivi</a:t>
            </a:r>
          </a:p>
          <a:p>
            <a:pPr lvl="1" algn="just">
              <a:buFontTx/>
              <a:buBlip>
                <a:blip r:embed="rId4"/>
              </a:buBlip>
            </a:pPr>
            <a:r>
              <a:rPr lang="it-IT" sz="1200" b="1" dirty="0">
                <a:latin typeface="Verdana" pitchFamily="34" charset="0"/>
              </a:rPr>
              <a:t>mappe concettuali</a:t>
            </a:r>
          </a:p>
          <a:p>
            <a:pPr algn="just"/>
            <a:r>
              <a:rPr lang="it-IT" sz="1200" b="1" dirty="0">
                <a:latin typeface="Verdana" pitchFamily="34" charset="0"/>
              </a:rPr>
              <a:t> </a:t>
            </a:r>
          </a:p>
          <a:p>
            <a:pPr algn="just"/>
            <a:r>
              <a:rPr lang="it-IT" sz="1200" b="1" dirty="0">
                <a:latin typeface="Verdana" pitchFamily="34" charset="0"/>
              </a:rPr>
              <a:t>si collocano anche strumenti innovativi, quali le TIC (tecnologie dell’Informazione e della Comunicazione) :</a:t>
            </a:r>
          </a:p>
          <a:p>
            <a:pPr algn="just"/>
            <a:r>
              <a:rPr lang="it-IT" sz="1200" b="1" dirty="0">
                <a:latin typeface="Verdana" pitchFamily="34" charset="0"/>
              </a:rPr>
              <a:t> </a:t>
            </a:r>
          </a:p>
          <a:p>
            <a:pPr lvl="1" algn="just">
              <a:buFontTx/>
              <a:buBlip>
                <a:blip r:embed="rId4"/>
              </a:buBlip>
            </a:pPr>
            <a:r>
              <a:rPr lang="it-IT" sz="1200" b="1" dirty="0">
                <a:latin typeface="Verdana" pitchFamily="34" charset="0"/>
              </a:rPr>
              <a:t>Personal computer</a:t>
            </a:r>
          </a:p>
          <a:p>
            <a:pPr lvl="1" algn="just">
              <a:buFontTx/>
              <a:buBlip>
                <a:blip r:embed="rId4"/>
              </a:buBlip>
            </a:pPr>
            <a:r>
              <a:rPr lang="it-IT" sz="1200" b="1" dirty="0">
                <a:latin typeface="Verdana" pitchFamily="34" charset="0"/>
              </a:rPr>
              <a:t>LIM</a:t>
            </a:r>
          </a:p>
          <a:p>
            <a:pPr lvl="1" algn="just">
              <a:buFontTx/>
              <a:buBlip>
                <a:blip r:embed="rId4"/>
              </a:buBlip>
            </a:pPr>
            <a:r>
              <a:rPr lang="it-IT" sz="1200" b="1" dirty="0" err="1">
                <a:latin typeface="Verdana" pitchFamily="34" charset="0"/>
              </a:rPr>
              <a:t>Tablet</a:t>
            </a:r>
            <a:endParaRPr lang="it-IT" sz="1200" b="1" dirty="0">
              <a:latin typeface="Verdana" pitchFamily="34" charset="0"/>
            </a:endParaRPr>
          </a:p>
          <a:p>
            <a:pPr lvl="1" algn="just">
              <a:buFontTx/>
              <a:buBlip>
                <a:blip r:embed="rId4"/>
              </a:buBlip>
            </a:pPr>
            <a:r>
              <a:rPr lang="it-IT" sz="1200" b="1" dirty="0">
                <a:latin typeface="Verdana" pitchFamily="34" charset="0"/>
                <a:hlinkClick r:id="rId5" action="ppaction://hlinksldjump"/>
              </a:rPr>
              <a:t>Software e supporti informatici multimediali</a:t>
            </a:r>
            <a:endParaRPr lang="it-IT" sz="1200" b="1" dirty="0">
              <a:latin typeface="Verdana" pitchFamily="34" charset="0"/>
            </a:endParaRPr>
          </a:p>
          <a:p>
            <a:pPr lvl="1" algn="just">
              <a:buFontTx/>
              <a:buBlip>
                <a:blip r:embed="rId4"/>
              </a:buBlip>
            </a:pPr>
            <a:r>
              <a:rPr lang="it-IT" sz="1200" b="1" dirty="0">
                <a:latin typeface="Verdana" pitchFamily="34" charset="0"/>
              </a:rPr>
              <a:t>Internet</a:t>
            </a:r>
          </a:p>
          <a:p>
            <a:pPr algn="just"/>
            <a:r>
              <a:rPr lang="it-IT" sz="1200" b="1" dirty="0">
                <a:latin typeface="Verdana" pitchFamily="34" charset="0"/>
              </a:rPr>
              <a:t> </a:t>
            </a:r>
          </a:p>
          <a:p>
            <a:pPr algn="just"/>
            <a:endParaRPr lang="it-IT" sz="1200" b="1" dirty="0">
              <a:latin typeface="Verdana" pitchFamily="34" charset="0"/>
            </a:endParaRPr>
          </a:p>
          <a:p>
            <a:pPr algn="just"/>
            <a:r>
              <a:rPr lang="it-IT" sz="1200" b="1" dirty="0">
                <a:latin typeface="Verdana" pitchFamily="34" charset="0"/>
              </a:rPr>
              <a:t>Ogni iniziativa scolastica è programmata dal Consiglio di classe (Scuola Secondaria) o dal team docente (Scuola Infanzia e Primaria) per facilitare i stimolare i processi di apprendimento anche a lungo termine ( life long </a:t>
            </a:r>
            <a:r>
              <a:rPr lang="it-IT" sz="1200" b="1" dirty="0" err="1">
                <a:latin typeface="Verdana" pitchFamily="34" charset="0"/>
              </a:rPr>
              <a:t>learning</a:t>
            </a:r>
            <a:r>
              <a:rPr lang="it-IT" sz="1200" b="1" dirty="0">
                <a:latin typeface="Verdana" pitchFamily="34" charset="0"/>
              </a:rPr>
              <a:t>) . Diventano quindi “strumenti didattici” anche le seguenti scelte curriculari:</a:t>
            </a:r>
          </a:p>
          <a:p>
            <a:pPr algn="just"/>
            <a:r>
              <a:rPr lang="it-IT" sz="1200" b="1" dirty="0">
                <a:latin typeface="Verdana" pitchFamily="34" charset="0"/>
              </a:rPr>
              <a:t> </a:t>
            </a:r>
          </a:p>
          <a:p>
            <a:pPr lvl="1" algn="just">
              <a:buFontTx/>
              <a:buBlip>
                <a:blip r:embed="rId4"/>
              </a:buBlip>
            </a:pPr>
            <a:r>
              <a:rPr lang="it-IT" sz="1200" b="1" dirty="0">
                <a:latin typeface="Verdana" pitchFamily="34" charset="0"/>
              </a:rPr>
              <a:t>Lezione negli spazi aperti</a:t>
            </a:r>
          </a:p>
          <a:p>
            <a:pPr lvl="1" algn="just">
              <a:buFontTx/>
              <a:buBlip>
                <a:blip r:embed="rId4"/>
              </a:buBlip>
            </a:pPr>
            <a:r>
              <a:rPr lang="it-IT" sz="1200" b="1" dirty="0">
                <a:latin typeface="Verdana" pitchFamily="34" charset="0"/>
              </a:rPr>
              <a:t>Laboratori di creatività</a:t>
            </a:r>
          </a:p>
          <a:p>
            <a:pPr lvl="1" algn="just">
              <a:buFontTx/>
              <a:buBlip>
                <a:blip r:embed="rId4"/>
              </a:buBlip>
            </a:pPr>
            <a:r>
              <a:rPr lang="it-IT" sz="1200" b="1" dirty="0">
                <a:latin typeface="Verdana" pitchFamily="34" charset="0"/>
              </a:rPr>
              <a:t>Gite e viaggi d’istruzione</a:t>
            </a:r>
          </a:p>
          <a:p>
            <a:pPr lvl="1" algn="just">
              <a:buFontTx/>
              <a:buBlip>
                <a:blip r:embed="rId4"/>
              </a:buBlip>
            </a:pPr>
            <a:r>
              <a:rPr lang="it-IT" sz="1200" b="1" dirty="0">
                <a:latin typeface="Verdana" pitchFamily="34" charset="0"/>
              </a:rPr>
              <a:t>Progetti curriculari ed extracurriculari</a:t>
            </a:r>
          </a:p>
          <a:p>
            <a:pPr lvl="1" algn="just">
              <a:buFontTx/>
              <a:buBlip>
                <a:blip r:embed="rId4"/>
              </a:buBlip>
            </a:pPr>
            <a:r>
              <a:rPr lang="it-IT" sz="1200" b="1" dirty="0">
                <a:latin typeface="Verdana" pitchFamily="34" charset="0"/>
              </a:rPr>
              <a:t>Attività di biblioteca</a:t>
            </a:r>
          </a:p>
          <a:p>
            <a:pPr algn="just"/>
            <a:endParaRPr lang="it-IT" sz="1200" b="1" dirty="0">
              <a:latin typeface="Verdana" pitchFamily="34" charset="0"/>
            </a:endParaRPr>
          </a:p>
        </p:txBody>
      </p:sp>
      <p:sp>
        <p:nvSpPr>
          <p:cNvPr id="16" name="Rettangolo 15"/>
          <p:cNvSpPr/>
          <p:nvPr/>
        </p:nvSpPr>
        <p:spPr>
          <a:xfrm>
            <a:off x="493713" y="946150"/>
            <a:ext cx="6502400" cy="401638"/>
          </a:xfrm>
          <a:prstGeom prst="rect">
            <a:avLst/>
          </a:prstGeom>
        </p:spPr>
        <p:txBody>
          <a:bodyPr>
            <a:spAutoFit/>
          </a:bodyPr>
          <a:lstStyle/>
          <a:p>
            <a:pPr algn="ctr" fontAlgn="auto">
              <a:spcBef>
                <a:spcPts val="0"/>
              </a:spcBef>
              <a:spcAft>
                <a:spcPts val="0"/>
              </a:spcAft>
              <a:defRPr/>
            </a:pPr>
            <a:r>
              <a:rPr lang="it-IT" sz="2000" b="1" dirty="0">
                <a:effectLst>
                  <a:outerShdw blurRad="38100" dist="38100" dir="2700000" algn="tl">
                    <a:srgbClr val="000000">
                      <a:alpha val="43137"/>
                    </a:srgbClr>
                  </a:outerShdw>
                </a:effectLst>
                <a:latin typeface="Verdana" pitchFamily="34" charset="0"/>
                <a:cs typeface="+mn-cs"/>
              </a:rPr>
              <a:t>b) Strumenti didattici</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 – Scelte metodologico - didattiche</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110594"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0595"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16" name="Rettangolo 15"/>
          <p:cNvSpPr/>
          <p:nvPr/>
        </p:nvSpPr>
        <p:spPr>
          <a:xfrm>
            <a:off x="493713" y="946150"/>
            <a:ext cx="6502400" cy="401638"/>
          </a:xfrm>
          <a:prstGeom prst="rect">
            <a:avLst/>
          </a:prstGeom>
        </p:spPr>
        <p:txBody>
          <a:bodyPr>
            <a:spAutoFit/>
          </a:bodyPr>
          <a:lstStyle/>
          <a:p>
            <a:pPr algn="ctr" fontAlgn="auto">
              <a:spcBef>
                <a:spcPts val="0"/>
              </a:spcBef>
              <a:spcAft>
                <a:spcPts val="0"/>
              </a:spcAft>
              <a:defRPr/>
            </a:pPr>
            <a:r>
              <a:rPr lang="it-IT" sz="2000" b="1" dirty="0">
                <a:effectLst>
                  <a:outerShdw blurRad="38100" dist="38100" dir="2700000" algn="tl">
                    <a:srgbClr val="000000">
                      <a:alpha val="43137"/>
                    </a:srgbClr>
                  </a:outerShdw>
                </a:effectLst>
                <a:latin typeface="Verdana" pitchFamily="34" charset="0"/>
                <a:cs typeface="+mn-cs"/>
              </a:rPr>
              <a:t>b) Strumenti didattici</a:t>
            </a:r>
          </a:p>
        </p:txBody>
      </p:sp>
      <p:sp>
        <p:nvSpPr>
          <p:cNvPr id="9" name="Rettangolo 8"/>
          <p:cNvSpPr/>
          <p:nvPr/>
        </p:nvSpPr>
        <p:spPr>
          <a:xfrm>
            <a:off x="423045" y="3518682"/>
            <a:ext cx="6786610" cy="4524315"/>
          </a:xfrm>
          <a:prstGeom prst="rect">
            <a:avLst/>
          </a:prstGeom>
        </p:spPr>
        <p:txBody>
          <a:bodyPr wrap="square">
            <a:spAutoFit/>
          </a:bodyPr>
          <a:lstStyle/>
          <a:p>
            <a:pPr algn="just">
              <a:lnSpc>
                <a:spcPct val="150000"/>
              </a:lnSpc>
            </a:pPr>
            <a:r>
              <a:rPr lang="it-IT" sz="1200" b="1" spc="-1" dirty="0">
                <a:latin typeface="Verdana" pitchFamily="34" charset="0"/>
              </a:rPr>
              <a:t>Il sistema “Compiti 1.0” è un insieme di programmi scritti in linguaggio PHP dal Prof. </a:t>
            </a:r>
            <a:r>
              <a:rPr lang="it-IT" sz="1200" b="1" spc="-1" dirty="0" err="1">
                <a:latin typeface="Verdana" pitchFamily="34" charset="0"/>
              </a:rPr>
              <a:t>Fatiga</a:t>
            </a:r>
            <a:r>
              <a:rPr lang="it-IT" sz="1200" b="1" spc="-1" dirty="0">
                <a:latin typeface="Verdana" pitchFamily="34" charset="0"/>
              </a:rPr>
              <a:t>, docente di Lettere dell’istituto, con i quali è possibile comporre, somministrare e correggere i compiti in classe che gli studenti svolgono al computer. </a:t>
            </a:r>
            <a:endParaRPr lang="it-IT" sz="1200" b="1" dirty="0">
              <a:latin typeface="Verdana" pitchFamily="34" charset="0"/>
            </a:endParaRPr>
          </a:p>
          <a:p>
            <a:pPr algn="just">
              <a:lnSpc>
                <a:spcPct val="150000"/>
              </a:lnSpc>
            </a:pPr>
            <a:r>
              <a:rPr lang="it-IT" sz="1200" b="1" spc="-1" dirty="0">
                <a:latin typeface="Verdana" pitchFamily="34" charset="0"/>
              </a:rPr>
              <a:t>Il software consente di scegliere tra diverse tipologie di prove, sia strutturate che </a:t>
            </a:r>
            <a:r>
              <a:rPr lang="it-IT" sz="1200" b="1" spc="-1" dirty="0" err="1">
                <a:latin typeface="Verdana" pitchFamily="34" charset="0"/>
              </a:rPr>
              <a:t>semistrutturate</a:t>
            </a:r>
            <a:r>
              <a:rPr lang="it-IT" sz="1200" b="1" spc="-1" dirty="0">
                <a:latin typeface="Verdana" pitchFamily="34" charset="0"/>
              </a:rPr>
              <a:t>, definendo per ognuna di esse il valore del punteggio per ogni risposta esatta. E' possibile inoltre inserire immagini, video e altri contenuti multimediali. Gli studenti con DSA possono regolare le dimensioni del testo e svolgere la prova con le cuffie e con l'ausilio di un sintetizzatore vocale.</a:t>
            </a:r>
            <a:endParaRPr lang="it-IT" sz="1200" b="1" dirty="0">
              <a:latin typeface="Verdana" pitchFamily="34" charset="0"/>
            </a:endParaRPr>
          </a:p>
          <a:p>
            <a:pPr algn="just">
              <a:lnSpc>
                <a:spcPct val="150000"/>
              </a:lnSpc>
            </a:pPr>
            <a:r>
              <a:rPr lang="it-IT" sz="1200" b="1" spc="-1" dirty="0">
                <a:latin typeface="Verdana" pitchFamily="34" charset="0"/>
              </a:rPr>
              <a:t>Il docente poi correggerà la prova da casa e pubblicherà gli elaborati corretti sul server. Gli studenti (e le loro famiglie) potranno visualizzare i propri compiti su internet, accedendo al sito della biblioteca d'Istituto previa registrazione.</a:t>
            </a:r>
            <a:endParaRPr lang="it-IT" sz="1200" b="1" dirty="0">
              <a:latin typeface="Verdana" pitchFamily="34" charset="0"/>
            </a:endParaRPr>
          </a:p>
          <a:p>
            <a:pPr algn="just">
              <a:lnSpc>
                <a:spcPct val="150000"/>
              </a:lnSpc>
            </a:pPr>
            <a:r>
              <a:rPr lang="it-IT" sz="1200" b="1" spc="-1" dirty="0">
                <a:latin typeface="Verdana" pitchFamily="34" charset="0"/>
              </a:rPr>
              <a:t>Il sistema, oltre ad essere accattivante per gli studenti, consente un notevole risparmio di carta e fotocopie. </a:t>
            </a:r>
            <a:endParaRPr lang="it-IT" sz="1200" b="1" dirty="0">
              <a:latin typeface="Verdana" pitchFamily="34" charset="0"/>
            </a:endParaRPr>
          </a:p>
        </p:txBody>
      </p:sp>
      <p:pic>
        <p:nvPicPr>
          <p:cNvPr id="10" name="Immagine 9"/>
          <p:cNvPicPr/>
          <p:nvPr/>
        </p:nvPicPr>
        <p:blipFill>
          <a:blip r:embed="rId5" cstate="print"/>
          <a:stretch/>
        </p:blipFill>
        <p:spPr>
          <a:xfrm>
            <a:off x="2923375" y="2018484"/>
            <a:ext cx="1728000" cy="1440000"/>
          </a:xfrm>
          <a:prstGeom prst="rect">
            <a:avLst/>
          </a:prstGeom>
          <a:ln>
            <a:noFill/>
          </a:ln>
          <a:effectLst>
            <a:outerShdw blurRad="50800" dist="38100" dir="2700000" algn="tl" rotWithShape="0">
              <a:prstClr val="black">
                <a:alpha val="40000"/>
              </a:prstClr>
            </a:outerShdw>
          </a:effec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10807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Premessa</a:t>
            </a:r>
            <a:endParaRPr lang="it-IT" sz="16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12493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4931"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14" name="CasellaDiTesto 13"/>
          <p:cNvSpPr txBox="1">
            <a:spLocks noChangeArrowheads="1"/>
          </p:cNvSpPr>
          <p:nvPr/>
        </p:nvSpPr>
        <p:spPr bwMode="auto">
          <a:xfrm>
            <a:off x="530225" y="1346200"/>
            <a:ext cx="6500813" cy="6786473"/>
          </a:xfrm>
          <a:prstGeom prst="rect">
            <a:avLst/>
          </a:prstGeom>
          <a:noFill/>
          <a:ln w="9525">
            <a:noFill/>
            <a:miter lim="800000"/>
            <a:headEnd/>
            <a:tailEnd/>
          </a:ln>
        </p:spPr>
        <p:txBody>
          <a:bodyPr>
            <a:spAutoFit/>
          </a:bodyPr>
          <a:lstStyle/>
          <a:p>
            <a:pPr algn="just"/>
            <a:endParaRPr lang="it-IT" sz="1200" b="1" dirty="0">
              <a:latin typeface="Verdana" pitchFamily="34" charset="0"/>
            </a:endParaRPr>
          </a:p>
          <a:p>
            <a:pPr algn="just">
              <a:lnSpc>
                <a:spcPct val="150000"/>
              </a:lnSpc>
            </a:pPr>
            <a:r>
              <a:rPr lang="it-IT" sz="1200" b="1" dirty="0">
                <a:latin typeface="Verdana" pitchFamily="34" charset="0"/>
              </a:rPr>
              <a:t>Il processo di valutazione  si esprime in diversi ambiti e direzioni:</a:t>
            </a:r>
          </a:p>
          <a:p>
            <a:pPr marL="685800" lvl="1" indent="-228600" algn="just">
              <a:lnSpc>
                <a:spcPct val="150000"/>
              </a:lnSpc>
              <a:buFont typeface="+mj-lt"/>
              <a:buAutoNum type="alphaLcPeriod"/>
            </a:pPr>
            <a:r>
              <a:rPr lang="it-IT" sz="1200" b="1" dirty="0">
                <a:latin typeface="Verdana" pitchFamily="34" charset="0"/>
              </a:rPr>
              <a:t>Valutazione degli apprendimenti, interna ed esterna</a:t>
            </a:r>
          </a:p>
          <a:p>
            <a:pPr marL="3848100" lvl="1" indent="-3390900" algn="just">
              <a:lnSpc>
                <a:spcPct val="150000"/>
              </a:lnSpc>
            </a:pPr>
            <a:r>
              <a:rPr lang="it-IT" sz="1400" b="1" dirty="0">
                <a:latin typeface="Verdana" pitchFamily="34" charset="0"/>
                <a:hlinkClick r:id="rId5" action="ppaction://hlinksldjump"/>
              </a:rPr>
              <a:t>valutazione degli apprendimenti</a:t>
            </a:r>
            <a:r>
              <a:rPr lang="it-IT" sz="1400" b="1" dirty="0">
                <a:latin typeface="Verdana" pitchFamily="34" charset="0"/>
              </a:rPr>
              <a:t>, </a:t>
            </a:r>
            <a:r>
              <a:rPr lang="it-IT" sz="1200" b="1" dirty="0">
                <a:latin typeface="Verdana" pitchFamily="34" charset="0"/>
              </a:rPr>
              <a:t>disciplinata per il primo ciclo di istruzione da:</a:t>
            </a:r>
          </a:p>
          <a:p>
            <a:pPr marL="1077913" lvl="2" indent="-177800" algn="just">
              <a:lnSpc>
                <a:spcPct val="150000"/>
              </a:lnSpc>
              <a:buFont typeface="Wingdings" pitchFamily="2" charset="2"/>
              <a:buChar char="ü"/>
              <a:tabLst>
                <a:tab pos="900113" algn="l"/>
              </a:tabLst>
            </a:pPr>
            <a:r>
              <a:rPr lang="it-IT" sz="1200" b="1" dirty="0">
                <a:latin typeface="Verdana" pitchFamily="34" charset="0"/>
              </a:rPr>
              <a:t>Legge 30 ottobre 2008, n. 169, </a:t>
            </a:r>
            <a:r>
              <a:rPr lang="it-IT" sz="1200" b="1" i="1" dirty="0">
                <a:latin typeface="Verdana" pitchFamily="34" charset="0"/>
              </a:rPr>
              <a:t>Conversione in legge, con modificazioni, del decreto-legge 1º settembre 2008, n. 137, recante disposizioni urgenti in materia di istruzione e università</a:t>
            </a:r>
            <a:r>
              <a:rPr lang="it-IT" sz="1200" b="1" dirty="0">
                <a:latin typeface="Verdana" pitchFamily="34" charset="0"/>
              </a:rPr>
              <a:t>; </a:t>
            </a:r>
          </a:p>
          <a:p>
            <a:pPr marL="1077913" lvl="2" indent="-177800" algn="just">
              <a:lnSpc>
                <a:spcPct val="150000"/>
              </a:lnSpc>
              <a:buFont typeface="Wingdings" pitchFamily="2" charset="2"/>
              <a:buChar char="ü"/>
              <a:tabLst>
                <a:tab pos="900113" algn="l"/>
              </a:tabLst>
            </a:pPr>
            <a:r>
              <a:rPr lang="it-IT" sz="1200" b="1" dirty="0">
                <a:latin typeface="Verdana" pitchFamily="34" charset="0"/>
              </a:rPr>
              <a:t>Decreto del Presidente della Repubblica 22 giugno 2009, n. 122, </a:t>
            </a:r>
            <a:r>
              <a:rPr lang="it-IT" sz="1200" b="1" i="1" dirty="0">
                <a:latin typeface="Verdana" pitchFamily="34" charset="0"/>
              </a:rPr>
              <a:t>Regolamento recante coordinamento delle norme vigenti per la valutazione degli alunni e ulteriori </a:t>
            </a:r>
            <a:r>
              <a:rPr lang="it-IT" sz="1200" b="1" i="1" dirty="0" err="1">
                <a:latin typeface="Verdana" pitchFamily="34" charset="0"/>
              </a:rPr>
              <a:t>modalita'</a:t>
            </a:r>
            <a:r>
              <a:rPr lang="it-IT" sz="1200" b="1" i="1" dirty="0">
                <a:latin typeface="Verdana" pitchFamily="34" charset="0"/>
              </a:rPr>
              <a:t> applicative in materia, ai sensi degli articoli 2 e 3 del decreto-legge 1° settembre 2008, n. 137, convertito, con modificazioni, dalla legge 30 ottobre 2008, n. 169</a:t>
            </a:r>
            <a:r>
              <a:rPr lang="it-IT" sz="1200" b="1" dirty="0">
                <a:latin typeface="Verdana" pitchFamily="34" charset="0"/>
              </a:rPr>
              <a:t>;</a:t>
            </a:r>
          </a:p>
          <a:p>
            <a:pPr lvl="2" algn="just">
              <a:lnSpc>
                <a:spcPct val="150000"/>
              </a:lnSpc>
              <a:buFont typeface="Wingdings" pitchFamily="2" charset="2"/>
              <a:buChar char="Ø"/>
            </a:pPr>
            <a:r>
              <a:rPr lang="it-IT" sz="1200" b="1" dirty="0">
                <a:latin typeface="Verdana" pitchFamily="34" charset="0"/>
                <a:hlinkClick r:id="rId6" action="ppaction://hlinksldjump"/>
              </a:rPr>
              <a:t>Valutazione interna</a:t>
            </a:r>
            <a:r>
              <a:rPr lang="it-IT" sz="1200" b="1" dirty="0">
                <a:latin typeface="Verdana" pitchFamily="34" charset="0"/>
              </a:rPr>
              <a:t>; </a:t>
            </a:r>
          </a:p>
          <a:p>
            <a:pPr lvl="2" algn="just">
              <a:lnSpc>
                <a:spcPct val="150000"/>
              </a:lnSpc>
              <a:buFont typeface="Wingdings" pitchFamily="2" charset="2"/>
              <a:buChar char="Ø"/>
            </a:pPr>
            <a:r>
              <a:rPr lang="it-IT" sz="1200" b="1" dirty="0">
                <a:latin typeface="Verdana" pitchFamily="34" charset="0"/>
                <a:hlinkClick r:id="rId6" action="ppaction://hlinksldjump"/>
              </a:rPr>
              <a:t>Valutazione esterna</a:t>
            </a:r>
            <a:r>
              <a:rPr lang="it-IT" sz="1200" b="1" dirty="0">
                <a:latin typeface="Verdana" pitchFamily="34" charset="0"/>
              </a:rPr>
              <a:t>; entrambe disciplinate da:</a:t>
            </a:r>
          </a:p>
          <a:p>
            <a:pPr marL="1077913" lvl="2" indent="-163513" algn="just">
              <a:lnSpc>
                <a:spcPct val="150000"/>
              </a:lnSpc>
              <a:buFont typeface="Wingdings" pitchFamily="2" charset="2"/>
              <a:buChar char="ü"/>
            </a:pPr>
            <a:r>
              <a:rPr lang="it-IT" sz="1200" b="1" dirty="0">
                <a:latin typeface="Verdana" pitchFamily="34" charset="0"/>
              </a:rPr>
              <a:t>Decreto del Presidente della Repubblica 28 marzo 2013, n. 80, </a:t>
            </a:r>
            <a:r>
              <a:rPr lang="it-IT" sz="1200" b="1" i="1" dirty="0">
                <a:latin typeface="Verdana" pitchFamily="34" charset="0"/>
              </a:rPr>
              <a:t>Regolamento sul sistema nazionale di valutazione in materia di istruzione e formazione.</a:t>
            </a:r>
          </a:p>
          <a:p>
            <a:pPr marL="685800" lvl="1" indent="-228600" algn="just">
              <a:lnSpc>
                <a:spcPct val="150000"/>
              </a:lnSpc>
              <a:buFont typeface="+mj-lt"/>
              <a:buAutoNum type="alphaLcPeriod" startAt="2"/>
            </a:pPr>
            <a:r>
              <a:rPr lang="it-IT" sz="1400" b="1" dirty="0">
                <a:latin typeface="Verdana" pitchFamily="34" charset="0"/>
                <a:hlinkClick r:id="rId7" action="ppaction://hlinksldjump"/>
              </a:rPr>
              <a:t>Valutazione del comportamento</a:t>
            </a:r>
            <a:r>
              <a:rPr lang="it-IT" sz="1400" b="1" dirty="0">
                <a:latin typeface="Verdana" pitchFamily="34" charset="0"/>
              </a:rPr>
              <a:t>;</a:t>
            </a:r>
          </a:p>
          <a:p>
            <a:pPr marL="685800" lvl="1" indent="-228600" algn="just">
              <a:lnSpc>
                <a:spcPct val="150000"/>
              </a:lnSpc>
              <a:buFont typeface="+mj-lt"/>
              <a:buAutoNum type="alphaLcPeriod" startAt="2"/>
            </a:pPr>
            <a:r>
              <a:rPr lang="it-IT" sz="1400" b="1" dirty="0">
                <a:latin typeface="Verdana" pitchFamily="34" charset="0"/>
                <a:hlinkClick r:id="rId8" action="ppaction://hlinksldjump"/>
              </a:rPr>
              <a:t>Valutazione delle competenze</a:t>
            </a:r>
            <a:endParaRPr lang="it-IT" sz="1400" b="1" dirty="0">
              <a:latin typeface="Verdana" pitchFamily="34" charset="0"/>
            </a:endParaRPr>
          </a:p>
          <a:p>
            <a:pPr marL="1077913" lvl="2" indent="-163513" algn="just">
              <a:lnSpc>
                <a:spcPct val="150000"/>
              </a:lnSpc>
              <a:buFont typeface="Wingdings" pitchFamily="2" charset="2"/>
              <a:buChar char="ü"/>
            </a:pPr>
            <a:endParaRPr lang="it-IT" sz="1200" b="1" i="1" dirty="0">
              <a:latin typeface="Verdana" pitchFamily="34" charset="0"/>
            </a:endParaRPr>
          </a:p>
          <a:p>
            <a:pPr lvl="1" algn="just">
              <a:lnSpc>
                <a:spcPct val="150000"/>
              </a:lnSpc>
              <a:buFont typeface="Wingdings" pitchFamily="2" charset="2"/>
              <a:buChar char="Ø"/>
            </a:pPr>
            <a:endParaRPr lang="it-IT" sz="1200" b="1" dirty="0">
              <a:latin typeface="Verdana" pitchFamily="34" charset="0"/>
            </a:endParaRPr>
          </a:p>
        </p:txBody>
      </p:sp>
      <p:sp>
        <p:nvSpPr>
          <p:cNvPr id="7"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40011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 </a:t>
            </a:r>
          </a:p>
        </p:txBody>
      </p:sp>
      <p:sp>
        <p:nvSpPr>
          <p:cNvPr id="12493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4931"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14" name="CasellaDiTesto 13"/>
          <p:cNvSpPr txBox="1">
            <a:spLocks noChangeArrowheads="1"/>
          </p:cNvSpPr>
          <p:nvPr/>
        </p:nvSpPr>
        <p:spPr bwMode="auto">
          <a:xfrm>
            <a:off x="530225" y="1346200"/>
            <a:ext cx="6500813" cy="7007046"/>
          </a:xfrm>
          <a:prstGeom prst="rect">
            <a:avLst/>
          </a:prstGeom>
          <a:noFill/>
          <a:ln w="9525">
            <a:noFill/>
            <a:miter lim="800000"/>
            <a:headEnd/>
            <a:tailEnd/>
          </a:ln>
        </p:spPr>
        <p:txBody>
          <a:bodyPr>
            <a:spAutoFit/>
          </a:bodyPr>
          <a:lstStyle/>
          <a:p>
            <a:pPr algn="just"/>
            <a:endParaRPr lang="it-IT" sz="1200" b="1" dirty="0">
              <a:latin typeface="Verdana" pitchFamily="34" charset="0"/>
            </a:endParaRPr>
          </a:p>
          <a:p>
            <a:pPr algn="just">
              <a:lnSpc>
                <a:spcPts val="1600"/>
              </a:lnSpc>
            </a:pPr>
            <a:r>
              <a:rPr lang="it-IT" sz="1200" b="1" dirty="0">
                <a:latin typeface="Verdana" pitchFamily="34" charset="0"/>
              </a:rPr>
              <a:t>La valutazione ha per oggetto il processo di apprendimento, il comportamento e il rendimento scolastico complessivo degli alunni. Essa consente l’individuazione delle potenzialità e delle carenze di ogni alunno e possiede anche finalità formative, concorrendo al miglioramento dei livelli di conoscenza e al loro successo formativo.</a:t>
            </a:r>
          </a:p>
          <a:p>
            <a:pPr algn="just">
              <a:lnSpc>
                <a:spcPts val="1600"/>
              </a:lnSpc>
            </a:pPr>
            <a:r>
              <a:rPr lang="it-IT" sz="1200" b="1" dirty="0">
                <a:latin typeface="Verdana" pitchFamily="34" charset="0"/>
              </a:rPr>
              <a:t>L’ I.C. Colombo ha acquisito modalità e criteri per assicurare omogeneità, equità e trasparenza della valutazione, nel rispetto del principio di libertà d’insegnamento.</a:t>
            </a:r>
          </a:p>
          <a:p>
            <a:pPr algn="just"/>
            <a:endParaRPr lang="it-IT" sz="1200" b="1" dirty="0">
              <a:latin typeface="Verdana" pitchFamily="34" charset="0"/>
            </a:endParaRPr>
          </a:p>
          <a:p>
            <a:pPr algn="just"/>
            <a:r>
              <a:rPr lang="it-IT" sz="1200" b="1" dirty="0">
                <a:latin typeface="Verdana" pitchFamily="34" charset="0"/>
              </a:rPr>
              <a:t>Il processo di valutazione si articola in 3 fasi:</a:t>
            </a:r>
          </a:p>
          <a:p>
            <a:pPr algn="just"/>
            <a:endParaRPr lang="it-IT" sz="1200" b="1" dirty="0">
              <a:latin typeface="Verdana" pitchFamily="34" charset="0"/>
            </a:endParaRPr>
          </a:p>
          <a:p>
            <a:pPr algn="just"/>
            <a:endParaRPr lang="it-IT" sz="1200" b="1" dirty="0">
              <a:latin typeface="Verdana" pitchFamily="34" charset="0"/>
            </a:endParaRPr>
          </a:p>
          <a:p>
            <a:pPr algn="ctr"/>
            <a:r>
              <a:rPr lang="it-IT" sz="1200" b="1" dirty="0">
                <a:latin typeface="Verdana" pitchFamily="34" charset="0"/>
              </a:rPr>
              <a:t>VALUTAZIONE DIAGNOSTICA</a:t>
            </a:r>
          </a:p>
          <a:p>
            <a:pPr algn="ctr"/>
            <a:r>
              <a:rPr lang="it-IT" sz="1200" b="1" dirty="0">
                <a:latin typeface="Verdana" pitchFamily="34" charset="0"/>
              </a:rPr>
              <a:t> </a:t>
            </a:r>
          </a:p>
          <a:p>
            <a:pPr algn="just">
              <a:lnSpc>
                <a:spcPts val="1600"/>
              </a:lnSpc>
            </a:pPr>
            <a:r>
              <a:rPr lang="it-IT" sz="1200" b="1" dirty="0">
                <a:latin typeface="Verdana" pitchFamily="34" charset="0"/>
              </a:rPr>
              <a:t>Tesa a individuare livelli e abilità di base al fine di impostare e perfezionare opportunamente le successive strategie didattiche:</a:t>
            </a:r>
          </a:p>
          <a:p>
            <a:pPr algn="just">
              <a:lnSpc>
                <a:spcPts val="1600"/>
              </a:lnSpc>
            </a:pPr>
            <a:r>
              <a:rPr lang="it-IT" sz="1200" b="1" dirty="0">
                <a:latin typeface="Verdana" pitchFamily="34" charset="0"/>
              </a:rPr>
              <a:t>Viene effettuata all’inizio dell’anno tramite osservazioni sistematiche e prove d’ingresso, al fine di rilevare conoscenze, abilità e competenze relativamente ai livelli di partenza;</a:t>
            </a:r>
          </a:p>
          <a:p>
            <a:pPr algn="just"/>
            <a:endParaRPr lang="it-IT" sz="1200" b="1" dirty="0">
              <a:latin typeface="Verdana" pitchFamily="34" charset="0"/>
            </a:endParaRPr>
          </a:p>
          <a:p>
            <a:pPr algn="ctr"/>
            <a:r>
              <a:rPr lang="it-IT" sz="1200" b="1" dirty="0">
                <a:latin typeface="Verdana" pitchFamily="34" charset="0"/>
              </a:rPr>
              <a:t>VALUTAZIONE FORMATIVA </a:t>
            </a:r>
          </a:p>
          <a:p>
            <a:pPr algn="just"/>
            <a:endParaRPr lang="it-IT" sz="1200" b="1" dirty="0">
              <a:latin typeface="Verdana" pitchFamily="34" charset="0"/>
            </a:endParaRPr>
          </a:p>
          <a:p>
            <a:pPr algn="just">
              <a:lnSpc>
                <a:spcPts val="1600"/>
              </a:lnSpc>
            </a:pPr>
            <a:r>
              <a:rPr lang="it-IT" sz="1200" b="1" dirty="0">
                <a:latin typeface="Verdana" pitchFamily="34" charset="0"/>
              </a:rPr>
              <a:t>verifica l’efficacia dell’azione didattica con momenti valutativi di osservazione, feedback continuo sui percorsi formativi, prove periodiche scritte.</a:t>
            </a:r>
          </a:p>
          <a:p>
            <a:pPr algn="just"/>
            <a:endParaRPr lang="it-IT" sz="1200" b="1" dirty="0">
              <a:latin typeface="Verdana" pitchFamily="34" charset="0"/>
            </a:endParaRPr>
          </a:p>
          <a:p>
            <a:pPr algn="ctr"/>
            <a:r>
              <a:rPr lang="it-IT" sz="1200" b="1" dirty="0">
                <a:latin typeface="Verdana" pitchFamily="34" charset="0"/>
              </a:rPr>
              <a:t> VALUTAZIONE SOMMATIVA </a:t>
            </a:r>
          </a:p>
          <a:p>
            <a:pPr algn="ctr"/>
            <a:endParaRPr lang="it-IT" sz="1200" b="1" dirty="0">
              <a:latin typeface="Verdana" pitchFamily="34" charset="0"/>
            </a:endParaRPr>
          </a:p>
          <a:p>
            <a:pPr algn="just">
              <a:lnSpc>
                <a:spcPts val="1600"/>
              </a:lnSpc>
            </a:pPr>
            <a:r>
              <a:rPr lang="it-IT" sz="1200" b="1" dirty="0">
                <a:latin typeface="Verdana" pitchFamily="34" charset="0"/>
              </a:rPr>
              <a:t>rileva i livelli di abilità e competenze degli allievi a conclusione dell’anno scolastico.</a:t>
            </a:r>
          </a:p>
          <a:p>
            <a:pPr algn="just">
              <a:lnSpc>
                <a:spcPts val="1600"/>
              </a:lnSpc>
            </a:pPr>
            <a:endParaRPr lang="it-IT" sz="1200" b="1" dirty="0">
              <a:latin typeface="Verdana" pitchFamily="34" charset="0"/>
            </a:endParaRPr>
          </a:p>
          <a:p>
            <a:pPr algn="just">
              <a:lnSpc>
                <a:spcPts val="1600"/>
              </a:lnSpc>
            </a:pPr>
            <a:r>
              <a:rPr lang="it-IT" sz="1200" b="1" dirty="0">
                <a:latin typeface="Verdana" pitchFamily="34" charset="0"/>
              </a:rPr>
              <a:t>La valutazione degli apprendimenti è effettuata dal Consiglio di Classe, presieduto dal Dirigente Scolastico o da un suo delegato, con votazione assunta, quando necessario, a maggioranza.</a:t>
            </a:r>
          </a:p>
        </p:txBody>
      </p:sp>
      <p:sp>
        <p:nvSpPr>
          <p:cNvPr id="7" name="Rettangolo 6"/>
          <p:cNvSpPr/>
          <p:nvPr/>
        </p:nvSpPr>
        <p:spPr>
          <a:xfrm>
            <a:off x="0" y="732600"/>
            <a:ext cx="7561263" cy="369332"/>
          </a:xfrm>
          <a:prstGeom prst="rect">
            <a:avLst/>
          </a:prstGeom>
        </p:spPr>
        <p:txBody>
          <a:bodyPr>
            <a:spAutoFit/>
          </a:bodyPr>
          <a:lstStyle/>
          <a:p>
            <a:pPr marL="342900" indent="-342900" algn="ctr" fontAlgn="auto">
              <a:spcBef>
                <a:spcPts val="0"/>
              </a:spcBef>
              <a:spcAft>
                <a:spcPts val="0"/>
              </a:spcAft>
              <a:buFont typeface="+mj-lt"/>
              <a:buAutoNum type="alphaLcPeriod"/>
              <a:defRPr/>
            </a:pPr>
            <a:r>
              <a:rPr lang="it-IT" b="1" dirty="0">
                <a:effectLst>
                  <a:outerShdw blurRad="38100" dist="38100" dir="2700000" algn="tl">
                    <a:srgbClr val="000000">
                      <a:alpha val="43137"/>
                    </a:srgbClr>
                  </a:outerShdw>
                </a:effectLst>
                <a:latin typeface="Verdana" pitchFamily="34" charset="0"/>
                <a:cs typeface="+mn-cs"/>
              </a:rPr>
              <a:t>Valutazione degli apprendimenti</a:t>
            </a:r>
            <a:endParaRPr lang="it-IT" dirty="0">
              <a:latin typeface="Verdana" pitchFamily="34" charset="0"/>
              <a:cs typeface="+mn-cs"/>
            </a:endParaRPr>
          </a:p>
        </p:txBody>
      </p:sp>
      <p:sp>
        <p:nvSpPr>
          <p:cNvPr id="9" name="Rettangolo 8"/>
          <p:cNvSpPr/>
          <p:nvPr/>
        </p:nvSpPr>
        <p:spPr>
          <a:xfrm>
            <a:off x="-1" y="1089790"/>
            <a:ext cx="7561263" cy="338554"/>
          </a:xfrm>
          <a:prstGeom prst="rect">
            <a:avLst/>
          </a:prstGeom>
        </p:spPr>
        <p:txBody>
          <a:bodyPr wrap="square">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rPr>
              <a:t>Premessa</a:t>
            </a:r>
            <a:endParaRPr lang="it-IT" sz="1600" dirty="0">
              <a:latin typeface="Verdana" pitchFamily="34" charset="0"/>
            </a:endParaRPr>
          </a:p>
        </p:txBody>
      </p:sp>
      <p:sp>
        <p:nvSpPr>
          <p:cNvPr id="10"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40011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p:txBody>
      </p:sp>
      <p:sp>
        <p:nvSpPr>
          <p:cNvPr id="125954"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5955"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125957" name="CasellaDiTesto 6"/>
          <p:cNvSpPr txBox="1">
            <a:spLocks noChangeArrowheads="1"/>
          </p:cNvSpPr>
          <p:nvPr/>
        </p:nvSpPr>
        <p:spPr bwMode="auto">
          <a:xfrm>
            <a:off x="529431" y="1989138"/>
            <a:ext cx="6502400" cy="609600"/>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La valutazione periodica e finale si attua con voti espressi in decimi, secondo la sottostante scala di misurazione:</a:t>
            </a:r>
          </a:p>
        </p:txBody>
      </p:sp>
      <p:graphicFrame>
        <p:nvGraphicFramePr>
          <p:cNvPr id="9" name="Tabella 8"/>
          <p:cNvGraphicFramePr>
            <a:graphicFrameLocks noGrp="1"/>
          </p:cNvGraphicFramePr>
          <p:nvPr/>
        </p:nvGraphicFramePr>
        <p:xfrm>
          <a:off x="405187" y="3161492"/>
          <a:ext cx="6750889" cy="51358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300171">
                  <a:extLst>
                    <a:ext uri="{9D8B030D-6E8A-4147-A177-3AD203B41FA5}">
                      <a16:colId xmlns:a16="http://schemas.microsoft.com/office/drawing/2014/main" xmlns="" val="20000"/>
                    </a:ext>
                  </a:extLst>
                </a:gridCol>
                <a:gridCol w="1300171">
                  <a:extLst>
                    <a:ext uri="{9D8B030D-6E8A-4147-A177-3AD203B41FA5}">
                      <a16:colId xmlns:a16="http://schemas.microsoft.com/office/drawing/2014/main" xmlns="" val="20001"/>
                    </a:ext>
                  </a:extLst>
                </a:gridCol>
                <a:gridCol w="1300171">
                  <a:extLst>
                    <a:ext uri="{9D8B030D-6E8A-4147-A177-3AD203B41FA5}">
                      <a16:colId xmlns:a16="http://schemas.microsoft.com/office/drawing/2014/main" xmlns="" val="20002"/>
                    </a:ext>
                  </a:extLst>
                </a:gridCol>
                <a:gridCol w="1171585">
                  <a:extLst>
                    <a:ext uri="{9D8B030D-6E8A-4147-A177-3AD203B41FA5}">
                      <a16:colId xmlns:a16="http://schemas.microsoft.com/office/drawing/2014/main" xmlns="" val="20003"/>
                    </a:ext>
                  </a:extLst>
                </a:gridCol>
                <a:gridCol w="1678791">
                  <a:extLst>
                    <a:ext uri="{9D8B030D-6E8A-4147-A177-3AD203B41FA5}">
                      <a16:colId xmlns:a16="http://schemas.microsoft.com/office/drawing/2014/main" xmlns="" val="20004"/>
                    </a:ext>
                  </a:extLst>
                </a:gridCol>
              </a:tblGrid>
              <a:tr h="640080">
                <a:tc gridSpan="3">
                  <a:txBody>
                    <a:bodyPr/>
                    <a:lstStyle/>
                    <a:p>
                      <a:pPr algn="ctr"/>
                      <a:r>
                        <a:rPr lang="en-US" sz="1800" b="1" kern="1200" dirty="0">
                          <a:solidFill>
                            <a:schemeClr val="tx2"/>
                          </a:solidFill>
                          <a:effectLst>
                            <a:outerShdw blurRad="38100" dist="38100" dir="2700000" algn="tl">
                              <a:srgbClr val="000000">
                                <a:alpha val="43137"/>
                              </a:srgbClr>
                            </a:outerShdw>
                          </a:effectLst>
                          <a:latin typeface="Verdana" pitchFamily="34" charset="0"/>
                          <a:ea typeface="+mn-ea"/>
                          <a:cs typeface="+mn-cs"/>
                        </a:rPr>
                        <a:t>SCUOLA SECONDARIA </a:t>
                      </a:r>
                    </a:p>
                    <a:p>
                      <a:pPr algn="ctr"/>
                      <a:r>
                        <a:rPr lang="en-US" sz="1800" b="1" kern="1200" dirty="0">
                          <a:solidFill>
                            <a:schemeClr val="tx2"/>
                          </a:solidFill>
                          <a:effectLst>
                            <a:outerShdw blurRad="38100" dist="38100" dir="2700000" algn="tl">
                              <a:srgbClr val="000000">
                                <a:alpha val="43137"/>
                              </a:srgbClr>
                            </a:outerShdw>
                          </a:effectLst>
                          <a:latin typeface="Verdana" pitchFamily="34" charset="0"/>
                          <a:ea typeface="+mn-ea"/>
                          <a:cs typeface="+mn-cs"/>
                        </a:rPr>
                        <a:t>DI</a:t>
                      </a:r>
                      <a:r>
                        <a:rPr lang="en-US" sz="1800" b="1" kern="1200" baseline="0" dirty="0">
                          <a:solidFill>
                            <a:schemeClr val="tx2"/>
                          </a:solidFill>
                          <a:effectLst>
                            <a:outerShdw blurRad="38100" dist="38100" dir="2700000" algn="tl">
                              <a:srgbClr val="000000">
                                <a:alpha val="43137"/>
                              </a:srgbClr>
                            </a:outerShdw>
                          </a:effectLst>
                          <a:latin typeface="Verdana" pitchFamily="34" charset="0"/>
                          <a:ea typeface="+mn-ea"/>
                          <a:cs typeface="+mn-cs"/>
                        </a:rPr>
                        <a:t> PRIMO</a:t>
                      </a:r>
                      <a:r>
                        <a:rPr lang="en-US" sz="1800" b="1" kern="1200" dirty="0">
                          <a:solidFill>
                            <a:schemeClr val="tx2"/>
                          </a:solidFill>
                          <a:effectLst>
                            <a:outerShdw blurRad="38100" dist="38100" dir="2700000" algn="tl">
                              <a:srgbClr val="000000">
                                <a:alpha val="43137"/>
                              </a:srgbClr>
                            </a:outerShdw>
                          </a:effectLst>
                          <a:latin typeface="Verdana" pitchFamily="34" charset="0"/>
                          <a:ea typeface="+mn-ea"/>
                          <a:cs typeface="+mn-cs"/>
                        </a:rPr>
                        <a:t> GRADO</a:t>
                      </a:r>
                      <a:endParaRPr lang="it-IT" dirty="0">
                        <a:solidFill>
                          <a:schemeClr val="tx2"/>
                        </a:solidFill>
                        <a:effectLst>
                          <a:outerShdw blurRad="38100" dist="38100" dir="2700000" algn="tl">
                            <a:srgbClr val="000000">
                              <a:alpha val="43137"/>
                            </a:srgbClr>
                          </a:outerShdw>
                        </a:effectLst>
                        <a:latin typeface="Verdana" pitchFamily="34" charset="0"/>
                      </a:endParaRPr>
                    </a:p>
                  </a:txBody>
                  <a:tcPr>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57150" cap="flat" cmpd="sng" algn="ctr">
                      <a:solidFill>
                        <a:srgbClr val="8EB4E3"/>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800" b="1" kern="1200" dirty="0">
                          <a:solidFill>
                            <a:schemeClr val="tx2"/>
                          </a:solidFill>
                          <a:effectLst>
                            <a:outerShdw blurRad="38100" dist="38100" dir="2700000" algn="tl">
                              <a:srgbClr val="000000">
                                <a:alpha val="43137"/>
                              </a:srgbClr>
                            </a:outerShdw>
                          </a:effectLst>
                          <a:latin typeface="Verdana" pitchFamily="34" charset="0"/>
                          <a:ea typeface="+mn-ea"/>
                          <a:cs typeface="+mn-cs"/>
                        </a:rPr>
                        <a:t>SCUOLA PRIMARIA</a:t>
                      </a:r>
                      <a:endParaRPr lang="it-IT" dirty="0">
                        <a:solidFill>
                          <a:schemeClr val="tx2"/>
                        </a:solidFill>
                        <a:effectLst>
                          <a:outerShdw blurRad="38100" dist="38100" dir="2700000" algn="tl">
                            <a:srgbClr val="000000">
                              <a:alpha val="43137"/>
                            </a:srgbClr>
                          </a:outerShdw>
                        </a:effectLst>
                        <a:latin typeface="Verdana" pitchFamily="34" charset="0"/>
                      </a:endParaRPr>
                    </a:p>
                  </a:txBody>
                  <a:tcPr>
                    <a:lnL w="12700" cap="flat" cmpd="sng" algn="ctr">
                      <a:solidFill>
                        <a:srgbClr val="0070C0"/>
                      </a:solidFill>
                      <a:prstDash val="solid"/>
                      <a:round/>
                      <a:headEnd type="none" w="med" len="med"/>
                      <a:tailEnd type="none" w="med" len="med"/>
                    </a:lnL>
                    <a:lnR w="57150" cap="flat" cmpd="sng" algn="ctr">
                      <a:solidFill>
                        <a:srgbClr val="8EB4E3"/>
                      </a:solidFill>
                      <a:prstDash val="solid"/>
                      <a:round/>
                      <a:headEnd type="none" w="med" len="med"/>
                      <a:tailEnd type="none" w="med" len="med"/>
                    </a:lnR>
                    <a:lnT w="57150" cap="flat" cmpd="sng" algn="ctr">
                      <a:solidFill>
                        <a:srgbClr val="8EB4E3"/>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centesimi</a:t>
                      </a:r>
                    </a:p>
                  </a:txBody>
                  <a:tcPr>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57150" cap="flat" cmpd="sng" algn="ctr">
                      <a:solidFill>
                        <a:srgbClr val="8EB4E3"/>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b="1" dirty="0">
                          <a:solidFill>
                            <a:schemeClr val="tx2"/>
                          </a:solidFill>
                          <a:latin typeface="Verdana" pitchFamily="34" charset="0"/>
                        </a:rPr>
                        <a:t>decimi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57150" cap="flat" cmpd="sng" algn="ctr">
                      <a:solidFill>
                        <a:srgbClr val="8EB4E3"/>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b="1" dirty="0">
                          <a:solidFill>
                            <a:schemeClr val="tx2"/>
                          </a:solidFill>
                          <a:latin typeface="Verdana" pitchFamily="34" charset="0"/>
                        </a:rPr>
                        <a:t>fasce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57150" cap="flat" cmpd="sng" algn="ctr">
                      <a:solidFill>
                        <a:srgbClr val="8EB4E3"/>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b="1" dirty="0">
                          <a:solidFill>
                            <a:schemeClr val="tx2"/>
                          </a:solidFill>
                          <a:latin typeface="Verdana" pitchFamily="34" charset="0"/>
                        </a:rPr>
                        <a:t>decimi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57150" cap="flat" cmpd="sng" algn="ctr">
                      <a:solidFill>
                        <a:srgbClr val="8EB4E3"/>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b="1" dirty="0">
                          <a:solidFill>
                            <a:schemeClr val="tx2"/>
                          </a:solidFill>
                          <a:latin typeface="Verdana" pitchFamily="34" charset="0"/>
                        </a:rPr>
                        <a:t>gradienti</a:t>
                      </a:r>
                    </a:p>
                  </a:txBody>
                  <a:tcPr>
                    <a:lnL w="12700" cap="flat" cmpd="sng" algn="ctr">
                      <a:solidFill>
                        <a:srgbClr val="0070C0"/>
                      </a:solidFill>
                      <a:prstDash val="solid"/>
                      <a:round/>
                      <a:headEnd type="none" w="med" len="med"/>
                      <a:tailEnd type="none" w="med" len="med"/>
                    </a:lnL>
                    <a:lnR w="57150" cap="flat" cmpd="sng" algn="ctr">
                      <a:solidFill>
                        <a:srgbClr val="8EB4E3"/>
                      </a:solidFill>
                      <a:prstDash val="solid"/>
                      <a:round/>
                      <a:headEnd type="none" w="med" len="med"/>
                      <a:tailEnd type="none" w="med" len="med"/>
                    </a:lnR>
                    <a:lnT w="57150" cap="flat" cmpd="sng" algn="ctr">
                      <a:solidFill>
                        <a:srgbClr val="8EB4E3"/>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0    –   4</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0</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Verdana" pitchFamily="34" charset="0"/>
                          <a:ea typeface="+mn-ea"/>
                          <a:cs typeface="+mn-cs"/>
                        </a:rPr>
                        <a:t>FASCIA BASSA</a:t>
                      </a:r>
                      <a:endParaRPr lang="it-IT" sz="1400" b="1" kern="1200" dirty="0">
                        <a:solidFill>
                          <a:schemeClr val="tx2"/>
                        </a:solidFill>
                        <a:latin typeface="Verdana" pitchFamily="34" charset="0"/>
                        <a:ea typeface="+mn-ea"/>
                        <a:cs typeface="+mn-cs"/>
                      </a:endParaRPr>
                    </a:p>
                    <a:p>
                      <a:endParaRPr lang="it-IT" sz="1400" dirty="0">
                        <a:solidFill>
                          <a:schemeClr val="tx2"/>
                        </a:solidFill>
                        <a:latin typeface="Verdana"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0</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endParaRPr lang="en-US" sz="1400" b="1" kern="1200" dirty="0">
                        <a:solidFill>
                          <a:schemeClr val="tx2"/>
                        </a:solidFill>
                        <a:latin typeface="Verdana" pitchFamily="34" charset="0"/>
                        <a:ea typeface="+mn-ea"/>
                        <a:cs typeface="+mn-cs"/>
                      </a:endParaRPr>
                    </a:p>
                    <a:p>
                      <a:pPr algn="ctr"/>
                      <a:endParaRPr lang="en-US" sz="1400" b="1" kern="1200" dirty="0">
                        <a:solidFill>
                          <a:schemeClr val="tx2"/>
                        </a:solidFill>
                        <a:latin typeface="Verdana" pitchFamily="34" charset="0"/>
                        <a:ea typeface="+mn-ea"/>
                        <a:cs typeface="+mn-cs"/>
                      </a:endParaRPr>
                    </a:p>
                    <a:p>
                      <a:pPr algn="ctr"/>
                      <a:endParaRPr lang="en-US" sz="1400" b="1" kern="1200" dirty="0">
                        <a:solidFill>
                          <a:schemeClr val="tx2"/>
                        </a:solidFill>
                        <a:latin typeface="Verdana" pitchFamily="34" charset="0"/>
                        <a:ea typeface="+mn-ea"/>
                        <a:cs typeface="+mn-cs"/>
                      </a:endParaRPr>
                    </a:p>
                    <a:p>
                      <a:pPr algn="ctr"/>
                      <a:endParaRPr lang="en-US" sz="1400" b="1" kern="1200" dirty="0">
                        <a:solidFill>
                          <a:schemeClr val="tx2"/>
                        </a:solidFill>
                        <a:latin typeface="Verdana" pitchFamily="34" charset="0"/>
                        <a:ea typeface="+mn-ea"/>
                        <a:cs typeface="+mn-cs"/>
                      </a:endParaRPr>
                    </a:p>
                    <a:p>
                      <a:pPr algn="ctr"/>
                      <a:r>
                        <a:rPr lang="en-US" sz="1400" b="1" kern="1200" dirty="0">
                          <a:solidFill>
                            <a:schemeClr val="tx2"/>
                          </a:solidFill>
                          <a:latin typeface="Verdana" pitchFamily="34" charset="0"/>
                          <a:ea typeface="+mn-ea"/>
                          <a:cs typeface="+mn-cs"/>
                        </a:rPr>
                        <a:t>NON SUFFICIENTE</a:t>
                      </a:r>
                      <a:endParaRPr lang="it-IT" sz="1400" dirty="0">
                        <a:solidFill>
                          <a:schemeClr val="tx2"/>
                        </a:solidFill>
                        <a:latin typeface="Verdana" pitchFamily="34" charset="0"/>
                      </a:endParaRPr>
                    </a:p>
                  </a:txBody>
                  <a:tcPr>
                    <a:lnL w="12700" cap="flat" cmpd="sng" algn="ctr">
                      <a:solidFill>
                        <a:srgbClr val="0070C0"/>
                      </a:solidFill>
                      <a:prstDash val="solid"/>
                      <a:round/>
                      <a:headEnd type="none" w="med" len="med"/>
                      <a:tailEnd type="none" w="med" len="med"/>
                    </a:lnL>
                    <a:lnR w="57150" cap="flat" cmpd="sng" algn="ctr">
                      <a:solidFill>
                        <a:srgbClr val="8EB4E3"/>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5    –  14</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1</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1</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15  –  24</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2</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2</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25  –  34 </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3</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3</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35  –  44 </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4</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4</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45  –  54 </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5</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5</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55  –  64 </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6</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Verdana" pitchFamily="34" charset="0"/>
                          <a:ea typeface="+mn-ea"/>
                          <a:cs typeface="+mn-cs"/>
                        </a:rPr>
                        <a:t>FASCIA MEDIA</a:t>
                      </a:r>
                      <a:endParaRPr lang="it-IT" sz="1400" b="1" kern="1200" dirty="0">
                        <a:solidFill>
                          <a:schemeClr val="tx2"/>
                        </a:solidFill>
                        <a:latin typeface="Verdana" pitchFamily="34" charset="0"/>
                        <a:ea typeface="+mn-ea"/>
                        <a:cs typeface="+mn-cs"/>
                      </a:endParaRPr>
                    </a:p>
                    <a:p>
                      <a:endParaRPr lang="it-IT" sz="1400" dirty="0">
                        <a:solidFill>
                          <a:schemeClr val="tx2"/>
                        </a:solidFill>
                        <a:latin typeface="Verdana"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6</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a:solidFill>
                            <a:schemeClr val="tx2"/>
                          </a:solidFill>
                          <a:latin typeface="Verdana" pitchFamily="34" charset="0"/>
                          <a:ea typeface="+mn-ea"/>
                          <a:cs typeface="+mn-cs"/>
                        </a:rPr>
                        <a:t>SUFFICIENTE</a:t>
                      </a:r>
                      <a:endParaRPr lang="it-IT" sz="1400" dirty="0">
                        <a:solidFill>
                          <a:schemeClr val="tx2"/>
                        </a:solidFill>
                        <a:latin typeface="Verdana" pitchFamily="34" charset="0"/>
                      </a:endParaRPr>
                    </a:p>
                  </a:txBody>
                  <a:tcPr>
                    <a:lnL w="12700" cap="flat" cmpd="sng" algn="ctr">
                      <a:solidFill>
                        <a:srgbClr val="0070C0"/>
                      </a:solidFill>
                      <a:prstDash val="solid"/>
                      <a:round/>
                      <a:headEnd type="none" w="med" len="med"/>
                      <a:tailEnd type="none" w="med" len="med"/>
                    </a:lnL>
                    <a:lnR w="57150" cap="flat" cmpd="sng" algn="ctr">
                      <a:solidFill>
                        <a:srgbClr val="8EB4E3"/>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65  –  74 </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7</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7</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a:solidFill>
                            <a:schemeClr val="tx2"/>
                          </a:solidFill>
                          <a:latin typeface="Verdana" pitchFamily="34" charset="0"/>
                          <a:ea typeface="+mn-ea"/>
                          <a:cs typeface="+mn-cs"/>
                        </a:rPr>
                        <a:t>BUONO</a:t>
                      </a:r>
                      <a:endParaRPr lang="it-IT" sz="1400" dirty="0">
                        <a:solidFill>
                          <a:schemeClr val="tx2"/>
                        </a:solidFill>
                        <a:latin typeface="Verdana" pitchFamily="34" charset="0"/>
                      </a:endParaRPr>
                    </a:p>
                  </a:txBody>
                  <a:tcPr>
                    <a:lnL w="12700" cap="flat" cmpd="sng" algn="ctr">
                      <a:solidFill>
                        <a:srgbClr val="0070C0"/>
                      </a:solidFill>
                      <a:prstDash val="solid"/>
                      <a:round/>
                      <a:headEnd type="none" w="med" len="med"/>
                      <a:tailEnd type="none" w="med" len="med"/>
                    </a:lnL>
                    <a:lnR w="57150" cap="flat" cmpd="sng" algn="ctr">
                      <a:solidFill>
                        <a:srgbClr val="8EB4E3"/>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75  –  84 </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8</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2"/>
                          </a:solidFill>
                          <a:latin typeface="Verdana" pitchFamily="34" charset="0"/>
                          <a:ea typeface="+mn-ea"/>
                          <a:cs typeface="+mn-cs"/>
                        </a:rPr>
                        <a:t>FASCIA</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2"/>
                          </a:solidFill>
                          <a:latin typeface="Verdana" pitchFamily="34" charset="0"/>
                          <a:ea typeface="+mn-ea"/>
                          <a:cs typeface="+mn-cs"/>
                        </a:rPr>
                        <a:t>ALTA</a:t>
                      </a:r>
                    </a:p>
                    <a:p>
                      <a:endParaRPr lang="it-IT" sz="1400" dirty="0">
                        <a:solidFill>
                          <a:schemeClr val="tx2"/>
                        </a:solidFill>
                        <a:latin typeface="Verdana"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8</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a:solidFill>
                            <a:schemeClr val="tx2"/>
                          </a:solidFill>
                          <a:latin typeface="Verdana" pitchFamily="34" charset="0"/>
                          <a:ea typeface="+mn-ea"/>
                          <a:cs typeface="+mn-cs"/>
                        </a:rPr>
                        <a:t>DISTINTO</a:t>
                      </a:r>
                      <a:endParaRPr lang="it-IT" sz="1400" dirty="0">
                        <a:solidFill>
                          <a:schemeClr val="tx2"/>
                        </a:solidFill>
                        <a:latin typeface="Verdana" pitchFamily="34" charset="0"/>
                      </a:endParaRPr>
                    </a:p>
                  </a:txBody>
                  <a:tcPr>
                    <a:lnL w="12700" cap="flat" cmpd="sng" algn="ctr">
                      <a:solidFill>
                        <a:srgbClr val="0070C0"/>
                      </a:solidFill>
                      <a:prstDash val="solid"/>
                      <a:round/>
                      <a:headEnd type="none" w="med" len="med"/>
                      <a:tailEnd type="none" w="med" len="med"/>
                    </a:lnL>
                    <a:lnR w="57150" cap="flat" cmpd="sng" algn="ctr">
                      <a:solidFill>
                        <a:srgbClr val="8EB4E3"/>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7084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85  –  94 </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9</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9</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US" sz="1400" b="1" kern="1200" dirty="0">
                        <a:solidFill>
                          <a:schemeClr val="tx2"/>
                        </a:solidFill>
                        <a:latin typeface="Verdana" pitchFamily="34" charset="0"/>
                        <a:ea typeface="+mn-ea"/>
                        <a:cs typeface="+mn-cs"/>
                      </a:endParaRPr>
                    </a:p>
                    <a:p>
                      <a:pPr algn="ctr"/>
                      <a:r>
                        <a:rPr lang="en-US" sz="1400" b="1" kern="1200" dirty="0">
                          <a:solidFill>
                            <a:schemeClr val="tx2"/>
                          </a:solidFill>
                          <a:latin typeface="Verdana" pitchFamily="34" charset="0"/>
                          <a:ea typeface="+mn-ea"/>
                          <a:cs typeface="+mn-cs"/>
                        </a:rPr>
                        <a:t>OTTIMO</a:t>
                      </a:r>
                      <a:endParaRPr lang="it-IT" sz="1400" dirty="0">
                        <a:solidFill>
                          <a:schemeClr val="tx2"/>
                        </a:solidFill>
                        <a:latin typeface="Verdana" pitchFamily="34" charset="0"/>
                      </a:endParaRPr>
                    </a:p>
                  </a:txBody>
                  <a:tcPr>
                    <a:lnL w="12700" cap="flat" cmpd="sng" algn="ctr">
                      <a:solidFill>
                        <a:srgbClr val="0070C0"/>
                      </a:solidFill>
                      <a:prstDash val="solid"/>
                      <a:round/>
                      <a:headEnd type="none" w="med" len="med"/>
                      <a:tailEnd type="none" w="med" len="med"/>
                    </a:lnL>
                    <a:lnR w="57150" cap="flat" cmpd="sng" algn="ctr">
                      <a:solidFill>
                        <a:srgbClr val="8EB4E3"/>
                      </a:solidFill>
                      <a:prstDash val="solid"/>
                      <a:round/>
                      <a:headEnd type="none" w="med" len="med"/>
                      <a:tailEnd type="none" w="med" len="med"/>
                    </a:lnR>
                    <a:lnT w="12700" cap="flat" cmpd="sng" algn="ctr">
                      <a:solidFill>
                        <a:srgbClr val="0070C0"/>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416560">
                <a:tc>
                  <a:txBody>
                    <a:bodyPr/>
                    <a:lstStyle/>
                    <a:p>
                      <a:pPr algn="ctr">
                        <a:spcAft>
                          <a:spcPts val="0"/>
                        </a:spcAft>
                        <a:tabLst>
                          <a:tab pos="-1260475" algn="l"/>
                        </a:tabLst>
                      </a:pPr>
                      <a:r>
                        <a:rPr lang="en-US" sz="1400" b="1" kern="50" dirty="0">
                          <a:solidFill>
                            <a:schemeClr val="tx2"/>
                          </a:solidFill>
                          <a:latin typeface="Calibri"/>
                          <a:ea typeface="Calibri"/>
                          <a:cs typeface="Times New Roman"/>
                        </a:rPr>
                        <a:t> 95  –  10 </a:t>
                      </a:r>
                      <a:endParaRPr lang="it-IT" sz="1400" kern="50" dirty="0">
                        <a:solidFill>
                          <a:schemeClr val="tx2"/>
                        </a:solidFill>
                        <a:latin typeface="Liberation Serif"/>
                        <a:ea typeface="Nimbus Sans L"/>
                        <a:cs typeface="Nimbus Sans L"/>
                      </a:endParaRPr>
                    </a:p>
                  </a:txBody>
                  <a:tcPr marL="44450" marR="44450" marT="0" marB="0">
                    <a:lnL w="57150" cap="flat" cmpd="sng" algn="ctr">
                      <a:solidFill>
                        <a:srgbClr val="8EB4E3"/>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10</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1260475" algn="l"/>
                        </a:tabLst>
                      </a:pPr>
                      <a:r>
                        <a:rPr lang="en-US" sz="1400" b="1" kern="50" dirty="0">
                          <a:solidFill>
                            <a:schemeClr val="tx2"/>
                          </a:solidFill>
                          <a:latin typeface="Calibri"/>
                          <a:ea typeface="Calibri"/>
                          <a:cs typeface="Times New Roman"/>
                        </a:rPr>
                        <a:t>10</a:t>
                      </a:r>
                      <a:endParaRPr lang="it-IT" sz="1400" kern="50" dirty="0">
                        <a:solidFill>
                          <a:schemeClr val="tx2"/>
                        </a:solidFill>
                        <a:latin typeface="Liberation Serif"/>
                        <a:ea typeface="Nimbus Sans L"/>
                        <a:cs typeface="Nimbus Sans L"/>
                      </a:endParaRPr>
                    </a:p>
                  </a:txBody>
                  <a:tcPr marL="44450" marR="4445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sz="1200" dirty="0">
                        <a:latin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bl>
          </a:graphicData>
        </a:graphic>
      </p:graphicFrame>
      <p:sp>
        <p:nvSpPr>
          <p:cNvPr id="13" name="Rettangolo 12"/>
          <p:cNvSpPr/>
          <p:nvPr/>
        </p:nvSpPr>
        <p:spPr>
          <a:xfrm>
            <a:off x="0" y="1375542"/>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Premessa</a:t>
            </a:r>
            <a:endParaRPr lang="it-IT" sz="1600" dirty="0">
              <a:latin typeface="Verdana" pitchFamily="34" charset="0"/>
              <a:cs typeface="+mn-cs"/>
            </a:endParaRPr>
          </a:p>
        </p:txBody>
      </p:sp>
      <p:sp>
        <p:nvSpPr>
          <p:cNvPr id="10" name="Rettangolo 9"/>
          <p:cNvSpPr/>
          <p:nvPr/>
        </p:nvSpPr>
        <p:spPr>
          <a:xfrm>
            <a:off x="0" y="875476"/>
            <a:ext cx="7561263" cy="369332"/>
          </a:xfrm>
          <a:prstGeom prst="rect">
            <a:avLst/>
          </a:prstGeom>
        </p:spPr>
        <p:txBody>
          <a:bodyPr>
            <a:spAutoFit/>
          </a:bodyPr>
          <a:lstStyle/>
          <a:p>
            <a:pPr marL="342900" indent="-342900" algn="ctr" fontAlgn="auto">
              <a:spcBef>
                <a:spcPts val="0"/>
              </a:spcBef>
              <a:spcAft>
                <a:spcPts val="0"/>
              </a:spcAft>
              <a:buFont typeface="+mj-lt"/>
              <a:buAutoNum type="alphaLcPeriod"/>
              <a:defRPr/>
            </a:pPr>
            <a:r>
              <a:rPr lang="it-IT" b="1" dirty="0">
                <a:effectLst>
                  <a:outerShdw blurRad="38100" dist="38100" dir="2700000" algn="tl">
                    <a:srgbClr val="000000">
                      <a:alpha val="43137"/>
                    </a:srgbClr>
                  </a:outerShdw>
                </a:effectLst>
                <a:latin typeface="Verdana" pitchFamily="34" charset="0"/>
                <a:cs typeface="+mn-cs"/>
              </a:rPr>
              <a:t>Valutazione degli apprendimenti</a:t>
            </a:r>
            <a:endParaRPr lang="it-IT" dirty="0">
              <a:latin typeface="Verdana" pitchFamily="34" charset="0"/>
              <a:cs typeface="+mn-cs"/>
            </a:endParaRPr>
          </a:p>
        </p:txBody>
      </p:sp>
      <p:sp>
        <p:nvSpPr>
          <p:cNvPr id="11"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862013"/>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12697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6979"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126981" name="CasellaDiTesto 12"/>
          <p:cNvSpPr txBox="1">
            <a:spLocks noChangeArrowheads="1"/>
          </p:cNvSpPr>
          <p:nvPr/>
        </p:nvSpPr>
        <p:spPr bwMode="auto">
          <a:xfrm>
            <a:off x="386556" y="1792006"/>
            <a:ext cx="6502400" cy="7294305"/>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Le prove per la valutazione degli apprendimenti obbediscono ai criteri di obiettività secondo quanto previsto dalla scienza docimologica. </a:t>
            </a:r>
          </a:p>
          <a:p>
            <a:pPr algn="just">
              <a:lnSpc>
                <a:spcPct val="150000"/>
              </a:lnSpc>
            </a:pPr>
            <a:r>
              <a:rPr lang="it-IT" sz="1200" b="1" dirty="0">
                <a:latin typeface="Verdana" pitchFamily="34" charset="0"/>
              </a:rPr>
              <a:t>I requisiti necessari perché le prove siano utili e significative sono:</a:t>
            </a:r>
          </a:p>
          <a:p>
            <a:pPr algn="just">
              <a:lnSpc>
                <a:spcPct val="150000"/>
              </a:lnSpc>
            </a:pPr>
            <a:endParaRPr lang="en-US" sz="1200" b="1" dirty="0">
              <a:latin typeface="Verdana" pitchFamily="34" charset="0"/>
            </a:endParaRPr>
          </a:p>
          <a:p>
            <a:pPr algn="ctr">
              <a:lnSpc>
                <a:spcPct val="150000"/>
              </a:lnSpc>
            </a:pPr>
            <a:r>
              <a:rPr lang="en-US" sz="1200" b="1" cap="all" dirty="0" err="1">
                <a:latin typeface="Verdana" pitchFamily="34" charset="0"/>
              </a:rPr>
              <a:t>Validità</a:t>
            </a:r>
            <a:endParaRPr lang="it-IT" sz="1200" b="1" cap="all" dirty="0">
              <a:latin typeface="Verdana" pitchFamily="34" charset="0"/>
            </a:endParaRPr>
          </a:p>
          <a:p>
            <a:pPr algn="just">
              <a:lnSpc>
                <a:spcPct val="150000"/>
              </a:lnSpc>
            </a:pPr>
            <a:r>
              <a:rPr lang="it-IT" sz="1200" b="1" dirty="0">
                <a:latin typeface="Verdana" pitchFamily="34" charset="0"/>
              </a:rPr>
              <a:t>una prova è considerata valida se spazia su un campione sufficientemente rappresentativo delle conoscenze o abilità che si intende indagare, se tiene conto degli obiettivi proposti e della metodologia utilizzata.</a:t>
            </a:r>
          </a:p>
          <a:p>
            <a:pPr algn="just">
              <a:lnSpc>
                <a:spcPct val="150000"/>
              </a:lnSpc>
            </a:pPr>
            <a:endParaRPr lang="en-US" sz="1200" b="1" dirty="0">
              <a:latin typeface="Verdana" pitchFamily="34" charset="0"/>
            </a:endParaRPr>
          </a:p>
          <a:p>
            <a:pPr algn="ctr">
              <a:lnSpc>
                <a:spcPct val="150000"/>
              </a:lnSpc>
            </a:pPr>
            <a:r>
              <a:rPr lang="en-US" sz="1200" b="1" cap="all" dirty="0" err="1">
                <a:latin typeface="Verdana" pitchFamily="34" charset="0"/>
              </a:rPr>
              <a:t>Attendibilità</a:t>
            </a:r>
            <a:endParaRPr lang="it-IT" sz="1200" b="1" cap="all" dirty="0">
              <a:latin typeface="Verdana" pitchFamily="34" charset="0"/>
            </a:endParaRPr>
          </a:p>
          <a:p>
            <a:pPr algn="just">
              <a:lnSpc>
                <a:spcPct val="150000"/>
              </a:lnSpc>
            </a:pPr>
            <a:r>
              <a:rPr lang="it-IT" sz="1200" b="1" dirty="0">
                <a:latin typeface="Verdana" pitchFamily="34" charset="0"/>
              </a:rPr>
              <a:t>le prove sono attendibili quando utilizzano sistemi di misura stabili ed omogenei, con una determinazione preventiva e senza ambiguità dell’interpretazione dei risultati. </a:t>
            </a:r>
            <a:r>
              <a:rPr lang="it-IT" sz="1200" b="1" dirty="0">
                <a:latin typeface="Verdana" panose="020B0604030504040204" pitchFamily="34" charset="0"/>
                <a:ea typeface="Verdana" panose="020B0604030504040204" pitchFamily="34" charset="0"/>
                <a:cs typeface="Verdana" panose="020B0604030504040204" pitchFamily="34" charset="0"/>
              </a:rPr>
              <a:t>l’</a:t>
            </a:r>
            <a:r>
              <a:rPr lang="it-IT" sz="1200" b="1" dirty="0" err="1">
                <a:latin typeface="Verdana" panose="020B0604030504040204" pitchFamily="34" charset="0"/>
                <a:ea typeface="Verdana" panose="020B0604030504040204" pitchFamily="34" charset="0"/>
                <a:cs typeface="Verdana" panose="020B0604030504040204" pitchFamily="34" charset="0"/>
              </a:rPr>
              <a:t>I.C.C.Colombo</a:t>
            </a:r>
            <a:r>
              <a:rPr lang="it-IT" sz="1200" b="1" dirty="0">
                <a:latin typeface="Verdana" panose="020B0604030504040204" pitchFamily="34" charset="0"/>
                <a:ea typeface="Verdana" panose="020B0604030504040204" pitchFamily="34" charset="0"/>
                <a:cs typeface="Verdana" panose="020B0604030504040204" pitchFamily="34" charset="0"/>
              </a:rPr>
              <a:t> </a:t>
            </a:r>
            <a:r>
              <a:rPr lang="it-IT" sz="1200" b="1" dirty="0" err="1">
                <a:latin typeface="Verdana" panose="020B0604030504040204" pitchFamily="34" charset="0"/>
                <a:ea typeface="Verdana" panose="020B0604030504040204" pitchFamily="34" charset="0"/>
                <a:cs typeface="Verdana" panose="020B0604030504040204" pitchFamily="34" charset="0"/>
              </a:rPr>
              <a:t>nell’a.s.</a:t>
            </a:r>
            <a:r>
              <a:rPr lang="it-IT" sz="1200" b="1" dirty="0">
                <a:latin typeface="Verdana" panose="020B0604030504040204" pitchFamily="34" charset="0"/>
                <a:ea typeface="Verdana" panose="020B0604030504040204" pitchFamily="34" charset="0"/>
                <a:cs typeface="Verdana" panose="020B0604030504040204" pitchFamily="34" charset="0"/>
              </a:rPr>
              <a:t> 2014-15 ha concluso un lavoro di Ricerca-Azione per la valutazione sommativa degli apprendimenti in ciascuna disciplina (Scuola Secondaria), stabilendo numero di prove, tipologie di prove, criteri di valutazione e griglie di rilevazione condivise collegialmente. </a:t>
            </a:r>
            <a:r>
              <a:rPr lang="it-IT" sz="1200" b="1" dirty="0" err="1">
                <a:latin typeface="Verdana" panose="020B0604030504040204" pitchFamily="34" charset="0"/>
                <a:ea typeface="Verdana" panose="020B0604030504040204" pitchFamily="34" charset="0"/>
                <a:cs typeface="Verdana" panose="020B0604030504040204" pitchFamily="34" charset="0"/>
              </a:rPr>
              <a:t>Dall’a.s.</a:t>
            </a:r>
            <a:r>
              <a:rPr lang="it-IT" sz="1200" b="1" dirty="0">
                <a:latin typeface="Verdana" panose="020B0604030504040204" pitchFamily="34" charset="0"/>
                <a:ea typeface="Verdana" panose="020B0604030504040204" pitchFamily="34" charset="0"/>
                <a:cs typeface="Verdana" panose="020B0604030504040204" pitchFamily="34" charset="0"/>
              </a:rPr>
              <a:t> 2015-16 sono rese applicative le suddette modalità di valutazione.</a:t>
            </a:r>
          </a:p>
          <a:p>
            <a:pPr algn="just">
              <a:lnSpc>
                <a:spcPct val="150000"/>
              </a:lnSpc>
            </a:pPr>
            <a:endParaRPr lang="en-US" sz="1200" b="1" dirty="0">
              <a:latin typeface="Verdana" pitchFamily="34" charset="0"/>
            </a:endParaRPr>
          </a:p>
          <a:p>
            <a:pPr algn="ctr">
              <a:lnSpc>
                <a:spcPct val="150000"/>
              </a:lnSpc>
            </a:pPr>
            <a:r>
              <a:rPr lang="en-US" sz="1200" b="1" cap="all" dirty="0" err="1">
                <a:latin typeface="Verdana" pitchFamily="34" charset="0"/>
              </a:rPr>
              <a:t>Funzionalità</a:t>
            </a:r>
            <a:endParaRPr lang="it-IT" sz="1200" b="1" cap="all" dirty="0">
              <a:latin typeface="Verdana" pitchFamily="34" charset="0"/>
            </a:endParaRPr>
          </a:p>
          <a:p>
            <a:pPr algn="just">
              <a:lnSpc>
                <a:spcPct val="150000"/>
              </a:lnSpc>
            </a:pPr>
            <a:r>
              <a:rPr lang="it-IT" sz="1200" b="1" dirty="0">
                <a:latin typeface="Verdana" pitchFamily="34" charset="0"/>
              </a:rPr>
              <a:t>una prova è funzionale se enuncia in modo chiaro quanto richiesto agli studenti e, per quanto riguarda la sua valutazione, se essa è espressa in modo altrettanto chiaro e verificabile.</a:t>
            </a: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p:txBody>
      </p:sp>
      <p:sp>
        <p:nvSpPr>
          <p:cNvPr id="15" name="Rettangolo 14"/>
          <p:cNvSpPr/>
          <p:nvPr/>
        </p:nvSpPr>
        <p:spPr>
          <a:xfrm>
            <a:off x="0" y="1304104"/>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Premessa</a:t>
            </a:r>
            <a:endParaRPr lang="it-IT" sz="1600" dirty="0">
              <a:latin typeface="Verdana" pitchFamily="34" charset="0"/>
              <a:cs typeface="+mn-cs"/>
            </a:endParaRPr>
          </a:p>
        </p:txBody>
      </p:sp>
      <p:sp>
        <p:nvSpPr>
          <p:cNvPr id="9" name="Rettangolo 8"/>
          <p:cNvSpPr/>
          <p:nvPr/>
        </p:nvSpPr>
        <p:spPr>
          <a:xfrm>
            <a:off x="0" y="875476"/>
            <a:ext cx="7561263" cy="369332"/>
          </a:xfrm>
          <a:prstGeom prst="rect">
            <a:avLst/>
          </a:prstGeom>
        </p:spPr>
        <p:txBody>
          <a:bodyPr>
            <a:spAutoFit/>
          </a:bodyPr>
          <a:lstStyle/>
          <a:p>
            <a:pPr marL="342900" indent="-342900" algn="ctr" fontAlgn="auto">
              <a:spcBef>
                <a:spcPts val="0"/>
              </a:spcBef>
              <a:spcAft>
                <a:spcPts val="0"/>
              </a:spcAft>
              <a:buFont typeface="+mj-lt"/>
              <a:buAutoNum type="alphaLcPeriod"/>
              <a:defRPr/>
            </a:pPr>
            <a:r>
              <a:rPr lang="it-IT" b="1" dirty="0">
                <a:effectLst>
                  <a:outerShdw blurRad="38100" dist="38100" dir="2700000" algn="tl">
                    <a:srgbClr val="000000">
                      <a:alpha val="43137"/>
                    </a:srgbClr>
                  </a:outerShdw>
                </a:effectLst>
                <a:latin typeface="Verdana" pitchFamily="34" charset="0"/>
                <a:cs typeface="+mn-cs"/>
              </a:rPr>
              <a:t>Valutazione degli apprendimenti</a:t>
            </a:r>
            <a:endParaRPr lang="it-IT" dirty="0">
              <a:latin typeface="Verdana" pitchFamily="34" charset="0"/>
              <a:cs typeface="+mn-cs"/>
            </a:endParaRPr>
          </a:p>
        </p:txBody>
      </p:sp>
      <p:sp>
        <p:nvSpPr>
          <p:cNvPr id="10"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862013"/>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128002"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8003"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128005" name="CasellaDiTesto 8"/>
          <p:cNvSpPr txBox="1">
            <a:spLocks noChangeArrowheads="1"/>
          </p:cNvSpPr>
          <p:nvPr/>
        </p:nvSpPr>
        <p:spPr bwMode="auto">
          <a:xfrm>
            <a:off x="494483" y="2089922"/>
            <a:ext cx="6502400" cy="6873677"/>
          </a:xfrm>
          <a:prstGeom prst="rect">
            <a:avLst/>
          </a:prstGeom>
          <a:noFill/>
          <a:ln w="9525">
            <a:noFill/>
            <a:miter lim="800000"/>
            <a:headEnd/>
            <a:tailEnd/>
          </a:ln>
        </p:spPr>
        <p:txBody>
          <a:bodyPr>
            <a:spAutoFit/>
          </a:bodyPr>
          <a:lstStyle/>
          <a:p>
            <a:pPr algn="ctr">
              <a:lnSpc>
                <a:spcPct val="150000"/>
              </a:lnSpc>
            </a:pPr>
            <a:r>
              <a:rPr lang="en-US" sz="1400" b="1" cap="all" dirty="0" err="1">
                <a:effectLst>
                  <a:outerShdw blurRad="38100" dist="38100" dir="2700000" algn="tl">
                    <a:srgbClr val="000000">
                      <a:alpha val="43137"/>
                    </a:srgbClr>
                  </a:outerShdw>
                </a:effectLst>
                <a:latin typeface="Verdana" pitchFamily="34" charset="0"/>
              </a:rPr>
              <a:t>Tipologia</a:t>
            </a:r>
            <a:r>
              <a:rPr lang="en-US" sz="1400" b="1" cap="all" dirty="0">
                <a:effectLst>
                  <a:outerShdw blurRad="38100" dist="38100" dir="2700000" algn="tl">
                    <a:srgbClr val="000000">
                      <a:alpha val="43137"/>
                    </a:srgbClr>
                  </a:outerShdw>
                </a:effectLst>
                <a:latin typeface="Verdana" pitchFamily="34" charset="0"/>
              </a:rPr>
              <a:t>  </a:t>
            </a:r>
            <a:r>
              <a:rPr lang="en-US" sz="1400" b="1" cap="all" dirty="0" err="1">
                <a:effectLst>
                  <a:outerShdw blurRad="38100" dist="38100" dir="2700000" algn="tl">
                    <a:srgbClr val="000000">
                      <a:alpha val="43137"/>
                    </a:srgbClr>
                  </a:outerShdw>
                </a:effectLst>
                <a:latin typeface="Verdana" pitchFamily="34" charset="0"/>
              </a:rPr>
              <a:t>delle</a:t>
            </a:r>
            <a:r>
              <a:rPr lang="en-US" sz="1400" b="1" cap="all" dirty="0">
                <a:effectLst>
                  <a:outerShdw blurRad="38100" dist="38100" dir="2700000" algn="tl">
                    <a:srgbClr val="000000">
                      <a:alpha val="43137"/>
                    </a:srgbClr>
                  </a:outerShdw>
                </a:effectLst>
                <a:latin typeface="Verdana" pitchFamily="34" charset="0"/>
              </a:rPr>
              <a:t> prove</a:t>
            </a:r>
            <a:endParaRPr lang="it-IT" sz="1400" b="1" cap="all" dirty="0">
              <a:effectLst>
                <a:outerShdw blurRad="38100" dist="38100" dir="2700000" algn="tl">
                  <a:srgbClr val="000000">
                    <a:alpha val="43137"/>
                  </a:srgbClr>
                </a:outerShdw>
              </a:effectLst>
              <a:latin typeface="Verdana" pitchFamily="34" charset="0"/>
            </a:endParaRPr>
          </a:p>
          <a:p>
            <a:pPr algn="just">
              <a:lnSpc>
                <a:spcPct val="150000"/>
              </a:lnSpc>
            </a:pPr>
            <a:endParaRPr lang="en-US" sz="1200" dirty="0">
              <a:latin typeface="Verdana" pitchFamily="34" charset="0"/>
            </a:endParaRPr>
          </a:p>
          <a:p>
            <a:pPr algn="just">
              <a:lnSpc>
                <a:spcPct val="150000"/>
              </a:lnSpc>
            </a:pPr>
            <a:endParaRPr lang="en-US" sz="1200" b="1" dirty="0">
              <a:latin typeface="Verdana" pitchFamily="34" charset="0"/>
            </a:endParaRPr>
          </a:p>
          <a:p>
            <a:pPr algn="ctr">
              <a:lnSpc>
                <a:spcPts val="1600"/>
              </a:lnSpc>
            </a:pPr>
            <a:r>
              <a:rPr lang="en-US" sz="1200" b="1" dirty="0">
                <a:latin typeface="Verdana" pitchFamily="34" charset="0"/>
              </a:rPr>
              <a:t>STRUTTURATE</a:t>
            </a:r>
            <a:endParaRPr lang="it-IT" sz="1200" b="1" dirty="0">
              <a:latin typeface="Verdana" pitchFamily="34" charset="0"/>
            </a:endParaRPr>
          </a:p>
          <a:p>
            <a:pPr algn="just">
              <a:lnSpc>
                <a:spcPts val="1600"/>
              </a:lnSpc>
            </a:pPr>
            <a:r>
              <a:rPr lang="it-IT" sz="1200" b="1" dirty="0">
                <a:latin typeface="Verdana" pitchFamily="34" charset="0"/>
              </a:rPr>
              <a:t>Prove a stimolo chiuso e a risposta chiusa. Le risposte sono univoche e predeterminabili e garantiscono un’elevata oggettività perché le prestazioni possono essere misurate facilmente e con precisione. Rientrano in questa tipologia: i quesiti vero/falso, le corrispondenze, le domande a scelta multipla e gli esercizi di completamento.</a:t>
            </a:r>
          </a:p>
          <a:p>
            <a:pPr algn="just">
              <a:lnSpc>
                <a:spcPts val="1600"/>
              </a:lnSpc>
            </a:pPr>
            <a:endParaRPr lang="it-IT" sz="1200" dirty="0">
              <a:latin typeface="Verdana" pitchFamily="34" charset="0"/>
            </a:endParaRPr>
          </a:p>
          <a:p>
            <a:pPr algn="ctr">
              <a:lnSpc>
                <a:spcPts val="1600"/>
              </a:lnSpc>
            </a:pPr>
            <a:r>
              <a:rPr lang="en-US" sz="1200" b="1" dirty="0">
                <a:latin typeface="Verdana" pitchFamily="34" charset="0"/>
              </a:rPr>
              <a:t>NON STRUTTURATE</a:t>
            </a:r>
            <a:endParaRPr lang="it-IT" sz="1200" b="1" dirty="0">
              <a:latin typeface="Verdana" pitchFamily="34" charset="0"/>
            </a:endParaRPr>
          </a:p>
          <a:p>
            <a:pPr algn="just">
              <a:lnSpc>
                <a:spcPts val="1600"/>
              </a:lnSpc>
            </a:pPr>
            <a:r>
              <a:rPr lang="it-IT" sz="1200" b="1" dirty="0">
                <a:latin typeface="Verdana" pitchFamily="34" charset="0"/>
              </a:rPr>
              <a:t>Prove a stimolo aperto e a risposta aperta. Non prevedono risposte univoche e predeterminabili e pertanto non hanno un elevato grado di oggettività. Comprendono diverse tipologie di prove “tradizionali”, come l’interrogazione, il riassunto, il tema, la relazione, l’articolo, </a:t>
            </a:r>
            <a:r>
              <a:rPr lang="it-IT" sz="1200" b="1" dirty="0" err="1">
                <a:latin typeface="Verdana" pitchFamily="34" charset="0"/>
              </a:rPr>
              <a:t>ecc…</a:t>
            </a:r>
            <a:r>
              <a:rPr lang="it-IT" sz="1200" b="1" dirty="0">
                <a:latin typeface="Verdana" pitchFamily="34" charset="0"/>
              </a:rPr>
              <a:t> Nonostante il limite della soggettività, esse costituiscono uno strumento che permette di verificare e valutare obiettivi non sempre analizzabili con prove di tipo strutturato. In generale esse sono ancora molto utilizzate perché consentono di verificare i livelli più alti di competenze, quali analisi, sintesi e valutazione, facendo ricorso non solo alla memoria riconoscitiva degli studenti, ma anche a quella rievocativa. Inoltre tali prove verificano l’abilità di riformulare, riorganizzare e riutilizzare i materiali di studio in situazioni nuove, stabilendo relazioni e analogie.</a:t>
            </a:r>
          </a:p>
          <a:p>
            <a:pPr algn="just">
              <a:lnSpc>
                <a:spcPts val="1600"/>
              </a:lnSpc>
            </a:pPr>
            <a:r>
              <a:rPr lang="it-IT" sz="1200" b="1" dirty="0">
                <a:latin typeface="Verdana" pitchFamily="34" charset="0"/>
              </a:rPr>
              <a:t>Infine, per garantire una valutazione il più possibile oggettiva e uniforme di tali prove, i docenti si attengono a criteri concordati e condivisi.</a:t>
            </a:r>
          </a:p>
          <a:p>
            <a:pPr algn="just">
              <a:lnSpc>
                <a:spcPts val="1600"/>
              </a:lnSpc>
            </a:pPr>
            <a:endParaRPr lang="it-IT" sz="1200" dirty="0">
              <a:latin typeface="Verdana" pitchFamily="34" charset="0"/>
            </a:endParaRPr>
          </a:p>
          <a:p>
            <a:pPr algn="ctr">
              <a:lnSpc>
                <a:spcPts val="1600"/>
              </a:lnSpc>
            </a:pPr>
            <a:r>
              <a:rPr lang="en-US" sz="1200" b="1" dirty="0">
                <a:latin typeface="Verdana" pitchFamily="34" charset="0"/>
              </a:rPr>
              <a:t>SEMISTRUTTURATE</a:t>
            </a:r>
            <a:endParaRPr lang="it-IT" sz="1200" b="1" dirty="0">
              <a:latin typeface="Verdana" pitchFamily="34" charset="0"/>
            </a:endParaRPr>
          </a:p>
          <a:p>
            <a:pPr algn="just">
              <a:lnSpc>
                <a:spcPts val="1600"/>
              </a:lnSpc>
            </a:pPr>
            <a:r>
              <a:rPr lang="it-IT" sz="1200" b="1" dirty="0">
                <a:latin typeface="Verdana" pitchFamily="34" charset="0"/>
              </a:rPr>
              <a:t>Sono prove a stimolo chiuso ma con risposta aperta. Le risposte non sono univoche ma sono ampiamente predeterminabili in base ai vincoli posti negli stimoli. Comprendono, salvo alcune eccezioni, le  stesse tipologie delle prove non strutturate. In tal modo si uniscono i vantaggi delle prove tradizionali a quelli delle prove più oggettive.</a:t>
            </a:r>
          </a:p>
        </p:txBody>
      </p:sp>
      <p:sp>
        <p:nvSpPr>
          <p:cNvPr id="16" name="Rettangolo 15"/>
          <p:cNvSpPr/>
          <p:nvPr/>
        </p:nvSpPr>
        <p:spPr>
          <a:xfrm>
            <a:off x="0" y="151841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Premessa</a:t>
            </a:r>
            <a:endParaRPr lang="it-IT" sz="1600" dirty="0">
              <a:latin typeface="Verdana" pitchFamily="34" charset="0"/>
              <a:cs typeface="+mn-cs"/>
            </a:endParaRPr>
          </a:p>
        </p:txBody>
      </p:sp>
      <p:sp>
        <p:nvSpPr>
          <p:cNvPr id="9" name="Rettangolo 8"/>
          <p:cNvSpPr/>
          <p:nvPr/>
        </p:nvSpPr>
        <p:spPr>
          <a:xfrm>
            <a:off x="0" y="875476"/>
            <a:ext cx="7561263" cy="369332"/>
          </a:xfrm>
          <a:prstGeom prst="rect">
            <a:avLst/>
          </a:prstGeom>
        </p:spPr>
        <p:txBody>
          <a:bodyPr>
            <a:spAutoFit/>
          </a:bodyPr>
          <a:lstStyle/>
          <a:p>
            <a:pPr marL="342900" indent="-342900" algn="ctr" fontAlgn="auto">
              <a:spcBef>
                <a:spcPts val="0"/>
              </a:spcBef>
              <a:spcAft>
                <a:spcPts val="0"/>
              </a:spcAft>
              <a:buFont typeface="+mj-lt"/>
              <a:buAutoNum type="alphaLcPeriod"/>
              <a:defRPr/>
            </a:pPr>
            <a:r>
              <a:rPr lang="it-IT" b="1" dirty="0">
                <a:effectLst>
                  <a:outerShdw blurRad="38100" dist="38100" dir="2700000" algn="tl">
                    <a:srgbClr val="000000">
                      <a:alpha val="43137"/>
                    </a:srgbClr>
                  </a:outerShdw>
                </a:effectLst>
                <a:latin typeface="Verdana" pitchFamily="34" charset="0"/>
                <a:cs typeface="+mn-cs"/>
              </a:rPr>
              <a:t>Valutazione degli apprendimenti</a:t>
            </a:r>
            <a:endParaRPr lang="it-IT" dirty="0">
              <a:latin typeface="Verdana" pitchFamily="34" charset="0"/>
              <a:cs typeface="+mn-cs"/>
            </a:endParaRPr>
          </a:p>
        </p:txBody>
      </p:sp>
      <p:sp>
        <p:nvSpPr>
          <p:cNvPr id="10"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asellaDiTesto 5"/>
          <p:cNvSpPr txBox="1">
            <a:spLocks noChangeArrowheads="1"/>
          </p:cNvSpPr>
          <p:nvPr/>
        </p:nvSpPr>
        <p:spPr bwMode="auto">
          <a:xfrm>
            <a:off x="457994" y="517525"/>
            <a:ext cx="6645275" cy="8920163"/>
          </a:xfrm>
          <a:prstGeom prst="rect">
            <a:avLst/>
          </a:prstGeom>
          <a:noFill/>
          <a:ln w="9525">
            <a:noFill/>
            <a:miter lim="800000"/>
            <a:headEnd/>
            <a:tailEnd/>
          </a:ln>
        </p:spPr>
        <p:txBody>
          <a:bodyPr>
            <a:spAutoFit/>
          </a:bodyPr>
          <a:lstStyle/>
          <a:p>
            <a:pPr algn="just">
              <a:lnSpc>
                <a:spcPct val="150000"/>
              </a:lnSpc>
              <a:buFont typeface="Wingdings" pitchFamily="2" charset="2"/>
              <a:buChar char="Ø"/>
            </a:pPr>
            <a:r>
              <a:rPr lang="it-IT" sz="1200" b="1" dirty="0">
                <a:latin typeface="Verdana" pitchFamily="34" charset="0"/>
              </a:rPr>
              <a:t>potenziamento dell’utilizzo delle nuove tecnologie digitali per la sollecitazione della curiosità epistemica e la facilitazione del processo di apprendimento;</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realizzazione di interventi di continuità tra i vari ordini di scuola anche tra Istituti Comprensivi presenti nel territorio;</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creazione di accordi, convenzioni, reti </a:t>
            </a:r>
            <a:r>
              <a:rPr lang="it-IT" sz="1200" b="1" dirty="0" err="1">
                <a:latin typeface="Verdana" pitchFamily="34" charset="0"/>
              </a:rPr>
              <a:t>inter</a:t>
            </a:r>
            <a:r>
              <a:rPr lang="it-IT" sz="1200" b="1" dirty="0">
                <a:latin typeface="Verdana" pitchFamily="34" charset="0"/>
              </a:rPr>
              <a:t> ed </a:t>
            </a:r>
            <a:r>
              <a:rPr lang="it-IT" sz="1200" b="1" dirty="0" err="1">
                <a:latin typeface="Verdana" pitchFamily="34" charset="0"/>
              </a:rPr>
              <a:t>intra</a:t>
            </a:r>
            <a:r>
              <a:rPr lang="it-IT" sz="1200" b="1" dirty="0">
                <a:latin typeface="Verdana" pitchFamily="34" charset="0"/>
              </a:rPr>
              <a:t> istituzionali per il miglioramento del servizio scolastico e dell’offerta formativa;</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coordinamento dell’organizzazione (</a:t>
            </a:r>
            <a:r>
              <a:rPr lang="it-IT" sz="1200" b="1" dirty="0" err="1">
                <a:latin typeface="Verdana" pitchFamily="34" charset="0"/>
              </a:rPr>
              <a:t>microorganizzazione</a:t>
            </a:r>
            <a:r>
              <a:rPr lang="it-IT" sz="1200" b="1" dirty="0">
                <a:latin typeface="Verdana" pitchFamily="34" charset="0"/>
              </a:rPr>
              <a:t>) attraverso acquisizione di incarichi e responsabilità da parte del personale scolastico (Dipartimento Organizzativo, FF.SS. ed </a:t>
            </a:r>
            <a:r>
              <a:rPr lang="it-IT" sz="1200" b="1" dirty="0" err="1">
                <a:latin typeface="Verdana" pitchFamily="34" charset="0"/>
              </a:rPr>
              <a:t>II.SS</a:t>
            </a:r>
            <a:r>
              <a:rPr lang="it-IT" sz="1200" b="1" dirty="0">
                <a:latin typeface="Verdana" pitchFamily="34" charset="0"/>
              </a:rPr>
              <a:t>) e degli alunni ed anche attraverso il coinvolgimento dei rappresentanti di classe;</a:t>
            </a:r>
            <a:r>
              <a:rPr lang="it-IT" sz="1200" b="1" dirty="0">
                <a:latin typeface="Calibri" pitchFamily="34" charset="0"/>
              </a:rPr>
              <a:t> </a:t>
            </a:r>
          </a:p>
          <a:p>
            <a:pPr algn="just">
              <a:lnSpc>
                <a:spcPct val="150000"/>
              </a:lnSpc>
              <a:buFont typeface="Wingdings" pitchFamily="2" charset="2"/>
              <a:buChar char="Ø"/>
            </a:pPr>
            <a:endParaRPr lang="it-IT" sz="1200" b="1" dirty="0">
              <a:latin typeface="Calibri" pitchFamily="34" charset="0"/>
            </a:endParaRPr>
          </a:p>
          <a:p>
            <a:pPr algn="just">
              <a:lnSpc>
                <a:spcPct val="150000"/>
              </a:lnSpc>
              <a:buFont typeface="Wingdings" pitchFamily="2" charset="2"/>
              <a:buChar char="Ø"/>
            </a:pPr>
            <a:r>
              <a:rPr lang="it-IT" sz="1200" b="1" dirty="0">
                <a:latin typeface="Verdana" pitchFamily="34" charset="0"/>
              </a:rPr>
              <a:t>stage, tirocini formativi, progetti di orientamento, alternanza scuola/lavoro, interscambi culturali anche all’estero;</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esperimenti e prove pratiche presso laboratori esterni alla scuola, cantieri ed aziende;</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attività di promozione culturale e sociale anche nei giorni festivi, pre-festivi o di interruzione delle lezioni (centri estivi, mostre, open </a:t>
            </a:r>
            <a:r>
              <a:rPr lang="it-IT" sz="1200" b="1" dirty="0" err="1">
                <a:latin typeface="Verdana" pitchFamily="34" charset="0"/>
              </a:rPr>
              <a:t>day</a:t>
            </a:r>
            <a:r>
              <a:rPr lang="it-IT" sz="1200" b="1" dirty="0">
                <a:latin typeface="Verdana" pitchFamily="34" charset="0"/>
              </a:rPr>
              <a:t>, ecc.);</a:t>
            </a:r>
          </a:p>
          <a:p>
            <a:pPr algn="just">
              <a:lnSpc>
                <a:spcPct val="150000"/>
              </a:lnSpc>
            </a:pPr>
            <a:r>
              <a:rPr lang="it-IT" sz="1200" b="1" dirty="0">
                <a:latin typeface="Verdana" pitchFamily="34" charset="0"/>
              </a:rPr>
              <a:t> </a:t>
            </a:r>
          </a:p>
          <a:p>
            <a:pPr algn="just">
              <a:lnSpc>
                <a:spcPct val="150000"/>
              </a:lnSpc>
              <a:buFont typeface="Wingdings" pitchFamily="2" charset="2"/>
              <a:buChar char="Ø"/>
            </a:pPr>
            <a:r>
              <a:rPr lang="it-IT" sz="1200" b="1" dirty="0">
                <a:latin typeface="Verdana" pitchFamily="34" charset="0"/>
              </a:rPr>
              <a:t>lavori a classi aperte in orizzontale ed in verticale all’interno del Plesso e tra i Plessi;</a:t>
            </a:r>
          </a:p>
          <a:p>
            <a:pPr algn="just">
              <a:lnSpc>
                <a:spcPct val="150000"/>
              </a:lnSpc>
              <a:buFont typeface="Wingdings" pitchFamily="2" charset="2"/>
              <a:buChar char="Ø"/>
            </a:pPr>
            <a:endParaRPr lang="it-IT" sz="1200" b="1" dirty="0">
              <a:latin typeface="Verdana" pitchFamily="34" charset="0"/>
            </a:endParaRPr>
          </a:p>
          <a:p>
            <a:pPr algn="just">
              <a:lnSpc>
                <a:spcPct val="150000"/>
              </a:lnSpc>
              <a:buFont typeface="Wingdings" pitchFamily="2" charset="2"/>
              <a:buChar char="Ø"/>
            </a:pPr>
            <a:r>
              <a:rPr lang="it-IT" sz="1200" b="1" dirty="0">
                <a:latin typeface="Verdana" pitchFamily="34" charset="0"/>
              </a:rPr>
              <a:t>flessibilità oraria negli insegnamenti per il potenziamento di specifiche competenze di base.</a:t>
            </a:r>
          </a:p>
          <a:p>
            <a:pPr algn="just">
              <a:lnSpc>
                <a:spcPct val="150000"/>
              </a:lnSpc>
              <a:buFont typeface="Wingdings" pitchFamily="2" charset="2"/>
              <a:buChar char="Ø"/>
            </a:pPr>
            <a:endParaRPr lang="it-IT" sz="1200" b="1" dirty="0">
              <a:latin typeface="Verdana" pitchFamily="34" charset="0"/>
            </a:endParaRP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862013"/>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129026"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9027"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13" name="CasellaDiTesto 12"/>
          <p:cNvSpPr txBox="1"/>
          <p:nvPr/>
        </p:nvSpPr>
        <p:spPr>
          <a:xfrm>
            <a:off x="530202" y="2089922"/>
            <a:ext cx="6500858" cy="5960606"/>
          </a:xfrm>
          <a:prstGeom prst="rect">
            <a:avLst/>
          </a:prstGeom>
          <a:noFill/>
        </p:spPr>
        <p:txBody>
          <a:bodyPr>
            <a:spAutoFit/>
          </a:bodyPr>
          <a:lstStyle/>
          <a:p>
            <a:pPr algn="just" fontAlgn="auto">
              <a:lnSpc>
                <a:spcPts val="1600"/>
              </a:lnSpc>
              <a:spcBef>
                <a:spcPts val="0"/>
              </a:spcBef>
              <a:spcAft>
                <a:spcPts val="0"/>
              </a:spcAft>
              <a:defRPr/>
            </a:pPr>
            <a:r>
              <a:rPr lang="it-IT" sz="1200" b="1" dirty="0">
                <a:latin typeface="Verdana" pitchFamily="34" charset="0"/>
                <a:cs typeface="+mn-cs"/>
              </a:rPr>
              <a:t>La validazione delle azioni formative si attua attraverso:</a:t>
            </a:r>
          </a:p>
          <a:p>
            <a:pPr algn="just" fontAlgn="auto">
              <a:lnSpc>
                <a:spcPts val="1600"/>
              </a:lnSpc>
              <a:spcBef>
                <a:spcPts val="0"/>
              </a:spcBef>
              <a:spcAft>
                <a:spcPts val="0"/>
              </a:spcAft>
              <a:defRPr/>
            </a:pPr>
            <a:endParaRPr lang="it-IT" sz="1200" b="1" dirty="0">
              <a:latin typeface="Verdana" pitchFamily="34" charset="0"/>
              <a:cs typeface="+mn-cs"/>
            </a:endParaRPr>
          </a:p>
          <a:p>
            <a:pPr algn="just" fontAlgn="auto">
              <a:lnSpc>
                <a:spcPts val="1600"/>
              </a:lnSpc>
              <a:spcBef>
                <a:spcPts val="0"/>
              </a:spcBef>
              <a:spcAft>
                <a:spcPts val="0"/>
              </a:spcAft>
              <a:defRPr/>
            </a:pPr>
            <a:r>
              <a:rPr lang="it-IT" sz="1200" b="1" dirty="0">
                <a:latin typeface="Verdana" pitchFamily="34" charset="0"/>
                <a:cs typeface="+mn-cs"/>
              </a:rPr>
              <a:t>Studio statistico = (media – deviazione standard )</a:t>
            </a:r>
          </a:p>
          <a:p>
            <a:pPr algn="just" fontAlgn="auto">
              <a:lnSpc>
                <a:spcPts val="1600"/>
              </a:lnSpc>
              <a:spcBef>
                <a:spcPts val="0"/>
              </a:spcBef>
              <a:spcAft>
                <a:spcPts val="0"/>
              </a:spcAft>
              <a:defRPr/>
            </a:pPr>
            <a:endParaRPr lang="it-IT" sz="1200" b="1" dirty="0">
              <a:latin typeface="Verdana" pitchFamily="34" charset="0"/>
              <a:cs typeface="+mn-cs"/>
            </a:endParaRPr>
          </a:p>
          <a:p>
            <a:pPr lvl="1" algn="just" fontAlgn="auto">
              <a:lnSpc>
                <a:spcPct val="150000"/>
              </a:lnSpc>
              <a:spcBef>
                <a:spcPts val="0"/>
              </a:spcBef>
              <a:spcAft>
                <a:spcPts val="0"/>
              </a:spcAft>
              <a:buFontTx/>
              <a:buBlip>
                <a:blip r:embed="rId5"/>
              </a:buBlip>
              <a:defRPr/>
            </a:pPr>
            <a:r>
              <a:rPr lang="it-IT" sz="1200" b="1" dirty="0">
                <a:latin typeface="Verdana" pitchFamily="34" charset="0"/>
                <a:cs typeface="+mn-cs"/>
              </a:rPr>
              <a:t>prove oggettive, semi strutturate e di profitto per classi parallele</a:t>
            </a:r>
          </a:p>
          <a:p>
            <a:pPr lvl="1" algn="just" fontAlgn="auto">
              <a:lnSpc>
                <a:spcPct val="150000"/>
              </a:lnSpc>
              <a:spcBef>
                <a:spcPts val="0"/>
              </a:spcBef>
              <a:spcAft>
                <a:spcPts val="0"/>
              </a:spcAft>
              <a:buFontTx/>
              <a:buBlip>
                <a:blip r:embed="rId5"/>
              </a:buBlip>
              <a:defRPr/>
            </a:pPr>
            <a:r>
              <a:rPr lang="en-US" sz="1200" b="1" dirty="0" err="1">
                <a:latin typeface="Verdana" pitchFamily="34" charset="0"/>
                <a:cs typeface="+mn-cs"/>
              </a:rPr>
              <a:t>esiti</a:t>
            </a:r>
            <a:r>
              <a:rPr lang="en-US" sz="1200" b="1" dirty="0">
                <a:latin typeface="Verdana" pitchFamily="34" charset="0"/>
                <a:cs typeface="+mn-cs"/>
              </a:rPr>
              <a:t> </a:t>
            </a:r>
            <a:r>
              <a:rPr lang="en-US" sz="1200" b="1" dirty="0" err="1">
                <a:latin typeface="Verdana" pitchFamily="34" charset="0"/>
                <a:cs typeface="+mn-cs"/>
              </a:rPr>
              <a:t>d’apprendimento</a:t>
            </a:r>
            <a:endParaRPr lang="it-IT" sz="1200" b="1" dirty="0">
              <a:latin typeface="Verdana" pitchFamily="34" charset="0"/>
              <a:cs typeface="+mn-cs"/>
            </a:endParaRPr>
          </a:p>
          <a:p>
            <a:pPr lvl="1" algn="just" fontAlgn="auto">
              <a:lnSpc>
                <a:spcPct val="150000"/>
              </a:lnSpc>
              <a:spcBef>
                <a:spcPts val="0"/>
              </a:spcBef>
              <a:spcAft>
                <a:spcPts val="0"/>
              </a:spcAft>
              <a:buFontTx/>
              <a:buBlip>
                <a:blip r:embed="rId5"/>
              </a:buBlip>
              <a:defRPr/>
            </a:pPr>
            <a:r>
              <a:rPr lang="it-IT" sz="1200" b="1" dirty="0">
                <a:latin typeface="Verdana" pitchFamily="34" charset="0"/>
                <a:cs typeface="+mn-cs"/>
              </a:rPr>
              <a:t>comparazione prove parallele ed esiti d’apprendimento</a:t>
            </a:r>
          </a:p>
          <a:p>
            <a:pPr lvl="1" algn="just" fontAlgn="auto">
              <a:lnSpc>
                <a:spcPct val="150000"/>
              </a:lnSpc>
              <a:spcBef>
                <a:spcPts val="0"/>
              </a:spcBef>
              <a:spcAft>
                <a:spcPts val="0"/>
              </a:spcAft>
              <a:buFontTx/>
              <a:buBlip>
                <a:blip r:embed="rId5"/>
              </a:buBlip>
              <a:defRPr/>
            </a:pPr>
            <a:r>
              <a:rPr lang="it-IT" sz="1200" b="1" dirty="0">
                <a:latin typeface="Verdana" pitchFamily="34" charset="0"/>
                <a:cs typeface="+mn-cs"/>
              </a:rPr>
              <a:t>progetti: livelli di ingresso e di uscita</a:t>
            </a:r>
          </a:p>
          <a:p>
            <a:pPr lvl="1" algn="just" fontAlgn="auto">
              <a:lnSpc>
                <a:spcPct val="150000"/>
              </a:lnSpc>
              <a:spcBef>
                <a:spcPts val="0"/>
              </a:spcBef>
              <a:spcAft>
                <a:spcPts val="0"/>
              </a:spcAft>
              <a:buFontTx/>
              <a:buBlip>
                <a:blip r:embed="rId5"/>
              </a:buBlip>
              <a:defRPr/>
            </a:pPr>
            <a:r>
              <a:rPr lang="it-IT" sz="1200" b="1" dirty="0">
                <a:latin typeface="Verdana" pitchFamily="34" charset="0"/>
                <a:cs typeface="+mn-cs"/>
              </a:rPr>
              <a:t>Osservazione e commento dei dati:</a:t>
            </a:r>
          </a:p>
          <a:p>
            <a:pPr lvl="1" algn="just" fontAlgn="auto">
              <a:lnSpc>
                <a:spcPct val="150000"/>
              </a:lnSpc>
              <a:spcBef>
                <a:spcPts val="0"/>
              </a:spcBef>
              <a:spcAft>
                <a:spcPts val="0"/>
              </a:spcAft>
              <a:buFontTx/>
              <a:buBlip>
                <a:blip r:embed="rId5"/>
              </a:buBlip>
              <a:defRPr/>
            </a:pPr>
            <a:r>
              <a:rPr lang="en-US" sz="1200" b="1" dirty="0">
                <a:latin typeface="Verdana" pitchFamily="34" charset="0"/>
                <a:cs typeface="+mn-cs"/>
              </a:rPr>
              <a:t>in </a:t>
            </a:r>
            <a:r>
              <a:rPr lang="en-US" sz="1200" b="1" dirty="0" err="1">
                <a:latin typeface="Verdana" pitchFamily="34" charset="0"/>
                <a:cs typeface="+mn-cs"/>
              </a:rPr>
              <a:t>sede</a:t>
            </a:r>
            <a:r>
              <a:rPr lang="en-US" sz="1200" b="1" dirty="0">
                <a:latin typeface="Verdana" pitchFamily="34" charset="0"/>
                <a:cs typeface="+mn-cs"/>
              </a:rPr>
              <a:t> </a:t>
            </a:r>
            <a:r>
              <a:rPr lang="en-US" sz="1200" b="1" dirty="0" err="1">
                <a:latin typeface="Verdana" pitchFamily="34" charset="0"/>
                <a:cs typeface="+mn-cs"/>
              </a:rPr>
              <a:t>collegiale</a:t>
            </a:r>
            <a:endParaRPr lang="it-IT" sz="1200" b="1" dirty="0">
              <a:latin typeface="Verdana" pitchFamily="34" charset="0"/>
              <a:cs typeface="+mn-cs"/>
            </a:endParaRPr>
          </a:p>
          <a:p>
            <a:pPr lvl="1" algn="just" fontAlgn="auto">
              <a:lnSpc>
                <a:spcPct val="150000"/>
              </a:lnSpc>
              <a:spcBef>
                <a:spcPts val="0"/>
              </a:spcBef>
              <a:spcAft>
                <a:spcPts val="0"/>
              </a:spcAft>
              <a:buFontTx/>
              <a:buBlip>
                <a:blip r:embed="rId5"/>
              </a:buBlip>
              <a:defRPr/>
            </a:pPr>
            <a:r>
              <a:rPr lang="en-US" sz="1200" b="1" dirty="0">
                <a:latin typeface="Verdana" pitchFamily="34" charset="0"/>
                <a:cs typeface="+mn-cs"/>
              </a:rPr>
              <a:t>per </a:t>
            </a:r>
            <a:r>
              <a:rPr lang="en-US" sz="1200" b="1" dirty="0" err="1">
                <a:latin typeface="Verdana" pitchFamily="34" charset="0"/>
                <a:cs typeface="+mn-cs"/>
              </a:rPr>
              <a:t>singola</a:t>
            </a:r>
            <a:r>
              <a:rPr lang="en-US" sz="1200" b="1" dirty="0">
                <a:latin typeface="Verdana" pitchFamily="34" charset="0"/>
                <a:cs typeface="+mn-cs"/>
              </a:rPr>
              <a:t> </a:t>
            </a:r>
            <a:r>
              <a:rPr lang="en-US" sz="1200" b="1" dirty="0" err="1">
                <a:latin typeface="Verdana" pitchFamily="34" charset="0"/>
                <a:cs typeface="+mn-cs"/>
              </a:rPr>
              <a:t>disciplina</a:t>
            </a:r>
            <a:endParaRPr lang="it-IT" sz="1200" b="1" dirty="0">
              <a:latin typeface="Verdana" pitchFamily="34" charset="0"/>
              <a:cs typeface="+mn-cs"/>
            </a:endParaRPr>
          </a:p>
          <a:p>
            <a:pPr lvl="1" algn="just" fontAlgn="auto">
              <a:lnSpc>
                <a:spcPct val="150000"/>
              </a:lnSpc>
              <a:spcBef>
                <a:spcPts val="0"/>
              </a:spcBef>
              <a:spcAft>
                <a:spcPts val="0"/>
              </a:spcAft>
              <a:buFontTx/>
              <a:buBlip>
                <a:blip r:embed="rId5"/>
              </a:buBlip>
              <a:defRPr/>
            </a:pPr>
            <a:r>
              <a:rPr lang="en-US" sz="1200" b="1" dirty="0" err="1">
                <a:latin typeface="Verdana" pitchFamily="34" charset="0"/>
                <a:cs typeface="+mn-cs"/>
              </a:rPr>
              <a:t>Elaborazione</a:t>
            </a:r>
            <a:r>
              <a:rPr lang="en-US" sz="1200" b="1" dirty="0">
                <a:latin typeface="Verdana" pitchFamily="34" charset="0"/>
                <a:cs typeface="+mn-cs"/>
              </a:rPr>
              <a:t> </a:t>
            </a:r>
            <a:r>
              <a:rPr lang="en-US" sz="1200" b="1" dirty="0" err="1">
                <a:latin typeface="Verdana" pitchFamily="34" charset="0"/>
                <a:cs typeface="+mn-cs"/>
              </a:rPr>
              <a:t>degli</a:t>
            </a:r>
            <a:r>
              <a:rPr lang="en-US" sz="1200" b="1" dirty="0">
                <a:latin typeface="Verdana" pitchFamily="34" charset="0"/>
                <a:cs typeface="+mn-cs"/>
              </a:rPr>
              <a:t> </a:t>
            </a:r>
            <a:r>
              <a:rPr lang="en-US" sz="1200" b="1" dirty="0" err="1">
                <a:latin typeface="Verdana" pitchFamily="34" charset="0"/>
                <a:cs typeface="+mn-cs"/>
              </a:rPr>
              <a:t>eventuali</a:t>
            </a:r>
            <a:r>
              <a:rPr lang="en-US" sz="1200" b="1" dirty="0">
                <a:latin typeface="Verdana" pitchFamily="34" charset="0"/>
                <a:cs typeface="+mn-cs"/>
              </a:rPr>
              <a:t> </a:t>
            </a:r>
            <a:r>
              <a:rPr lang="en-US" sz="1200" b="1" dirty="0" err="1">
                <a:latin typeface="Verdana" pitchFamily="34" charset="0"/>
                <a:cs typeface="+mn-cs"/>
              </a:rPr>
              <a:t>correttivi</a:t>
            </a:r>
            <a:endParaRPr lang="it-IT" sz="1200" b="1" dirty="0">
              <a:latin typeface="Verdana" pitchFamily="34" charset="0"/>
              <a:cs typeface="+mn-cs"/>
            </a:endParaRPr>
          </a:p>
          <a:p>
            <a:pPr marL="0" lvl="5" algn="just">
              <a:lnSpc>
                <a:spcPts val="1600"/>
              </a:lnSpc>
              <a:defRPr/>
            </a:pPr>
            <a:endParaRPr lang="it-IT" sz="1200" b="1" dirty="0">
              <a:latin typeface="Verdana" pitchFamily="34" charset="0"/>
              <a:cs typeface="+mn-cs"/>
            </a:endParaRPr>
          </a:p>
          <a:p>
            <a:pPr marL="0" lvl="5" algn="just">
              <a:lnSpc>
                <a:spcPts val="1600"/>
              </a:lnSpc>
              <a:defRPr/>
            </a:pPr>
            <a:endParaRPr lang="en-US" sz="1200" b="1" dirty="0">
              <a:latin typeface="Verdana" pitchFamily="34" charset="0"/>
              <a:cs typeface="+mn-cs"/>
            </a:endParaRPr>
          </a:p>
          <a:p>
            <a:pPr algn="ctr" fontAlgn="auto">
              <a:lnSpc>
                <a:spcPts val="1600"/>
              </a:lnSpc>
              <a:spcBef>
                <a:spcPts val="0"/>
              </a:spcBef>
              <a:spcAft>
                <a:spcPts val="0"/>
              </a:spcAft>
              <a:defRPr/>
            </a:pPr>
            <a:r>
              <a:rPr lang="it-IT" sz="1400" b="1" dirty="0">
                <a:effectLst>
                  <a:outerShdw blurRad="38100" dist="38100" dir="2700000" algn="tl">
                    <a:srgbClr val="000000">
                      <a:alpha val="43137"/>
                    </a:srgbClr>
                  </a:outerShdw>
                </a:effectLst>
                <a:latin typeface="Verdana" pitchFamily="34" charset="0"/>
                <a:cs typeface="+mn-cs"/>
              </a:rPr>
              <a:t>DOCUMENTAZIONE</a:t>
            </a:r>
          </a:p>
          <a:p>
            <a:pPr algn="just" fontAlgn="auto">
              <a:lnSpc>
                <a:spcPct val="150000"/>
              </a:lnSpc>
              <a:spcBef>
                <a:spcPts val="0"/>
              </a:spcBef>
              <a:spcAft>
                <a:spcPts val="0"/>
              </a:spcAft>
              <a:defRPr/>
            </a:pPr>
            <a:r>
              <a:rPr lang="it-IT" sz="1200" b="1" dirty="0">
                <a:latin typeface="Verdana" pitchFamily="34" charset="0"/>
                <a:cs typeface="+mn-cs"/>
              </a:rPr>
              <a:t>Tutti i materiali prodotti, (dai vari progetti, dal lavoro disciplinare, dalle modalità di valutazione), sono catalogati e messi a disposizione del corpo Docente. Le prove oggettive di verifica sono selezionate e suddivise per materia e conservate su materiale cartaceo; mentre i prodotti veri e propri degli alunni (cartelloni, tesine, ipertesti, giornali, elaborati  grafici, videocassette,  ecc.), sono  conservati  per anno scolastico con  le indicazioni riguardanti i Docenti e gli alunni che hanno contribuito alla loro produzione.</a:t>
            </a:r>
          </a:p>
        </p:txBody>
      </p:sp>
      <p:sp>
        <p:nvSpPr>
          <p:cNvPr id="14" name="Rettangolo 13"/>
          <p:cNvSpPr/>
          <p:nvPr/>
        </p:nvSpPr>
        <p:spPr>
          <a:xfrm>
            <a:off x="0" y="116122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Premessa</a:t>
            </a:r>
            <a:endParaRPr lang="it-IT" sz="1600" dirty="0">
              <a:latin typeface="Verdana" pitchFamily="34" charset="0"/>
              <a:cs typeface="+mn-cs"/>
            </a:endParaRPr>
          </a:p>
        </p:txBody>
      </p:sp>
      <p:sp>
        <p:nvSpPr>
          <p:cNvPr id="10" name="Rettangolo 9"/>
          <p:cNvSpPr/>
          <p:nvPr/>
        </p:nvSpPr>
        <p:spPr>
          <a:xfrm>
            <a:off x="0" y="732600"/>
            <a:ext cx="7561263" cy="369332"/>
          </a:xfrm>
          <a:prstGeom prst="rect">
            <a:avLst/>
          </a:prstGeom>
        </p:spPr>
        <p:txBody>
          <a:bodyPr>
            <a:spAutoFit/>
          </a:bodyPr>
          <a:lstStyle/>
          <a:p>
            <a:pPr marL="342900" indent="-342900" algn="ctr" fontAlgn="auto">
              <a:spcBef>
                <a:spcPts val="0"/>
              </a:spcBef>
              <a:spcAft>
                <a:spcPts val="0"/>
              </a:spcAft>
              <a:buFont typeface="+mj-lt"/>
              <a:buAutoNum type="alphaLcPeriod"/>
              <a:defRPr/>
            </a:pPr>
            <a:r>
              <a:rPr lang="it-IT" b="1" dirty="0">
                <a:effectLst>
                  <a:outerShdw blurRad="38100" dist="38100" dir="2700000" algn="tl">
                    <a:srgbClr val="000000">
                      <a:alpha val="43137"/>
                    </a:srgbClr>
                  </a:outerShdw>
                </a:effectLst>
                <a:latin typeface="Verdana" pitchFamily="34" charset="0"/>
                <a:cs typeface="+mn-cs"/>
              </a:rPr>
              <a:t>Valutazione degli apprendimenti</a:t>
            </a:r>
            <a:endParaRPr lang="it-IT" dirty="0">
              <a:latin typeface="Verdana" pitchFamily="34" charset="0"/>
              <a:cs typeface="+mn-cs"/>
            </a:endParaRPr>
          </a:p>
        </p:txBody>
      </p:sp>
      <p:sp>
        <p:nvSpPr>
          <p:cNvPr id="9"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avanti</a:t>
            </a:r>
            <a:endParaRPr lang="it-IT" sz="12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540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3005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0051"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7" name="Rettangolo 6"/>
          <p:cNvSpPr/>
          <p:nvPr/>
        </p:nvSpPr>
        <p:spPr>
          <a:xfrm>
            <a:off x="0" y="151841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Scuola dell’Infanzia</a:t>
            </a:r>
            <a:endParaRPr lang="it-IT" sz="1600" dirty="0">
              <a:latin typeface="+mn-lt"/>
              <a:cs typeface="+mn-cs"/>
            </a:endParaRPr>
          </a:p>
        </p:txBody>
      </p:sp>
      <p:sp>
        <p:nvSpPr>
          <p:cNvPr id="10" name="Rettangolo 9"/>
          <p:cNvSpPr/>
          <p:nvPr/>
        </p:nvSpPr>
        <p:spPr>
          <a:xfrm>
            <a:off x="351607" y="2018484"/>
            <a:ext cx="6858048" cy="3240502"/>
          </a:xfrm>
          <a:prstGeom prst="rect">
            <a:avLst/>
          </a:prstGeom>
        </p:spPr>
        <p:txBody>
          <a:bodyPr wrap="square">
            <a:spAutoFit/>
          </a:bodyPr>
          <a:lstStyle/>
          <a:p>
            <a:pPr algn="just">
              <a:lnSpc>
                <a:spcPct val="150000"/>
              </a:lnSpc>
            </a:pPr>
            <a:r>
              <a:rPr lang="it-IT" sz="1200" b="1" dirty="0">
                <a:latin typeface="Verdana" pitchFamily="34" charset="0"/>
              </a:rPr>
              <a:t>La valutazione è intesa soprattutto come momento formativo per orientare la ricerca e le scelte educative. Quella inerente ai livelli di sviluppo prevede un momento iniziale, volto a mostrare un quadro delle capacità con cui il bambino entra nella scuola dell’infanzia; verifiche intermedie che consentono di individualizzare le proposte educative ed i percorsi di apprendimento; bilanci finali per la verifica degli esiti formativi, della qualità dell’attività svolta e del significato complessivo dell’esperienza scolastica. Lo strumento maggiormente utilizzato nei diversi momenti della valutazione è l’osservazione, sia occasionale che sistematica.</a:t>
            </a:r>
            <a:r>
              <a:rPr lang="it-IT" dirty="0"/>
              <a:t> </a:t>
            </a:r>
            <a:r>
              <a:rPr lang="it-IT" sz="1200" b="1" dirty="0" err="1">
                <a:latin typeface="Verdana" panose="020B0604030504040204" pitchFamily="34" charset="0"/>
                <a:ea typeface="Verdana" panose="020B0604030504040204" pitchFamily="34" charset="0"/>
                <a:cs typeface="Verdana" panose="020B0604030504040204" pitchFamily="34" charset="0"/>
              </a:rPr>
              <a:t>Dall’a.s.</a:t>
            </a:r>
            <a:r>
              <a:rPr lang="it-IT" sz="1200" b="1" dirty="0">
                <a:latin typeface="Verdana" panose="020B0604030504040204" pitchFamily="34" charset="0"/>
                <a:ea typeface="Verdana" panose="020B0604030504040204" pitchFamily="34" charset="0"/>
                <a:cs typeface="Verdana" panose="020B0604030504040204" pitchFamily="34" charset="0"/>
              </a:rPr>
              <a:t> 2015-16 si avvierà un processo di ricerca-azione finalizzato alla produzione di una scheda di valutazione dell’alunno al termine del ciclo della Scuola dell’Infanzia.  </a:t>
            </a:r>
          </a:p>
        </p:txBody>
      </p:sp>
      <p:sp>
        <p:nvSpPr>
          <p:cNvPr id="9" name="Rettangolo 8"/>
          <p:cNvSpPr/>
          <p:nvPr/>
        </p:nvSpPr>
        <p:spPr>
          <a:xfrm>
            <a:off x="0" y="875476"/>
            <a:ext cx="7561263" cy="369332"/>
          </a:xfrm>
          <a:prstGeom prst="rect">
            <a:avLst/>
          </a:prstGeom>
        </p:spPr>
        <p:txBody>
          <a:bodyPr>
            <a:spAutoFit/>
          </a:bodyPr>
          <a:lstStyle/>
          <a:p>
            <a:pPr marL="342900" indent="-342900" algn="ctr" fontAlgn="auto">
              <a:spcBef>
                <a:spcPts val="0"/>
              </a:spcBef>
              <a:spcAft>
                <a:spcPts val="0"/>
              </a:spcAft>
              <a:buFont typeface="+mj-lt"/>
              <a:buAutoNum type="alphaLcPeriod"/>
              <a:defRPr/>
            </a:pPr>
            <a:r>
              <a:rPr lang="it-IT" b="1" dirty="0">
                <a:effectLst>
                  <a:outerShdw blurRad="38100" dist="38100" dir="2700000" algn="tl">
                    <a:srgbClr val="000000">
                      <a:alpha val="43137"/>
                    </a:srgbClr>
                  </a:outerShdw>
                </a:effectLst>
                <a:latin typeface="Verdana" pitchFamily="34" charset="0"/>
                <a:cs typeface="+mn-cs"/>
              </a:rPr>
              <a:t>Valutazione degli apprendimenti</a:t>
            </a:r>
            <a:endParaRPr lang="it-IT" dirty="0">
              <a:latin typeface="Verdana" pitchFamily="34" charset="0"/>
              <a:cs typeface="+mn-cs"/>
            </a:endParaRPr>
          </a:p>
        </p:txBody>
      </p:sp>
      <p:sp>
        <p:nvSpPr>
          <p:cNvPr id="11"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540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31074"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1075"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7" name="Rettangolo 6"/>
          <p:cNvSpPr/>
          <p:nvPr/>
        </p:nvSpPr>
        <p:spPr>
          <a:xfrm>
            <a:off x="0" y="151841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a2) Scuola primaria</a:t>
            </a:r>
            <a:endParaRPr lang="it-IT" sz="1600" dirty="0">
              <a:latin typeface="+mn-lt"/>
              <a:cs typeface="+mn-cs"/>
            </a:endParaRPr>
          </a:p>
        </p:txBody>
      </p:sp>
      <p:sp>
        <p:nvSpPr>
          <p:cNvPr id="10" name="Rettangolo 9"/>
          <p:cNvSpPr/>
          <p:nvPr/>
        </p:nvSpPr>
        <p:spPr>
          <a:xfrm>
            <a:off x="351607" y="2018484"/>
            <a:ext cx="6858048" cy="3139321"/>
          </a:xfrm>
          <a:prstGeom prst="rect">
            <a:avLst/>
          </a:prstGeom>
        </p:spPr>
        <p:txBody>
          <a:bodyPr wrap="square">
            <a:spAutoFit/>
          </a:bodyPr>
          <a:lstStyle/>
          <a:p>
            <a:pPr algn="just">
              <a:lnSpc>
                <a:spcPct val="150000"/>
              </a:lnSpc>
            </a:pPr>
            <a:r>
              <a:rPr lang="it-IT" sz="1200" b="1" dirty="0">
                <a:latin typeface="Verdana" pitchFamily="34" charset="0"/>
              </a:rPr>
              <a:t>Nel corso dell’</a:t>
            </a:r>
            <a:r>
              <a:rPr lang="it-IT" sz="1200" b="1" dirty="0" err="1">
                <a:latin typeface="Verdana" pitchFamily="34" charset="0"/>
              </a:rPr>
              <a:t>a.s.</a:t>
            </a:r>
            <a:r>
              <a:rPr lang="it-IT" sz="1200" b="1" dirty="0">
                <a:latin typeface="Verdana" pitchFamily="34" charset="0"/>
              </a:rPr>
              <a:t> 2014 -2015 i docenti della Scuola primaria, mediante gruppi di ricerca-azione, hanno elaborato i descrittori delle prove da somministrare agli alunni  in tre momenti diversi:</a:t>
            </a:r>
          </a:p>
          <a:p>
            <a:pPr algn="just">
              <a:lnSpc>
                <a:spcPct val="150000"/>
              </a:lnSpc>
              <a:buFont typeface="Wingdings" pitchFamily="2" charset="2"/>
              <a:buChar char="Ø"/>
            </a:pPr>
            <a:r>
              <a:rPr lang="it-IT" sz="1200" b="1" dirty="0">
                <a:latin typeface="Verdana" pitchFamily="34" charset="0"/>
              </a:rPr>
              <a:t>all’inizio dell’</a:t>
            </a:r>
            <a:r>
              <a:rPr lang="it-IT" sz="1200" b="1" dirty="0" err="1">
                <a:latin typeface="Verdana" pitchFamily="34" charset="0"/>
              </a:rPr>
              <a:t>a.s.</a:t>
            </a:r>
            <a:r>
              <a:rPr lang="it-IT" sz="1200" b="1" dirty="0">
                <a:latin typeface="Verdana" pitchFamily="34" charset="0"/>
              </a:rPr>
              <a:t> (Prove di ingresso);</a:t>
            </a:r>
          </a:p>
          <a:p>
            <a:pPr algn="just">
              <a:lnSpc>
                <a:spcPct val="150000"/>
              </a:lnSpc>
              <a:buFont typeface="Wingdings" pitchFamily="2" charset="2"/>
              <a:buChar char="Ø"/>
            </a:pPr>
            <a:r>
              <a:rPr lang="it-IT" sz="1200" b="1" dirty="0">
                <a:latin typeface="Verdana" pitchFamily="34" charset="0"/>
              </a:rPr>
              <a:t>alla fine del I quadrimestre; </a:t>
            </a:r>
          </a:p>
          <a:p>
            <a:pPr algn="just">
              <a:lnSpc>
                <a:spcPct val="150000"/>
              </a:lnSpc>
              <a:buFont typeface="Wingdings" pitchFamily="2" charset="2"/>
              <a:buChar char="Ø"/>
            </a:pPr>
            <a:r>
              <a:rPr lang="it-IT" sz="1200" b="1" dirty="0">
                <a:latin typeface="Verdana" pitchFamily="34" charset="0"/>
              </a:rPr>
              <a:t>alla fine del II quadrimestre.</a:t>
            </a:r>
          </a:p>
          <a:p>
            <a:pPr algn="just">
              <a:lnSpc>
                <a:spcPct val="150000"/>
              </a:lnSpc>
            </a:pPr>
            <a:r>
              <a:rPr lang="it-IT" sz="1200" b="1" dirty="0">
                <a:latin typeface="Verdana" pitchFamily="34" charset="0"/>
              </a:rPr>
              <a:t>La suddetta fase di ricerca-azione sarà integrata con la costruzione di tabelle di osservazione e con l’elaborazione di parametri che tengano conto di tutte le variabili che posso intervenire nel processo di valutazione di bambini in questa fascia di età.</a:t>
            </a:r>
          </a:p>
          <a:p>
            <a:pPr algn="just">
              <a:lnSpc>
                <a:spcPct val="150000"/>
              </a:lnSpc>
            </a:pPr>
            <a:endParaRPr lang="it-IT" sz="1200" b="1" dirty="0">
              <a:latin typeface="Verdana" pitchFamily="34" charset="0"/>
            </a:endParaRPr>
          </a:p>
        </p:txBody>
      </p:sp>
      <p:sp>
        <p:nvSpPr>
          <p:cNvPr id="9" name="Rettangolo 8"/>
          <p:cNvSpPr/>
          <p:nvPr/>
        </p:nvSpPr>
        <p:spPr>
          <a:xfrm>
            <a:off x="0" y="875476"/>
            <a:ext cx="7561263" cy="369332"/>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cs typeface="+mn-cs"/>
              </a:rPr>
              <a:t>a) Valutazione degli apprendimenti</a:t>
            </a:r>
            <a:endParaRPr lang="it-IT" dirty="0">
              <a:latin typeface="Verdana" pitchFamily="34" charset="0"/>
              <a:cs typeface="+mn-cs"/>
            </a:endParaRPr>
          </a:p>
        </p:txBody>
      </p:sp>
      <p:sp>
        <p:nvSpPr>
          <p:cNvPr id="11"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40011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p:txBody>
      </p:sp>
      <p:sp>
        <p:nvSpPr>
          <p:cNvPr id="13209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2099"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7" name="Rettangolo 6"/>
          <p:cNvSpPr/>
          <p:nvPr/>
        </p:nvSpPr>
        <p:spPr>
          <a:xfrm>
            <a:off x="0" y="946914"/>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a3) Scuola Secondaria di I grado</a:t>
            </a:r>
            <a:endParaRPr lang="it-IT" sz="1600" dirty="0">
              <a:latin typeface="+mn-lt"/>
              <a:cs typeface="+mn-cs"/>
            </a:endParaRPr>
          </a:p>
        </p:txBody>
      </p:sp>
      <p:graphicFrame>
        <p:nvGraphicFramePr>
          <p:cNvPr id="13" name="Tabella 12"/>
          <p:cNvGraphicFramePr>
            <a:graphicFrameLocks noGrp="1"/>
          </p:cNvGraphicFramePr>
          <p:nvPr/>
        </p:nvGraphicFramePr>
        <p:xfrm>
          <a:off x="315888" y="1661294"/>
          <a:ext cx="6929486" cy="740664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2143140">
                  <a:extLst>
                    <a:ext uri="{9D8B030D-6E8A-4147-A177-3AD203B41FA5}">
                      <a16:colId xmlns:a16="http://schemas.microsoft.com/office/drawing/2014/main" xmlns="" val="20000"/>
                    </a:ext>
                  </a:extLst>
                </a:gridCol>
                <a:gridCol w="4786346">
                  <a:extLst>
                    <a:ext uri="{9D8B030D-6E8A-4147-A177-3AD203B41FA5}">
                      <a16:colId xmlns:a16="http://schemas.microsoft.com/office/drawing/2014/main" xmlns="" val="20001"/>
                    </a:ext>
                  </a:extLst>
                </a:gridCol>
              </a:tblGrid>
              <a:tr h="579120">
                <a:tc>
                  <a:txBody>
                    <a:bodyPr/>
                    <a:lstStyle/>
                    <a:p>
                      <a:pPr algn="ctr"/>
                      <a:r>
                        <a:rPr lang="it-IT" sz="1600" b="1" u="none" dirty="0">
                          <a:solidFill>
                            <a:schemeClr val="tx2"/>
                          </a:solidFill>
                          <a:effectLst>
                            <a:outerShdw blurRad="38100" dist="38100" dir="2700000" algn="tl">
                              <a:srgbClr val="000000">
                                <a:alpha val="43137"/>
                              </a:srgbClr>
                            </a:outerShdw>
                          </a:effectLst>
                          <a:latin typeface="Verdana" pitchFamily="34" charset="0"/>
                        </a:rPr>
                        <a:t>Discipline</a:t>
                      </a:r>
                    </a:p>
                  </a:txBody>
                  <a:tcPr>
                    <a:lnL w="57150" cap="flat" cmpd="sng" algn="ctr">
                      <a:solidFill>
                        <a:srgbClr val="8EB4E3"/>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57150" cap="flat" cmpd="sng" algn="ctr">
                      <a:solidFill>
                        <a:srgbClr val="8EB4E3"/>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b="1" u="none" dirty="0">
                          <a:solidFill>
                            <a:schemeClr val="tx2"/>
                          </a:solidFill>
                          <a:effectLst>
                            <a:outerShdw blurRad="38100" dist="38100" dir="2700000" algn="tl">
                              <a:srgbClr val="000000">
                                <a:alpha val="43137"/>
                              </a:srgbClr>
                            </a:outerShdw>
                          </a:effectLst>
                          <a:latin typeface="Verdana" pitchFamily="34" charset="0"/>
                        </a:rPr>
                        <a:t>Link al sito</a:t>
                      </a:r>
                    </a:p>
                    <a:p>
                      <a:pPr algn="ctr"/>
                      <a:endParaRPr lang="it-IT" sz="1600" b="1" u="none" dirty="0">
                        <a:solidFill>
                          <a:schemeClr val="tx2"/>
                        </a:solidFill>
                        <a:effectLst>
                          <a:outerShdw blurRad="38100" dist="38100" dir="2700000" algn="tl">
                            <a:srgbClr val="000000">
                              <a:alpha val="43137"/>
                            </a:srgbClr>
                          </a:outerShdw>
                        </a:effectLst>
                        <a:latin typeface="Verdana" pitchFamily="34" charset="0"/>
                      </a:endParaRPr>
                    </a:p>
                  </a:txBody>
                  <a:tcPr>
                    <a:lnL w="28575" cap="flat" cmpd="sng" algn="ctr">
                      <a:solidFill>
                        <a:schemeClr val="tx2">
                          <a:lumMod val="60000"/>
                          <a:lumOff val="40000"/>
                        </a:schemeClr>
                      </a:solidFill>
                      <a:prstDash val="solid"/>
                      <a:round/>
                      <a:headEnd type="none" w="med" len="med"/>
                      <a:tailEnd type="none" w="med" len="med"/>
                    </a:lnL>
                    <a:lnR w="57150" cap="flat" cmpd="sng" algn="ctr">
                      <a:solidFill>
                        <a:srgbClr val="8EB4E3"/>
                      </a:solidFill>
                      <a:prstDash val="solid"/>
                      <a:round/>
                      <a:headEnd type="none" w="med" len="med"/>
                      <a:tailEnd type="none" w="med" len="med"/>
                    </a:lnR>
                    <a:lnT w="57150" cap="flat" cmpd="sng" algn="ctr">
                      <a:solidFill>
                        <a:srgbClr val="8EB4E3"/>
                      </a:solidFill>
                      <a:prstDash val="solid"/>
                      <a:round/>
                      <a:headEnd type="none" w="med" len="med"/>
                      <a:tailEnd type="none" w="med" len="med"/>
                    </a:lnT>
                    <a:lnB w="57150" cap="flat" cmpd="sng" algn="ctr">
                      <a:solidFill>
                        <a:srgbClr val="8EB4E3"/>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0"/>
                  </a:ext>
                </a:extLst>
              </a:tr>
              <a:tr h="853440">
                <a:tc>
                  <a:txBody>
                    <a:bodyPr/>
                    <a:lstStyle/>
                    <a:p>
                      <a:pPr algn="ctr">
                        <a:spcAft>
                          <a:spcPts val="0"/>
                        </a:spcAft>
                        <a:tabLst>
                          <a:tab pos="-1260475" algn="l"/>
                        </a:tabLst>
                      </a:pPr>
                      <a:endPar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endParaRPr>
                    </a:p>
                    <a:p>
                      <a:pPr algn="ctr">
                        <a:spcAft>
                          <a:spcPts val="0"/>
                        </a:spcAft>
                        <a:tabLst>
                          <a:tab pos="-1260475" algn="l"/>
                        </a:tabLst>
                      </a:pPr>
                      <a:r>
                        <a:rPr lang="it-IT" sz="1600" b="1" kern="50" dirty="0" err="1">
                          <a:solidFill>
                            <a:schemeClr val="tx2"/>
                          </a:solidFill>
                          <a:effectLst>
                            <a:outerShdw blurRad="38100" dist="38100" dir="2700000" algn="tl">
                              <a:srgbClr val="000000">
                                <a:alpha val="43137"/>
                              </a:srgbClr>
                            </a:outerShdw>
                          </a:effectLst>
                          <a:latin typeface="Verdana" pitchFamily="34" charset="0"/>
                          <a:ea typeface="Nimbus Sans L"/>
                          <a:cs typeface="Nimbus Sans L"/>
                        </a:rPr>
                        <a:t>Italiano-Storia</a:t>
                      </a:r>
                      <a:r>
                        <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rPr>
                        <a:t> Geografia</a:t>
                      </a:r>
                    </a:p>
                  </a:txBody>
                  <a:tcPr marL="44450" marR="44450" marT="0" marB="0">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57150" cap="flat" cmpd="sng" algn="ctr">
                      <a:solidFill>
                        <a:srgbClr val="8EB4E3"/>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5"/>
                        </a:rPr>
                        <a:t>http://www.iccolombo.it/</a:t>
                      </a:r>
                      <a:r>
                        <a:rPr lang="it-IT" sz="1400" b="1" kern="50" dirty="0" err="1">
                          <a:solidFill>
                            <a:schemeClr val="tx2"/>
                          </a:solidFill>
                          <a:latin typeface="Verdana" pitchFamily="34" charset="0"/>
                          <a:ea typeface="Nimbus Sans L"/>
                          <a:cs typeface="Nimbus Sans L"/>
                          <a:hlinkClick r:id="rId5"/>
                        </a:rPr>
                        <a:t>uploads</a:t>
                      </a:r>
                      <a:r>
                        <a:rPr lang="it-IT" sz="1400" b="1" kern="50" dirty="0">
                          <a:solidFill>
                            <a:schemeClr val="tx2"/>
                          </a:solidFill>
                          <a:latin typeface="Verdana" pitchFamily="34" charset="0"/>
                          <a:ea typeface="Nimbus Sans L"/>
                          <a:cs typeface="Nimbus Sans L"/>
                          <a:hlinkClick r:id="rId5"/>
                        </a:rPr>
                        <a:t>/valutazione%20Scuola%20secondaria/criteri%20di%20valutazione%20lettere.pdf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28575"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rgbClr val="8EB4E3"/>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1"/>
                  </a:ext>
                </a:extLst>
              </a:tr>
              <a:tr h="853440">
                <a:tc>
                  <a:txBody>
                    <a:bodyPr/>
                    <a:lstStyle/>
                    <a:p>
                      <a:pPr algn="ctr">
                        <a:spcAft>
                          <a:spcPts val="0"/>
                        </a:spcAft>
                        <a:tabLst>
                          <a:tab pos="-1260475" algn="l"/>
                        </a:tabLst>
                      </a:pPr>
                      <a:endPar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endParaRPr>
                    </a:p>
                    <a:p>
                      <a:pPr algn="ctr">
                        <a:spcAft>
                          <a:spcPts val="0"/>
                        </a:spcAft>
                        <a:tabLst>
                          <a:tab pos="-1260475" algn="l"/>
                        </a:tabLst>
                      </a:pPr>
                      <a:r>
                        <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rPr>
                        <a:t>Matematica </a:t>
                      </a:r>
                    </a:p>
                  </a:txBody>
                  <a:tcPr marL="44450" marR="44450" marT="0" marB="0">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6"/>
                        </a:rPr>
                        <a:t>http://www.iccolombo.it/</a:t>
                      </a:r>
                      <a:r>
                        <a:rPr lang="it-IT" sz="1400" b="1" kern="50" dirty="0" err="1">
                          <a:solidFill>
                            <a:schemeClr val="tx2"/>
                          </a:solidFill>
                          <a:latin typeface="Verdana" pitchFamily="34" charset="0"/>
                          <a:ea typeface="Nimbus Sans L"/>
                          <a:cs typeface="Nimbus Sans L"/>
                          <a:hlinkClick r:id="rId6"/>
                        </a:rPr>
                        <a:t>uploads</a:t>
                      </a:r>
                      <a:r>
                        <a:rPr lang="it-IT" sz="1400" b="1" kern="50" dirty="0">
                          <a:solidFill>
                            <a:schemeClr val="tx2"/>
                          </a:solidFill>
                          <a:latin typeface="Verdana" pitchFamily="34" charset="0"/>
                          <a:ea typeface="Nimbus Sans L"/>
                          <a:cs typeface="Nimbus Sans L"/>
                          <a:hlinkClick r:id="rId6"/>
                        </a:rPr>
                        <a:t>/valutazione%20Scuola%20secondaria/criteri%20di%20valutazione%20matematica.pdf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28575"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2"/>
                  </a:ext>
                </a:extLst>
              </a:tr>
              <a:tr h="853440">
                <a:tc>
                  <a:txBody>
                    <a:bodyPr/>
                    <a:lstStyle/>
                    <a:p>
                      <a:pPr algn="ctr">
                        <a:spcAft>
                          <a:spcPts val="0"/>
                        </a:spcAft>
                        <a:tabLst>
                          <a:tab pos="-1260475" algn="l"/>
                        </a:tabLst>
                      </a:pPr>
                      <a:endPar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endParaRPr>
                    </a:p>
                    <a:p>
                      <a:pPr algn="ctr">
                        <a:spcAft>
                          <a:spcPts val="0"/>
                        </a:spcAft>
                        <a:tabLst>
                          <a:tab pos="-1260475" algn="l"/>
                        </a:tabLst>
                      </a:pPr>
                      <a:r>
                        <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rPr>
                        <a:t>Scienze</a:t>
                      </a:r>
                    </a:p>
                  </a:txBody>
                  <a:tcPr marL="44450" marR="44450" marT="0" marB="0">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7"/>
                        </a:rPr>
                        <a:t>http://www.iccolombo.it/</a:t>
                      </a:r>
                      <a:r>
                        <a:rPr lang="it-IT" sz="1400" b="1" kern="50" dirty="0" err="1">
                          <a:solidFill>
                            <a:schemeClr val="tx2"/>
                          </a:solidFill>
                          <a:latin typeface="Verdana" pitchFamily="34" charset="0"/>
                          <a:ea typeface="Nimbus Sans L"/>
                          <a:cs typeface="Nimbus Sans L"/>
                          <a:hlinkClick r:id="rId7"/>
                        </a:rPr>
                        <a:t>uploads</a:t>
                      </a:r>
                      <a:r>
                        <a:rPr lang="it-IT" sz="1400" b="1" kern="50" dirty="0">
                          <a:solidFill>
                            <a:schemeClr val="tx2"/>
                          </a:solidFill>
                          <a:latin typeface="Verdana" pitchFamily="34" charset="0"/>
                          <a:ea typeface="Nimbus Sans L"/>
                          <a:cs typeface="Nimbus Sans L"/>
                          <a:hlinkClick r:id="rId7"/>
                        </a:rPr>
                        <a:t>/valutazione%20Scuola%20secondaria/criteri%20di%20valutazione%20scienze.pdf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28575"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3"/>
                  </a:ext>
                </a:extLst>
              </a:tr>
              <a:tr h="853440">
                <a:tc>
                  <a:txBody>
                    <a:bodyPr/>
                    <a:lstStyle/>
                    <a:p>
                      <a:pPr algn="ctr">
                        <a:spcAft>
                          <a:spcPts val="0"/>
                        </a:spcAft>
                        <a:tabLst>
                          <a:tab pos="-1260475" algn="l"/>
                        </a:tabLst>
                      </a:pPr>
                      <a:endParaRPr lang="it-IT" sz="4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endParaRPr>
                    </a:p>
                    <a:p>
                      <a:pPr algn="ctr">
                        <a:spcAft>
                          <a:spcPts val="0"/>
                        </a:spcAft>
                        <a:tabLst>
                          <a:tab pos="-1260475" algn="l"/>
                        </a:tabLst>
                      </a:pPr>
                      <a:r>
                        <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rPr>
                        <a:t>Lingua Inglese e Francese</a:t>
                      </a:r>
                    </a:p>
                  </a:txBody>
                  <a:tcPr marL="44450" marR="44450" marT="0" marB="0">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8"/>
                        </a:rPr>
                        <a:t>http://www.iccolombo.it/</a:t>
                      </a:r>
                      <a:r>
                        <a:rPr lang="it-IT" sz="1400" b="1" kern="50" dirty="0" err="1">
                          <a:solidFill>
                            <a:schemeClr val="tx2"/>
                          </a:solidFill>
                          <a:latin typeface="Verdana" pitchFamily="34" charset="0"/>
                          <a:ea typeface="Nimbus Sans L"/>
                          <a:cs typeface="Nimbus Sans L"/>
                          <a:hlinkClick r:id="rId8"/>
                        </a:rPr>
                        <a:t>uploads</a:t>
                      </a:r>
                      <a:r>
                        <a:rPr lang="it-IT" sz="1400" b="1" kern="50" dirty="0">
                          <a:solidFill>
                            <a:schemeClr val="tx2"/>
                          </a:solidFill>
                          <a:latin typeface="Verdana" pitchFamily="34" charset="0"/>
                          <a:ea typeface="Nimbus Sans L"/>
                          <a:cs typeface="Nimbus Sans L"/>
                          <a:hlinkClick r:id="rId8"/>
                        </a:rPr>
                        <a:t>/valutazione%20Scuola%20secondaria/criteri%20di%20valutazione%20eng%20fra.pdf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28575"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4"/>
                  </a:ext>
                </a:extLst>
              </a:tr>
              <a:tr h="853440">
                <a:tc>
                  <a:txBody>
                    <a:bodyPr/>
                    <a:lstStyle/>
                    <a:p>
                      <a:pPr algn="ctr">
                        <a:spcAft>
                          <a:spcPts val="0"/>
                        </a:spcAft>
                        <a:tabLst>
                          <a:tab pos="-1260475" algn="l"/>
                        </a:tabLst>
                      </a:pPr>
                      <a:endPar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endParaRPr>
                    </a:p>
                    <a:p>
                      <a:pPr algn="ctr">
                        <a:spcAft>
                          <a:spcPts val="0"/>
                        </a:spcAft>
                        <a:tabLst>
                          <a:tab pos="-1260475" algn="l"/>
                        </a:tabLst>
                      </a:pPr>
                      <a:r>
                        <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rPr>
                        <a:t>Arte e Immagine</a:t>
                      </a:r>
                    </a:p>
                  </a:txBody>
                  <a:tcPr marL="44450" marR="44450" marT="0" marB="0">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9"/>
                        </a:rPr>
                        <a:t>http://www.iccolombo.it/</a:t>
                      </a:r>
                      <a:r>
                        <a:rPr lang="it-IT" sz="1400" b="1" kern="50" dirty="0" err="1">
                          <a:solidFill>
                            <a:schemeClr val="tx2"/>
                          </a:solidFill>
                          <a:latin typeface="Verdana" pitchFamily="34" charset="0"/>
                          <a:ea typeface="Nimbus Sans L"/>
                          <a:cs typeface="Nimbus Sans L"/>
                          <a:hlinkClick r:id="rId9"/>
                        </a:rPr>
                        <a:t>uploads</a:t>
                      </a:r>
                      <a:r>
                        <a:rPr lang="it-IT" sz="1400" b="1" kern="50" dirty="0">
                          <a:solidFill>
                            <a:schemeClr val="tx2"/>
                          </a:solidFill>
                          <a:latin typeface="Verdana" pitchFamily="34" charset="0"/>
                          <a:ea typeface="Nimbus Sans L"/>
                          <a:cs typeface="Nimbus Sans L"/>
                          <a:hlinkClick r:id="rId9"/>
                        </a:rPr>
                        <a:t>/valutazione%20Scuola%20secondaria/criteri%20di%20valutazione%20arte.pdf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28575"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5"/>
                  </a:ext>
                </a:extLst>
              </a:tr>
              <a:tr h="853440">
                <a:tc>
                  <a:txBody>
                    <a:bodyPr/>
                    <a:lstStyle/>
                    <a:p>
                      <a:pPr algn="ctr">
                        <a:spcAft>
                          <a:spcPts val="0"/>
                        </a:spcAft>
                        <a:tabLst>
                          <a:tab pos="-1260475" algn="l"/>
                        </a:tabLst>
                      </a:pPr>
                      <a:endPar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endParaRPr>
                    </a:p>
                    <a:p>
                      <a:pPr algn="ctr">
                        <a:spcAft>
                          <a:spcPts val="0"/>
                        </a:spcAft>
                        <a:tabLst>
                          <a:tab pos="-1260475" algn="l"/>
                        </a:tabLst>
                      </a:pPr>
                      <a:r>
                        <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rPr>
                        <a:t>Musica</a:t>
                      </a:r>
                    </a:p>
                  </a:txBody>
                  <a:tcPr marL="44450" marR="44450" marT="0" marB="0">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10"/>
                        </a:rPr>
                        <a:t>http://www.iccolombo.it/</a:t>
                      </a:r>
                      <a:r>
                        <a:rPr lang="it-IT" sz="1400" b="1" kern="50" dirty="0" err="1">
                          <a:solidFill>
                            <a:schemeClr val="tx2"/>
                          </a:solidFill>
                          <a:latin typeface="Verdana" pitchFamily="34" charset="0"/>
                          <a:ea typeface="Nimbus Sans L"/>
                          <a:cs typeface="Nimbus Sans L"/>
                          <a:hlinkClick r:id="rId10"/>
                        </a:rPr>
                        <a:t>uploads</a:t>
                      </a:r>
                      <a:r>
                        <a:rPr lang="it-IT" sz="1400" b="1" kern="50" dirty="0">
                          <a:solidFill>
                            <a:schemeClr val="tx2"/>
                          </a:solidFill>
                          <a:latin typeface="Verdana" pitchFamily="34" charset="0"/>
                          <a:ea typeface="Nimbus Sans L"/>
                          <a:cs typeface="Nimbus Sans L"/>
                          <a:hlinkClick r:id="rId10"/>
                        </a:rPr>
                        <a:t>/valutazione%20Scuola%20secondaria/criteri%20di%20valutazione%20musica.pdf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28575"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6"/>
                  </a:ext>
                </a:extLst>
              </a:tr>
              <a:tr h="853440">
                <a:tc>
                  <a:txBody>
                    <a:bodyPr/>
                    <a:lstStyle/>
                    <a:p>
                      <a:pPr algn="ctr">
                        <a:spcAft>
                          <a:spcPts val="0"/>
                        </a:spcAft>
                        <a:tabLst>
                          <a:tab pos="-1260475" algn="l"/>
                        </a:tabLst>
                      </a:pPr>
                      <a:endPar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endParaRPr>
                    </a:p>
                    <a:p>
                      <a:pPr algn="ctr">
                        <a:spcAft>
                          <a:spcPts val="0"/>
                        </a:spcAft>
                        <a:tabLst>
                          <a:tab pos="-1260475" algn="l"/>
                        </a:tabLst>
                      </a:pPr>
                      <a:r>
                        <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rPr>
                        <a:t>Educazione Fisica</a:t>
                      </a:r>
                    </a:p>
                  </a:txBody>
                  <a:tcPr marL="44450" marR="44450" marT="0" marB="0">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11"/>
                        </a:rPr>
                        <a:t>http://www.iccolombo.it/</a:t>
                      </a:r>
                      <a:r>
                        <a:rPr lang="it-IT" sz="1400" b="1" kern="50" dirty="0" err="1">
                          <a:solidFill>
                            <a:schemeClr val="tx2"/>
                          </a:solidFill>
                          <a:latin typeface="Verdana" pitchFamily="34" charset="0"/>
                          <a:ea typeface="Nimbus Sans L"/>
                          <a:cs typeface="Nimbus Sans L"/>
                          <a:hlinkClick r:id="rId11"/>
                        </a:rPr>
                        <a:t>uploads</a:t>
                      </a:r>
                      <a:r>
                        <a:rPr lang="it-IT" sz="1400" b="1" kern="50" dirty="0">
                          <a:solidFill>
                            <a:schemeClr val="tx2"/>
                          </a:solidFill>
                          <a:latin typeface="Verdana" pitchFamily="34" charset="0"/>
                          <a:ea typeface="Nimbus Sans L"/>
                          <a:cs typeface="Nimbus Sans L"/>
                          <a:hlinkClick r:id="rId11"/>
                        </a:rPr>
                        <a:t>/valutazione%20Scuola%20secondaria/criteri%20di%20valutazione%20educazione%20fisica.pdf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28575"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7"/>
                  </a:ext>
                </a:extLst>
              </a:tr>
              <a:tr h="853440">
                <a:tc>
                  <a:txBody>
                    <a:bodyPr/>
                    <a:lstStyle/>
                    <a:p>
                      <a:pPr algn="ctr">
                        <a:spcAft>
                          <a:spcPts val="0"/>
                        </a:spcAft>
                        <a:tabLst>
                          <a:tab pos="-1260475" algn="l"/>
                        </a:tabLst>
                      </a:pPr>
                      <a:endPar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endParaRPr>
                    </a:p>
                    <a:p>
                      <a:pPr algn="ctr">
                        <a:spcAft>
                          <a:spcPts val="0"/>
                        </a:spcAft>
                        <a:tabLst>
                          <a:tab pos="-1260475" algn="l"/>
                        </a:tabLst>
                      </a:pPr>
                      <a:r>
                        <a:rPr lang="it-IT" sz="1600" b="1" kern="50" dirty="0">
                          <a:solidFill>
                            <a:schemeClr val="tx2"/>
                          </a:solidFill>
                          <a:effectLst>
                            <a:outerShdw blurRad="38100" dist="38100" dir="2700000" algn="tl">
                              <a:srgbClr val="000000">
                                <a:alpha val="43137"/>
                              </a:srgbClr>
                            </a:outerShdw>
                          </a:effectLst>
                          <a:latin typeface="Verdana" pitchFamily="34" charset="0"/>
                          <a:ea typeface="Nimbus Sans L"/>
                          <a:cs typeface="Nimbus Sans L"/>
                        </a:rPr>
                        <a:t>Tecnologia</a:t>
                      </a:r>
                    </a:p>
                  </a:txBody>
                  <a:tcPr marL="44450" marR="44450" marT="0" marB="0">
                    <a:lnL w="57150"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tc>
                  <a:txBody>
                    <a:bodyPr/>
                    <a:lstStyle/>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12"/>
                        </a:rPr>
                        <a:t>http://www.iccolombo.it/</a:t>
                      </a:r>
                      <a:r>
                        <a:rPr lang="it-IT" sz="1400" b="1" kern="50" dirty="0" err="1">
                          <a:solidFill>
                            <a:schemeClr val="tx2"/>
                          </a:solidFill>
                          <a:latin typeface="Verdana" pitchFamily="34" charset="0"/>
                          <a:ea typeface="Nimbus Sans L"/>
                          <a:cs typeface="Nimbus Sans L"/>
                          <a:hlinkClick r:id="rId12"/>
                        </a:rPr>
                        <a:t>uploads</a:t>
                      </a:r>
                      <a:r>
                        <a:rPr lang="it-IT" sz="1400" b="1" kern="50" dirty="0">
                          <a:solidFill>
                            <a:schemeClr val="tx2"/>
                          </a:solidFill>
                          <a:latin typeface="Verdana" pitchFamily="34" charset="0"/>
                          <a:ea typeface="Nimbus Sans L"/>
                          <a:cs typeface="Nimbus Sans L"/>
                          <a:hlinkClick r:id="rId12"/>
                        </a:rPr>
                        <a:t>/valutazione%20Scuola%20secondaria/criteri%20di%20valutazione%20tecnologia.pdf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28575"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8EB4E3">
                        <a:alpha val="10196"/>
                      </a:srgbClr>
                    </a:solidFill>
                  </a:tcPr>
                </a:tc>
                <a:extLst>
                  <a:ext uri="{0D108BD9-81ED-4DB2-BD59-A6C34878D82A}">
                    <a16:rowId xmlns:a16="http://schemas.microsoft.com/office/drawing/2014/main" xmlns="" val="10008"/>
                  </a:ext>
                </a:extLst>
              </a:tr>
            </a:tbl>
          </a:graphicData>
        </a:graphic>
      </p:graphicFrame>
      <p:sp>
        <p:nvSpPr>
          <p:cNvPr id="14" name="Rettangolo 13"/>
          <p:cNvSpPr/>
          <p:nvPr/>
        </p:nvSpPr>
        <p:spPr>
          <a:xfrm>
            <a:off x="0" y="1232666"/>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consultazione</a:t>
            </a:r>
            <a:endParaRPr lang="it-IT" sz="1600" dirty="0">
              <a:latin typeface="+mn-lt"/>
              <a:cs typeface="+mn-cs"/>
            </a:endParaRPr>
          </a:p>
        </p:txBody>
      </p:sp>
      <p:sp>
        <p:nvSpPr>
          <p:cNvPr id="9" name="Rettangolo 8"/>
          <p:cNvSpPr/>
          <p:nvPr/>
        </p:nvSpPr>
        <p:spPr>
          <a:xfrm>
            <a:off x="0" y="589724"/>
            <a:ext cx="7561263" cy="369332"/>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cs typeface="+mn-cs"/>
              </a:rPr>
              <a:t>a) Valutazione degli apprendimenti</a:t>
            </a:r>
            <a:endParaRPr lang="it-IT" dirty="0">
              <a:latin typeface="Verdana" pitchFamily="34" charset="0"/>
              <a:cs typeface="+mn-c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540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3209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2099"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7" name="Rettangolo 6"/>
          <p:cNvSpPr/>
          <p:nvPr/>
        </p:nvSpPr>
        <p:spPr>
          <a:xfrm>
            <a:off x="0" y="80327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a4) La valutazione interna ed esterna</a:t>
            </a:r>
            <a:endParaRPr lang="it-IT" sz="1600" dirty="0">
              <a:latin typeface="+mn-lt"/>
              <a:cs typeface="+mn-cs"/>
            </a:endParaRPr>
          </a:p>
        </p:txBody>
      </p:sp>
      <p:sp>
        <p:nvSpPr>
          <p:cNvPr id="9" name="Text Box 8"/>
          <p:cNvSpPr txBox="1">
            <a:spLocks noChangeArrowheads="1"/>
          </p:cNvSpPr>
          <p:nvPr/>
        </p:nvSpPr>
        <p:spPr bwMode="auto">
          <a:xfrm>
            <a:off x="280169" y="1232666"/>
            <a:ext cx="7072362" cy="4120230"/>
          </a:xfrm>
          <a:prstGeom prst="rect">
            <a:avLst/>
          </a:prstGeom>
          <a:noFill/>
          <a:ln w="9525">
            <a:noFill/>
            <a:miter lim="800000"/>
            <a:headEnd/>
            <a:tailEnd/>
          </a:ln>
          <a:effectLst/>
        </p:spPr>
        <p:txBody>
          <a:bodyPr wrap="square">
            <a:spAutoFit/>
          </a:bodyPr>
          <a:lstStyle/>
          <a:p>
            <a:pPr algn="just">
              <a:lnSpc>
                <a:spcPct val="150000"/>
              </a:lnSpc>
              <a:spcBef>
                <a:spcPct val="50000"/>
              </a:spcBef>
            </a:pPr>
            <a:r>
              <a:rPr lang="it-IT" sz="1200" b="1" dirty="0">
                <a:latin typeface="Verdana" pitchFamily="34" charset="0"/>
              </a:rPr>
              <a:t>Con il Decreto del Presidente della Repubblica 28 marzo 2013, n. 80 </a:t>
            </a:r>
            <a:r>
              <a:rPr lang="it-IT" sz="1200" b="1" i="1" dirty="0">
                <a:latin typeface="Verdana" pitchFamily="34" charset="0"/>
              </a:rPr>
              <a:t>Regolamento sul sistema nazionale di valutazione in materia di istruzione e formazione</a:t>
            </a:r>
            <a:r>
              <a:rPr lang="it-IT" sz="1200" b="1" dirty="0">
                <a:latin typeface="Verdana" pitchFamily="34" charset="0"/>
              </a:rPr>
              <a:t>, è stato emanato il regolamento sul Sistema nazionale di valutazione (SNV). Ai sensi dell’art. 6 sono previste quattro fasi nelle quali si articola il procedimento di valutazione delle scuole: </a:t>
            </a:r>
          </a:p>
          <a:p>
            <a:pPr marL="228600" indent="-228600" algn="just">
              <a:lnSpc>
                <a:spcPct val="150000"/>
              </a:lnSpc>
              <a:spcBef>
                <a:spcPct val="50000"/>
              </a:spcBef>
              <a:buAutoNum type="alphaLcParenR"/>
            </a:pPr>
            <a:r>
              <a:rPr lang="it-IT" sz="1200" b="1" dirty="0">
                <a:latin typeface="Verdana" pitchFamily="34" charset="0"/>
              </a:rPr>
              <a:t>autovalutazione; </a:t>
            </a:r>
          </a:p>
          <a:p>
            <a:pPr marL="228600" indent="-228600" algn="just">
              <a:lnSpc>
                <a:spcPct val="150000"/>
              </a:lnSpc>
              <a:spcBef>
                <a:spcPct val="50000"/>
              </a:spcBef>
            </a:pPr>
            <a:r>
              <a:rPr lang="it-IT" sz="1200" b="1" dirty="0">
                <a:latin typeface="Verdana" pitchFamily="34" charset="0"/>
              </a:rPr>
              <a:t>b) valutazione esterna; </a:t>
            </a:r>
          </a:p>
          <a:p>
            <a:pPr marL="228600" indent="-228600" algn="just">
              <a:lnSpc>
                <a:spcPct val="150000"/>
              </a:lnSpc>
              <a:spcBef>
                <a:spcPct val="50000"/>
              </a:spcBef>
            </a:pPr>
            <a:r>
              <a:rPr lang="it-IT" sz="1200" b="1" dirty="0">
                <a:latin typeface="Verdana" pitchFamily="34" charset="0"/>
              </a:rPr>
              <a:t>c) azioni di miglioramento; </a:t>
            </a:r>
          </a:p>
          <a:p>
            <a:pPr marL="228600" indent="-228600" algn="just">
              <a:lnSpc>
                <a:spcPct val="150000"/>
              </a:lnSpc>
              <a:spcBef>
                <a:spcPct val="50000"/>
              </a:spcBef>
            </a:pPr>
            <a:r>
              <a:rPr lang="it-IT" sz="1200" b="1" dirty="0">
                <a:latin typeface="Verdana" pitchFamily="34" charset="0"/>
              </a:rPr>
              <a:t>d) rendicontazione sociale.</a:t>
            </a:r>
            <a:r>
              <a:rPr lang="it-IT" sz="1200" dirty="0"/>
              <a:t> </a:t>
            </a:r>
          </a:p>
          <a:p>
            <a:pPr indent="-228600" algn="just">
              <a:lnSpc>
                <a:spcPct val="150000"/>
              </a:lnSpc>
              <a:spcBef>
                <a:spcPct val="50000"/>
              </a:spcBef>
            </a:pPr>
            <a:r>
              <a:rPr lang="it-IT" sz="1200" b="1" dirty="0">
                <a:latin typeface="Verdana" pitchFamily="34" charset="0"/>
              </a:rPr>
              <a:t>La successiva Direttiva Ministeriale n. 11 del 18 settembre 2014 </a:t>
            </a:r>
            <a:r>
              <a:rPr lang="it-IT" sz="1200" b="1" i="1" dirty="0">
                <a:latin typeface="Verdana" pitchFamily="34" charset="0"/>
              </a:rPr>
              <a:t>Priorità strategiche del Sistema Nazionale di Valutazione per gli anni scolastici 2014/15,2015/16 e 2016/17 </a:t>
            </a:r>
            <a:r>
              <a:rPr lang="it-IT" sz="1200" b="1" dirty="0">
                <a:latin typeface="Verdana" pitchFamily="34" charset="0"/>
              </a:rPr>
              <a:t>ha stabilito la seguente scansione temporale delle azioni di valutazione</a:t>
            </a:r>
            <a:r>
              <a:rPr lang="it-IT" sz="1200" dirty="0"/>
              <a:t> </a:t>
            </a:r>
            <a:r>
              <a:rPr lang="it-IT" sz="1200" b="1" dirty="0">
                <a:latin typeface="Verdana" pitchFamily="34" charset="0"/>
              </a:rPr>
              <a:t>del sistema educativo di istruzione :</a:t>
            </a:r>
            <a:endParaRPr lang="it-IT" sz="1200" b="1" dirty="0"/>
          </a:p>
        </p:txBody>
      </p:sp>
      <p:graphicFrame>
        <p:nvGraphicFramePr>
          <p:cNvPr id="10" name="Tabella 9"/>
          <p:cNvGraphicFramePr>
            <a:graphicFrameLocks noGrp="1"/>
          </p:cNvGraphicFramePr>
          <p:nvPr/>
        </p:nvGraphicFramePr>
        <p:xfrm>
          <a:off x="315889" y="5804698"/>
          <a:ext cx="6929485" cy="2473960"/>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785950">
                  <a:extLst>
                    <a:ext uri="{9D8B030D-6E8A-4147-A177-3AD203B41FA5}">
                      <a16:colId xmlns:a16="http://schemas.microsoft.com/office/drawing/2014/main" xmlns="" val="20000"/>
                    </a:ext>
                  </a:extLst>
                </a:gridCol>
                <a:gridCol w="2143140">
                  <a:extLst>
                    <a:ext uri="{9D8B030D-6E8A-4147-A177-3AD203B41FA5}">
                      <a16:colId xmlns:a16="http://schemas.microsoft.com/office/drawing/2014/main" xmlns="" val="20001"/>
                    </a:ext>
                  </a:extLst>
                </a:gridCol>
                <a:gridCol w="1000132">
                  <a:extLst>
                    <a:ext uri="{9D8B030D-6E8A-4147-A177-3AD203B41FA5}">
                      <a16:colId xmlns:a16="http://schemas.microsoft.com/office/drawing/2014/main" xmlns="" val="20002"/>
                    </a:ext>
                  </a:extLst>
                </a:gridCol>
                <a:gridCol w="1000132">
                  <a:extLst>
                    <a:ext uri="{9D8B030D-6E8A-4147-A177-3AD203B41FA5}">
                      <a16:colId xmlns:a16="http://schemas.microsoft.com/office/drawing/2014/main" xmlns="" val="20003"/>
                    </a:ext>
                  </a:extLst>
                </a:gridCol>
                <a:gridCol w="1000131">
                  <a:extLst>
                    <a:ext uri="{9D8B030D-6E8A-4147-A177-3AD203B41FA5}">
                      <a16:colId xmlns:a16="http://schemas.microsoft.com/office/drawing/2014/main" xmlns="" val="20004"/>
                    </a:ext>
                  </a:extLst>
                </a:gridCol>
              </a:tblGrid>
              <a:tr h="731520">
                <a:tc>
                  <a:txBody>
                    <a:bodyPr/>
                    <a:lstStyle/>
                    <a:p>
                      <a:pPr algn="ctr"/>
                      <a:endParaRPr lang="it-IT" sz="1400" b="1" dirty="0">
                        <a:latin typeface="Verdana" pitchFamily="34" charset="0"/>
                      </a:endParaRPr>
                    </a:p>
                    <a:p>
                      <a:pPr algn="ctr"/>
                      <a:r>
                        <a:rPr lang="it-IT" sz="1400" b="1" dirty="0">
                          <a:latin typeface="Verdana" pitchFamily="34" charset="0"/>
                        </a:rPr>
                        <a:t>Fasi</a:t>
                      </a:r>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endParaRPr lang="it-IT" sz="1400" b="1" dirty="0">
                        <a:latin typeface="Verdana" pitchFamily="34" charset="0"/>
                      </a:endParaRPr>
                    </a:p>
                    <a:p>
                      <a:pPr algn="ctr"/>
                      <a:r>
                        <a:rPr lang="it-IT" sz="1400" b="1" dirty="0">
                          <a:latin typeface="Verdana" pitchFamily="34" charset="0"/>
                        </a:rPr>
                        <a:t>Attori </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it-IT" sz="1400" b="1" dirty="0" err="1">
                          <a:latin typeface="Verdana" pitchFamily="34" charset="0"/>
                        </a:rPr>
                        <a:t>a.s.</a:t>
                      </a:r>
                      <a:r>
                        <a:rPr lang="it-IT" sz="1400" b="1" dirty="0">
                          <a:latin typeface="Verdana" pitchFamily="34" charset="0"/>
                        </a:rPr>
                        <a:t> 2014-’15</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it-IT" sz="1400" b="1" dirty="0" err="1">
                          <a:latin typeface="Verdana" pitchFamily="34" charset="0"/>
                        </a:rPr>
                        <a:t>a.s.</a:t>
                      </a:r>
                      <a:r>
                        <a:rPr lang="it-IT" sz="1400" b="1" dirty="0">
                          <a:latin typeface="Verdana" pitchFamily="34" charset="0"/>
                        </a:rPr>
                        <a:t> 2015-’16</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it-IT" sz="1400" b="1" dirty="0" err="1">
                          <a:latin typeface="Verdana" pitchFamily="34" charset="0"/>
                        </a:rPr>
                        <a:t>a.s.</a:t>
                      </a:r>
                      <a:r>
                        <a:rPr lang="it-IT" sz="1400" b="1" dirty="0">
                          <a:latin typeface="Verdana" pitchFamily="34" charset="0"/>
                        </a:rPr>
                        <a:t> 2016-’17</a:t>
                      </a: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r>
                        <a:rPr lang="it-IT" sz="1200" b="1" dirty="0">
                          <a:latin typeface="Verdana" pitchFamily="34" charset="0"/>
                        </a:rPr>
                        <a:t>Autovalutazione</a:t>
                      </a:r>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it-IT" sz="1200" b="1" dirty="0">
                          <a:latin typeface="Verdana" pitchFamily="34" charset="0"/>
                        </a:rPr>
                        <a:t>Tutte le scuole</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00000"/>
                    </a:solidFill>
                  </a:tcPr>
                </a:tc>
                <a:tc>
                  <a:txBody>
                    <a:bodyPr/>
                    <a:lstStyle/>
                    <a:p>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00000"/>
                    </a:solidFill>
                  </a:tcPr>
                </a:tc>
                <a:tc>
                  <a:txBody>
                    <a:bodyPr/>
                    <a:lstStyle/>
                    <a:p>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00000"/>
                    </a:solidFill>
                  </a:tcPr>
                </a:tc>
                <a:extLst>
                  <a:ext uri="{0D108BD9-81ED-4DB2-BD59-A6C34878D82A}">
                    <a16:rowId xmlns:a16="http://schemas.microsoft.com/office/drawing/2014/main" xmlns="" val="10001"/>
                  </a:ext>
                </a:extLst>
              </a:tr>
              <a:tr h="457200">
                <a:tc>
                  <a:txBody>
                    <a:bodyPr/>
                    <a:lstStyle/>
                    <a:p>
                      <a:pPr algn="ctr"/>
                      <a:r>
                        <a:rPr lang="it-IT" sz="1200" b="1" dirty="0">
                          <a:latin typeface="Verdana" pitchFamily="34" charset="0"/>
                        </a:rPr>
                        <a:t>valutazione esterna</a:t>
                      </a:r>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it-IT" sz="1200" b="1" dirty="0">
                          <a:latin typeface="Verdana" pitchFamily="34" charset="0"/>
                        </a:rPr>
                        <a:t>800 scuole l’anno circa</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endParaRPr lang="it-IT" sz="1200" b="1">
                        <a:latin typeface="Verdana"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00000"/>
                    </a:solidFill>
                  </a:tcPr>
                </a:tc>
                <a:tc>
                  <a:txBody>
                    <a:bodyPr/>
                    <a:lstStyle/>
                    <a:p>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00000"/>
                    </a:solidFill>
                  </a:tcPr>
                </a:tc>
                <a:extLst>
                  <a:ext uri="{0D108BD9-81ED-4DB2-BD59-A6C34878D82A}">
                    <a16:rowId xmlns:a16="http://schemas.microsoft.com/office/drawing/2014/main" xmlns="" val="10002"/>
                  </a:ext>
                </a:extLst>
              </a:tr>
              <a:tr h="457200">
                <a:tc>
                  <a:txBody>
                    <a:bodyPr/>
                    <a:lstStyle/>
                    <a:p>
                      <a:pPr algn="ctr"/>
                      <a:r>
                        <a:rPr lang="it-IT" sz="1200" b="1" dirty="0">
                          <a:latin typeface="Verdana" pitchFamily="34" charset="0"/>
                        </a:rPr>
                        <a:t>azioni di miglioramento</a:t>
                      </a:r>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it-IT" sz="1200" b="1" dirty="0">
                          <a:latin typeface="Verdana" pitchFamily="34" charset="0"/>
                        </a:rPr>
                        <a:t>Tutte le scuole</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endParaRPr lang="it-IT" sz="1200" b="1">
                        <a:latin typeface="Verdana"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00000"/>
                    </a:solidFill>
                  </a:tcPr>
                </a:tc>
                <a:tc>
                  <a:txBody>
                    <a:bodyPr/>
                    <a:lstStyle/>
                    <a:p>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00000"/>
                    </a:solidFill>
                  </a:tcPr>
                </a:tc>
                <a:extLst>
                  <a:ext uri="{0D108BD9-81ED-4DB2-BD59-A6C34878D82A}">
                    <a16:rowId xmlns:a16="http://schemas.microsoft.com/office/drawing/2014/main" xmlns="" val="10003"/>
                  </a:ext>
                </a:extLst>
              </a:tr>
              <a:tr h="457200">
                <a:tc>
                  <a:txBody>
                    <a:bodyPr/>
                    <a:lstStyle/>
                    <a:p>
                      <a:pPr algn="ctr"/>
                      <a:r>
                        <a:rPr lang="it-IT" sz="1200" b="1" dirty="0">
                          <a:latin typeface="Verdana" pitchFamily="34" charset="0"/>
                        </a:rPr>
                        <a:t>rendicontazione sociale</a:t>
                      </a:r>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ctr"/>
                      <a:r>
                        <a:rPr lang="it-IT" sz="1200" b="1" dirty="0">
                          <a:latin typeface="Verdana" pitchFamily="34" charset="0"/>
                        </a:rPr>
                        <a:t>Tutte le scuole</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endParaRPr lang="it-IT" sz="1200" b="1">
                        <a:latin typeface="Verdana"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endParaRPr lang="it-IT" sz="1200" b="1">
                        <a:latin typeface="Verdana"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rgbClr val="C00000"/>
                    </a:solidFill>
                  </a:tcPr>
                </a:tc>
                <a:extLst>
                  <a:ext uri="{0D108BD9-81ED-4DB2-BD59-A6C34878D82A}">
                    <a16:rowId xmlns:a16="http://schemas.microsoft.com/office/drawing/2014/main" xmlns="" val="10004"/>
                  </a:ext>
                </a:extLst>
              </a:tr>
            </a:tbl>
          </a:graphicData>
        </a:graphic>
      </p:graphicFrame>
      <p:sp>
        <p:nvSpPr>
          <p:cNvPr id="11" name="Text Box 4"/>
          <p:cNvSpPr txBox="1">
            <a:spLocks noChangeArrowheads="1"/>
          </p:cNvSpPr>
          <p:nvPr/>
        </p:nvSpPr>
        <p:spPr bwMode="auto">
          <a:xfrm>
            <a:off x="3227387" y="9162284"/>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540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3209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2099"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7" name="Rettangolo 6"/>
          <p:cNvSpPr/>
          <p:nvPr/>
        </p:nvSpPr>
        <p:spPr>
          <a:xfrm>
            <a:off x="0" y="1661294"/>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La valutazione interna</a:t>
            </a:r>
            <a:endParaRPr lang="it-IT" sz="1600" dirty="0">
              <a:latin typeface="+mn-lt"/>
              <a:cs typeface="+mn-cs"/>
            </a:endParaRPr>
          </a:p>
        </p:txBody>
      </p:sp>
      <p:sp>
        <p:nvSpPr>
          <p:cNvPr id="12" name="Text Box 8"/>
          <p:cNvSpPr txBox="1">
            <a:spLocks noChangeArrowheads="1"/>
          </p:cNvSpPr>
          <p:nvPr/>
        </p:nvSpPr>
        <p:spPr bwMode="auto">
          <a:xfrm>
            <a:off x="244450" y="2089922"/>
            <a:ext cx="7072362" cy="2185214"/>
          </a:xfrm>
          <a:prstGeom prst="rect">
            <a:avLst/>
          </a:prstGeom>
          <a:noFill/>
          <a:ln w="9525">
            <a:noFill/>
            <a:miter lim="800000"/>
            <a:headEnd/>
            <a:tailEnd/>
          </a:ln>
          <a:effectLst/>
        </p:spPr>
        <p:txBody>
          <a:bodyPr wrap="square">
            <a:spAutoFit/>
          </a:bodyPr>
          <a:lstStyle/>
          <a:p>
            <a:pPr algn="just" defTabSz="0">
              <a:lnSpc>
                <a:spcPct val="150000"/>
              </a:lnSpc>
              <a:spcBef>
                <a:spcPts val="600"/>
              </a:spcBef>
            </a:pPr>
            <a:r>
              <a:rPr lang="it-IT" sz="1200" b="1" dirty="0">
                <a:latin typeface="Verdana" pitchFamily="34" charset="0"/>
              </a:rPr>
              <a:t>La fase di autovalutazione si è conclusa con la redazione del Rapporto di Autovalutazione (RAV) e la successiva pubblicazione sul sito </a:t>
            </a:r>
            <a:r>
              <a:rPr lang="it-IT" sz="1200" b="1" i="1" dirty="0">
                <a:latin typeface="Verdana" pitchFamily="34" charset="0"/>
              </a:rPr>
              <a:t>Scuola in Chiaro </a:t>
            </a:r>
            <a:r>
              <a:rPr lang="it-IT" sz="1200" b="1" dirty="0">
                <a:latin typeface="Verdana" pitchFamily="34" charset="0"/>
              </a:rPr>
              <a:t>il 3 novembre 2015. </a:t>
            </a:r>
          </a:p>
          <a:p>
            <a:pPr algn="just" defTabSz="0">
              <a:lnSpc>
                <a:spcPct val="150000"/>
              </a:lnSpc>
              <a:spcBef>
                <a:spcPts val="600"/>
              </a:spcBef>
            </a:pPr>
            <a:r>
              <a:rPr lang="it-IT" sz="1200" b="1" dirty="0">
                <a:latin typeface="Verdana" pitchFamily="34" charset="0"/>
              </a:rPr>
              <a:t>In base alle priorità emerse dal RAV l’I.C. </a:t>
            </a:r>
            <a:r>
              <a:rPr lang="it-IT" sz="1200" b="1" i="1" dirty="0">
                <a:latin typeface="Verdana" pitchFamily="34" charset="0"/>
              </a:rPr>
              <a:t>C. Colombo </a:t>
            </a:r>
            <a:r>
              <a:rPr lang="it-IT" sz="1200" b="1" dirty="0">
                <a:latin typeface="Verdana" pitchFamily="34" charset="0"/>
              </a:rPr>
              <a:t>ha pianificato un processo di miglioramento, tramite il </a:t>
            </a:r>
            <a:r>
              <a:rPr lang="it-IT" sz="1200" b="1" dirty="0">
                <a:latin typeface="Verdana" pitchFamily="34" charset="0"/>
                <a:hlinkClick r:id="" action="ppaction://noaction"/>
              </a:rPr>
              <a:t>Piano di Miglioramento </a:t>
            </a:r>
            <a:r>
              <a:rPr lang="it-IT" sz="1200" b="1" dirty="0">
                <a:latin typeface="Verdana" pitchFamily="34" charset="0"/>
              </a:rPr>
              <a:t>(</a:t>
            </a:r>
            <a:r>
              <a:rPr lang="it-IT" sz="1200" b="1" dirty="0" err="1">
                <a:latin typeface="Verdana" pitchFamily="34" charset="0"/>
              </a:rPr>
              <a:t>PdM</a:t>
            </a:r>
            <a:r>
              <a:rPr lang="it-IT" sz="1200" b="1" dirty="0">
                <a:latin typeface="Verdana" pitchFamily="34" charset="0"/>
              </a:rPr>
              <a:t>) a cui si rimanda per una trattazione esaustiva.</a:t>
            </a:r>
          </a:p>
          <a:p>
            <a:pPr algn="just" defTabSz="0">
              <a:lnSpc>
                <a:spcPct val="150000"/>
              </a:lnSpc>
              <a:spcBef>
                <a:spcPts val="600"/>
              </a:spcBef>
            </a:pPr>
            <a:endParaRPr lang="it-IT" sz="1200" b="1" dirty="0">
              <a:latin typeface="Verdana" pitchFamily="34" charset="0"/>
            </a:endParaRPr>
          </a:p>
        </p:txBody>
      </p:sp>
      <p:sp>
        <p:nvSpPr>
          <p:cNvPr id="13" name="Rettangolo 12"/>
          <p:cNvSpPr/>
          <p:nvPr/>
        </p:nvSpPr>
        <p:spPr>
          <a:xfrm>
            <a:off x="0" y="473312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La valutazione esterna</a:t>
            </a:r>
            <a:endParaRPr lang="it-IT" sz="1600" dirty="0">
              <a:latin typeface="+mn-lt"/>
              <a:cs typeface="+mn-cs"/>
            </a:endParaRPr>
          </a:p>
        </p:txBody>
      </p:sp>
      <p:sp>
        <p:nvSpPr>
          <p:cNvPr id="14" name="Text Box 8"/>
          <p:cNvSpPr txBox="1">
            <a:spLocks noChangeArrowheads="1"/>
          </p:cNvSpPr>
          <p:nvPr/>
        </p:nvSpPr>
        <p:spPr bwMode="auto">
          <a:xfrm>
            <a:off x="244450" y="5161756"/>
            <a:ext cx="7072362" cy="2185214"/>
          </a:xfrm>
          <a:prstGeom prst="rect">
            <a:avLst/>
          </a:prstGeom>
          <a:noFill/>
          <a:ln w="9525">
            <a:noFill/>
            <a:miter lim="800000"/>
            <a:headEnd/>
            <a:tailEnd/>
          </a:ln>
          <a:effectLst/>
        </p:spPr>
        <p:txBody>
          <a:bodyPr wrap="square">
            <a:spAutoFit/>
          </a:bodyPr>
          <a:lstStyle/>
          <a:p>
            <a:pPr algn="just" defTabSz="0">
              <a:lnSpc>
                <a:spcPct val="150000"/>
              </a:lnSpc>
              <a:spcBef>
                <a:spcPts val="600"/>
              </a:spcBef>
            </a:pPr>
            <a:r>
              <a:rPr lang="it-IT" sz="1200" b="1" dirty="0">
                <a:latin typeface="Verdana" pitchFamily="34" charset="0"/>
              </a:rPr>
              <a:t>Tale fase, disciplinata dall’art. 6, comma 1, lettera b) del</a:t>
            </a:r>
            <a:r>
              <a:rPr lang="it-IT" sz="1200" dirty="0"/>
              <a:t> </a:t>
            </a:r>
            <a:r>
              <a:rPr lang="it-IT" sz="1200" b="1" dirty="0">
                <a:latin typeface="Verdana" pitchFamily="34" charset="0"/>
              </a:rPr>
              <a:t>D.P.R. 28 marzo 2013, n. 80, è affidata a:</a:t>
            </a:r>
          </a:p>
          <a:p>
            <a:pPr marL="627063" lvl="1" indent="-169863" algn="just" defTabSz="0">
              <a:lnSpc>
                <a:spcPct val="150000"/>
              </a:lnSpc>
              <a:spcBef>
                <a:spcPts val="600"/>
              </a:spcBef>
              <a:buFont typeface="Wingdings" pitchFamily="2" charset="2"/>
              <a:buChar char="Ø"/>
            </a:pPr>
            <a:r>
              <a:rPr lang="it-IT" sz="1200" b="1" dirty="0">
                <a:latin typeface="Verdana" pitchFamily="34" charset="0"/>
              </a:rPr>
              <a:t>INVALSI, Istituto nazionale per la valutazione del sistema di istruzione e formazione, di cui al decreto legislativo 19 novembre 2004, n. 286;</a:t>
            </a:r>
          </a:p>
          <a:p>
            <a:pPr marL="627063" lvl="1" indent="-169863" algn="just" defTabSz="0">
              <a:lnSpc>
                <a:spcPct val="150000"/>
              </a:lnSpc>
              <a:spcBef>
                <a:spcPts val="600"/>
              </a:spcBef>
              <a:buFont typeface="Wingdings" pitchFamily="2" charset="2"/>
              <a:buChar char="Ø"/>
            </a:pPr>
            <a:r>
              <a:rPr lang="it-IT" sz="1200" b="1" dirty="0">
                <a:latin typeface="Verdana" pitchFamily="34" charset="0"/>
              </a:rPr>
              <a:t>nuclei di valutazione esterna, costituiti da un dirigente tecnico del contingente ispettivo e da due esperti scelti dall'elenco di esperti, compilato dall’INVALSI.</a:t>
            </a:r>
          </a:p>
        </p:txBody>
      </p:sp>
      <p:sp>
        <p:nvSpPr>
          <p:cNvPr id="10" name="Rettangolo 9"/>
          <p:cNvSpPr/>
          <p:nvPr/>
        </p:nvSpPr>
        <p:spPr>
          <a:xfrm>
            <a:off x="0" y="80327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a4) La valutazione interna ed esterna</a:t>
            </a:r>
            <a:endParaRPr lang="it-IT" sz="1600" dirty="0">
              <a:latin typeface="+mn-lt"/>
              <a:cs typeface="+mn-cs"/>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40011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p:txBody>
      </p:sp>
      <p:sp>
        <p:nvSpPr>
          <p:cNvPr id="13209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2099"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7" name="Rettangolo 6"/>
          <p:cNvSpPr/>
          <p:nvPr/>
        </p:nvSpPr>
        <p:spPr>
          <a:xfrm>
            <a:off x="0" y="946914"/>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Secondaria di I grado</a:t>
            </a:r>
            <a:endParaRPr lang="it-IT" sz="1600" dirty="0">
              <a:latin typeface="+mn-lt"/>
              <a:cs typeface="+mn-cs"/>
            </a:endParaRPr>
          </a:p>
        </p:txBody>
      </p:sp>
      <p:graphicFrame>
        <p:nvGraphicFramePr>
          <p:cNvPr id="13" name="Tabella 12"/>
          <p:cNvGraphicFramePr>
            <a:graphicFrameLocks noGrp="1"/>
          </p:cNvGraphicFramePr>
          <p:nvPr/>
        </p:nvGraphicFramePr>
        <p:xfrm>
          <a:off x="315888" y="6019012"/>
          <a:ext cx="6929486" cy="85344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6929486">
                  <a:extLst>
                    <a:ext uri="{9D8B030D-6E8A-4147-A177-3AD203B41FA5}">
                      <a16:colId xmlns:a16="http://schemas.microsoft.com/office/drawing/2014/main" xmlns="" val="20000"/>
                    </a:ext>
                  </a:extLst>
                </a:gridCol>
              </a:tblGrid>
              <a:tr h="853440">
                <a:tc>
                  <a:txBody>
                    <a:bodyPr/>
                    <a:lstStyle/>
                    <a:p>
                      <a:pPr algn="ctr">
                        <a:spcAft>
                          <a:spcPts val="0"/>
                        </a:spcAft>
                        <a:tabLst>
                          <a:tab pos="-1260475" algn="l"/>
                        </a:tabLst>
                      </a:pPr>
                      <a:endParaRPr lang="it-IT" sz="1400" b="1" kern="50" dirty="0">
                        <a:solidFill>
                          <a:schemeClr val="tx2"/>
                        </a:solidFill>
                        <a:latin typeface="Verdana" pitchFamily="34" charset="0"/>
                        <a:ea typeface="Nimbus Sans L"/>
                        <a:cs typeface="Nimbus Sans L"/>
                        <a:hlinkClick r:id="rId5"/>
                      </a:endParaRPr>
                    </a:p>
                    <a:p>
                      <a:pPr algn="ctr">
                        <a:spcAft>
                          <a:spcPts val="0"/>
                        </a:spcAft>
                        <a:tabLst>
                          <a:tab pos="-1260475" algn="l"/>
                        </a:tabLst>
                      </a:pPr>
                      <a:r>
                        <a:rPr lang="it-IT" sz="1400" b="1" kern="50" dirty="0">
                          <a:solidFill>
                            <a:schemeClr val="tx2"/>
                          </a:solidFill>
                          <a:latin typeface="Verdana" pitchFamily="34" charset="0"/>
                          <a:ea typeface="Nimbus Sans L"/>
                          <a:cs typeface="Nimbus Sans L"/>
                          <a:hlinkClick r:id="rId5"/>
                        </a:rPr>
                        <a:t>http://www.iccolombo.it/</a:t>
                      </a:r>
                      <a:r>
                        <a:rPr lang="it-IT" sz="1400" b="1" kern="50" dirty="0" err="1">
                          <a:solidFill>
                            <a:schemeClr val="tx2"/>
                          </a:solidFill>
                          <a:latin typeface="Verdana" pitchFamily="34" charset="0"/>
                          <a:ea typeface="Nimbus Sans L"/>
                          <a:cs typeface="Nimbus Sans L"/>
                          <a:hlinkClick r:id="rId5"/>
                        </a:rPr>
                        <a:t>uploads</a:t>
                      </a:r>
                      <a:r>
                        <a:rPr lang="it-IT" sz="1400" b="1" kern="50" dirty="0">
                          <a:solidFill>
                            <a:schemeClr val="tx2"/>
                          </a:solidFill>
                          <a:latin typeface="Verdana" pitchFamily="34" charset="0"/>
                          <a:ea typeface="Nimbus Sans L"/>
                          <a:cs typeface="Nimbus Sans L"/>
                          <a:hlinkClick r:id="rId5"/>
                        </a:rPr>
                        <a:t>/valutazione%20Scuola%20secondaria/VALUTAZIONE%20DEL%20COMPORTAMENTO.pdf</a:t>
                      </a:r>
                      <a:endParaRPr lang="it-IT" sz="1400" b="1" kern="50" dirty="0">
                        <a:solidFill>
                          <a:schemeClr val="tx2"/>
                        </a:solidFill>
                        <a:latin typeface="Verdana" pitchFamily="34" charset="0"/>
                        <a:ea typeface="Nimbus Sans L"/>
                        <a:cs typeface="Nimbus Sans L"/>
                      </a:endParaRPr>
                    </a:p>
                    <a:p>
                      <a:pPr algn="ctr">
                        <a:spcAft>
                          <a:spcPts val="0"/>
                        </a:spcAft>
                        <a:tabLst>
                          <a:tab pos="-1260475" algn="l"/>
                        </a:tabLst>
                      </a:pPr>
                      <a:endParaRPr lang="it-IT" sz="1400" b="1" kern="50" dirty="0">
                        <a:solidFill>
                          <a:schemeClr val="tx2"/>
                        </a:solidFill>
                        <a:latin typeface="Verdana" pitchFamily="34" charset="0"/>
                        <a:ea typeface="Nimbus Sans L"/>
                        <a:cs typeface="Nimbus Sans L"/>
                      </a:endParaRPr>
                    </a:p>
                  </a:txBody>
                  <a:tcPr marL="44450" marR="44450"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14" name="Rettangolo 13"/>
          <p:cNvSpPr/>
          <p:nvPr/>
        </p:nvSpPr>
        <p:spPr>
          <a:xfrm>
            <a:off x="0" y="544750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consultazione</a:t>
            </a:r>
            <a:endParaRPr lang="it-IT" sz="1600" dirty="0">
              <a:latin typeface="+mn-lt"/>
              <a:cs typeface="+mn-cs"/>
            </a:endParaRPr>
          </a:p>
        </p:txBody>
      </p:sp>
      <p:sp>
        <p:nvSpPr>
          <p:cNvPr id="9" name="Rettangolo 8"/>
          <p:cNvSpPr/>
          <p:nvPr/>
        </p:nvSpPr>
        <p:spPr>
          <a:xfrm>
            <a:off x="0" y="589724"/>
            <a:ext cx="7561263" cy="369332"/>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cs typeface="+mn-cs"/>
              </a:rPr>
              <a:t>b) Valutazione del comportamento</a:t>
            </a:r>
            <a:endParaRPr lang="it-IT" dirty="0">
              <a:latin typeface="Verdana" pitchFamily="34" charset="0"/>
              <a:cs typeface="+mn-cs"/>
            </a:endParaRPr>
          </a:p>
        </p:txBody>
      </p:sp>
      <p:sp>
        <p:nvSpPr>
          <p:cNvPr id="10" name="Rettangolo 9"/>
          <p:cNvSpPr/>
          <p:nvPr/>
        </p:nvSpPr>
        <p:spPr>
          <a:xfrm>
            <a:off x="494483" y="1661294"/>
            <a:ext cx="6572296" cy="2954655"/>
          </a:xfrm>
          <a:prstGeom prst="rect">
            <a:avLst/>
          </a:prstGeom>
        </p:spPr>
        <p:txBody>
          <a:bodyPr wrap="square">
            <a:spAutoFit/>
          </a:bodyPr>
          <a:lstStyle/>
          <a:p>
            <a:pPr indent="-228600" algn="just">
              <a:lnSpc>
                <a:spcPct val="150000"/>
              </a:lnSpc>
              <a:spcBef>
                <a:spcPct val="50000"/>
              </a:spcBef>
            </a:pPr>
            <a:r>
              <a:rPr lang="it-IT" sz="1200" b="1" dirty="0">
                <a:latin typeface="Verdana" pitchFamily="34" charset="0"/>
              </a:rPr>
              <a:t>La valutazione del comportamento è disciplinata dall’art. 2 della Legge 30 ottobre 2008, n. 169 </a:t>
            </a:r>
            <a:r>
              <a:rPr lang="it-IT" sz="1200" b="1" i="1" dirty="0">
                <a:latin typeface="Verdana" pitchFamily="34" charset="0"/>
              </a:rPr>
              <a:t>Conversione in legge, con modificazioni, del decreto-legge 1º settembre 2008, n. 137, recante disposizioni urgenti in materia di istruzione e università</a:t>
            </a:r>
            <a:r>
              <a:rPr lang="it-IT" sz="1200" b="1" dirty="0">
                <a:latin typeface="Verdana" pitchFamily="34" charset="0"/>
              </a:rPr>
              <a:t>, che prevede:</a:t>
            </a:r>
          </a:p>
          <a:p>
            <a:pPr marL="177800" indent="-177800" algn="just">
              <a:lnSpc>
                <a:spcPct val="150000"/>
              </a:lnSpc>
              <a:spcBef>
                <a:spcPct val="50000"/>
              </a:spcBef>
              <a:buFont typeface="Wingdings" pitchFamily="2" charset="2"/>
              <a:buChar char="Ø"/>
            </a:pPr>
            <a:r>
              <a:rPr lang="it-IT" sz="1200" b="1" dirty="0">
                <a:latin typeface="Verdana" pitchFamily="34" charset="0"/>
              </a:rPr>
              <a:t>l’attribuzione collegiale della votazione da parte del Consiglio di classe;</a:t>
            </a:r>
          </a:p>
          <a:p>
            <a:pPr marL="177800" indent="-177800" algn="just">
              <a:lnSpc>
                <a:spcPct val="150000"/>
              </a:lnSpc>
              <a:spcBef>
                <a:spcPct val="50000"/>
              </a:spcBef>
              <a:buFont typeface="Wingdings" pitchFamily="2" charset="2"/>
              <a:buChar char="Ø"/>
            </a:pPr>
            <a:r>
              <a:rPr lang="it-IT" sz="1200" b="1" dirty="0">
                <a:latin typeface="Verdana" pitchFamily="34" charset="0"/>
              </a:rPr>
              <a:t>Il concorrere di tale votazione nella valutazione complessiva;</a:t>
            </a:r>
          </a:p>
          <a:p>
            <a:pPr marL="177800" indent="-177800" algn="just">
              <a:lnSpc>
                <a:spcPct val="150000"/>
              </a:lnSpc>
              <a:spcBef>
                <a:spcPct val="50000"/>
              </a:spcBef>
              <a:buFont typeface="Wingdings" pitchFamily="2" charset="2"/>
              <a:buChar char="Ø"/>
            </a:pPr>
            <a:r>
              <a:rPr lang="it-IT" sz="1200" b="1" dirty="0">
                <a:latin typeface="Verdana" pitchFamily="34" charset="0"/>
              </a:rPr>
              <a:t>La non ammissione alla classe successiva o all’esame conclusivo del ciclo, in caso di votazione inferiore a sei decimi.</a:t>
            </a:r>
          </a:p>
          <a:p>
            <a:pPr indent="-228600" algn="just">
              <a:lnSpc>
                <a:spcPct val="150000"/>
              </a:lnSpc>
              <a:spcBef>
                <a:spcPct val="50000"/>
              </a:spcBef>
            </a:pPr>
            <a:endParaRPr lang="it-IT" sz="1200" b="1" dirty="0">
              <a:latin typeface="Verdana" pitchFamily="34"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40011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VIII – Sistema di valutazione</a:t>
            </a:r>
            <a:endParaRPr lang="it-IT" sz="2000" b="1" dirty="0">
              <a:effectLst>
                <a:outerShdw blurRad="38100" dist="38100" dir="2700000" algn="tl">
                  <a:srgbClr val="000000">
                    <a:alpha val="43137"/>
                  </a:srgbClr>
                </a:outerShdw>
              </a:effectLst>
              <a:latin typeface="Verdana" pitchFamily="34" charset="0"/>
              <a:cs typeface="+mn-cs"/>
            </a:endParaRPr>
          </a:p>
        </p:txBody>
      </p:sp>
      <p:sp>
        <p:nvSpPr>
          <p:cNvPr id="13209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2099" name="Text Box 4"/>
          <p:cNvSpPr txBox="1">
            <a:spLocks noChangeArrowheads="1"/>
          </p:cNvSpPr>
          <p:nvPr/>
        </p:nvSpPr>
        <p:spPr bwMode="auto">
          <a:xfrm>
            <a:off x="565150" y="916305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
        <p:nvSpPr>
          <p:cNvPr id="9" name="Rettangolo 8"/>
          <p:cNvSpPr/>
          <p:nvPr/>
        </p:nvSpPr>
        <p:spPr>
          <a:xfrm>
            <a:off x="0" y="732600"/>
            <a:ext cx="7561263" cy="369332"/>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cs typeface="+mn-cs"/>
              </a:rPr>
              <a:t>c) Valutazione delle competenze</a:t>
            </a:r>
            <a:endParaRPr lang="it-IT" dirty="0">
              <a:latin typeface="Verdana" pitchFamily="34" charset="0"/>
              <a:cs typeface="+mn-cs"/>
            </a:endParaRPr>
          </a:p>
        </p:txBody>
      </p:sp>
      <p:sp>
        <p:nvSpPr>
          <p:cNvPr id="10" name="Rettangolo 9"/>
          <p:cNvSpPr/>
          <p:nvPr/>
        </p:nvSpPr>
        <p:spPr>
          <a:xfrm>
            <a:off x="494483" y="1232666"/>
            <a:ext cx="6572296" cy="2123658"/>
          </a:xfrm>
          <a:prstGeom prst="rect">
            <a:avLst/>
          </a:prstGeom>
        </p:spPr>
        <p:txBody>
          <a:bodyPr wrap="square">
            <a:spAutoFit/>
          </a:bodyPr>
          <a:lstStyle/>
          <a:p>
            <a:pPr indent="-228600" algn="just">
              <a:lnSpc>
                <a:spcPct val="150000"/>
              </a:lnSpc>
              <a:spcBef>
                <a:spcPct val="50000"/>
              </a:spcBef>
            </a:pPr>
            <a:r>
              <a:rPr lang="it-IT" sz="1200" b="1" dirty="0">
                <a:latin typeface="Verdana" pitchFamily="34" charset="0"/>
              </a:rPr>
              <a:t>La valutazione delle competenze degli alunni viene effettuata al termine di ogni ciclo scolastico (classe V Scuola Primaria. Classe III Scuola Secondaria di I grado) sulla base di osservazioni sistematiche condotte sui processi di maturazione degli studenti.</a:t>
            </a:r>
          </a:p>
          <a:p>
            <a:pPr indent="-228600" algn="just">
              <a:lnSpc>
                <a:spcPct val="150000"/>
              </a:lnSpc>
              <a:spcBef>
                <a:spcPct val="50000"/>
              </a:spcBef>
            </a:pPr>
            <a:r>
              <a:rPr lang="it-IT" sz="1200" b="1" dirty="0">
                <a:latin typeface="Verdana" pitchFamily="34" charset="0"/>
              </a:rPr>
              <a:t>I risultati di tali valutazioni confluiscono nella certificazione delle competenze, documento redatto dall’I. C. </a:t>
            </a:r>
            <a:r>
              <a:rPr lang="it-IT" sz="1200" b="1" i="1" dirty="0">
                <a:latin typeface="Verdana" pitchFamily="34" charset="0"/>
              </a:rPr>
              <a:t>C. Colombo</a:t>
            </a:r>
            <a:r>
              <a:rPr lang="it-IT" sz="1200" b="1" dirty="0">
                <a:latin typeface="Verdana" pitchFamily="34" charset="0"/>
              </a:rPr>
              <a:t>, sulla base di indicatori e criteri condivisi collegialmente.</a:t>
            </a:r>
          </a:p>
        </p:txBody>
      </p:sp>
      <p:sp>
        <p:nvSpPr>
          <p:cNvPr id="7" name="Rettangolo 6"/>
          <p:cNvSpPr/>
          <p:nvPr/>
        </p:nvSpPr>
        <p:spPr>
          <a:xfrm>
            <a:off x="601640" y="6233326"/>
            <a:ext cx="6357982" cy="2862322"/>
          </a:xfrm>
          <a:prstGeom prst="rect">
            <a:avLst/>
          </a:prstGeom>
        </p:spPr>
        <p:txBody>
          <a:bodyPr wrap="square">
            <a:spAutoFit/>
          </a:bodyPr>
          <a:lstStyle/>
          <a:p>
            <a:pPr indent="-228600" algn="just">
              <a:lnSpc>
                <a:spcPct val="150000"/>
              </a:lnSpc>
              <a:spcBef>
                <a:spcPct val="50000"/>
              </a:spcBef>
            </a:pPr>
            <a:r>
              <a:rPr lang="it-IT" sz="1200" b="1" dirty="0">
                <a:latin typeface="Verdana" pitchFamily="34" charset="0"/>
              </a:rPr>
              <a:t>In materia di competenze, il Piano di Miglioramento triennale prevede per gli studenti della Scuola Secondaria di I grado:</a:t>
            </a:r>
          </a:p>
          <a:p>
            <a:pPr indent="-228600" algn="just">
              <a:lnSpc>
                <a:spcPct val="150000"/>
              </a:lnSpc>
              <a:spcBef>
                <a:spcPct val="50000"/>
              </a:spcBef>
              <a:buFont typeface="Wingdings" pitchFamily="2" charset="2"/>
              <a:buChar char="Ø"/>
            </a:pPr>
            <a:r>
              <a:rPr lang="it-IT" sz="1200" b="1" dirty="0">
                <a:latin typeface="Verdana" pitchFamily="34" charset="0"/>
              </a:rPr>
              <a:t>la rilevazione delle competenze su base trasversale e non soltanto legata a ciascuna disciplina, tenuto conto:</a:t>
            </a:r>
          </a:p>
          <a:p>
            <a:pPr lvl="1" indent="-228600" algn="just">
              <a:lnSpc>
                <a:spcPct val="150000"/>
              </a:lnSpc>
              <a:spcBef>
                <a:spcPct val="50000"/>
              </a:spcBef>
              <a:buFont typeface="Wingdings" pitchFamily="2" charset="2"/>
              <a:buChar char="ü"/>
            </a:pPr>
            <a:r>
              <a:rPr lang="it-IT" sz="1200" b="1" dirty="0">
                <a:latin typeface="Verdana" pitchFamily="34" charset="0"/>
              </a:rPr>
              <a:t>dei comportamenti acquisiti dagli alunni durante l’intero percorso scolastico;</a:t>
            </a:r>
          </a:p>
          <a:p>
            <a:pPr lvl="1" indent="-228600" algn="just">
              <a:lnSpc>
                <a:spcPct val="150000"/>
              </a:lnSpc>
              <a:spcBef>
                <a:spcPct val="50000"/>
              </a:spcBef>
              <a:buFont typeface="Wingdings" pitchFamily="2" charset="2"/>
              <a:buChar char="ü"/>
            </a:pPr>
            <a:r>
              <a:rPr lang="it-IT" sz="1200" b="1" dirty="0">
                <a:latin typeface="Verdana" pitchFamily="34" charset="0"/>
              </a:rPr>
              <a:t>della libera adesione allo svolgimento di progetti finalizzati alla valorizzazione delle eccellenze e alla acquisizione di competenze sul piano sociale.</a:t>
            </a:r>
          </a:p>
        </p:txBody>
      </p:sp>
      <p:graphicFrame>
        <p:nvGraphicFramePr>
          <p:cNvPr id="11" name="Tabella 10"/>
          <p:cNvGraphicFramePr>
            <a:graphicFrameLocks noGrp="1"/>
          </p:cNvGraphicFramePr>
          <p:nvPr/>
        </p:nvGraphicFramePr>
        <p:xfrm>
          <a:off x="530201" y="4018748"/>
          <a:ext cx="6500860" cy="2136395"/>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785953">
                  <a:extLst>
                    <a:ext uri="{9D8B030D-6E8A-4147-A177-3AD203B41FA5}">
                      <a16:colId xmlns:a16="http://schemas.microsoft.com/office/drawing/2014/main" xmlns="" val="20000"/>
                    </a:ext>
                  </a:extLst>
                </a:gridCol>
                <a:gridCol w="4714907">
                  <a:extLst>
                    <a:ext uri="{9D8B030D-6E8A-4147-A177-3AD203B41FA5}">
                      <a16:colId xmlns:a16="http://schemas.microsoft.com/office/drawing/2014/main" xmlns="" val="20001"/>
                    </a:ext>
                  </a:extLst>
                </a:gridCol>
              </a:tblGrid>
              <a:tr h="978155">
                <a:tc>
                  <a:txBody>
                    <a:bodyPr/>
                    <a:lstStyle/>
                    <a:p>
                      <a:pPr algn="ctr"/>
                      <a:endParaRPr lang="it-IT" sz="1200" b="1" dirty="0">
                        <a:latin typeface="Verdana" pitchFamily="34" charset="0"/>
                      </a:endParaRPr>
                    </a:p>
                    <a:p>
                      <a:pPr algn="ctr"/>
                      <a:endParaRPr lang="it-IT" sz="1200" b="1" dirty="0">
                        <a:latin typeface="Verdana" pitchFamily="34" charset="0"/>
                      </a:endParaRPr>
                    </a:p>
                    <a:p>
                      <a:pPr algn="ctr"/>
                      <a:r>
                        <a:rPr lang="it-IT" sz="1200" b="1" dirty="0">
                          <a:latin typeface="Verdana" pitchFamily="34" charset="0"/>
                        </a:rPr>
                        <a:t>Scuola Primaria</a:t>
                      </a:r>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400" b="1" dirty="0">
                          <a:latin typeface="Verdana" pitchFamily="34" charset="0"/>
                          <a:hlinkClick r:id="rId5"/>
                        </a:rPr>
                        <a:t>http://www.iccolombo.it/</a:t>
                      </a:r>
                      <a:r>
                        <a:rPr lang="it-IT" sz="1400" b="1" dirty="0" err="1">
                          <a:latin typeface="Verdana" pitchFamily="34" charset="0"/>
                          <a:hlinkClick r:id="rId5"/>
                        </a:rPr>
                        <a:t>uploads</a:t>
                      </a:r>
                      <a:r>
                        <a:rPr lang="it-IT" sz="1400" b="1" dirty="0">
                          <a:latin typeface="Verdana" pitchFamily="34" charset="0"/>
                          <a:hlinkClick r:id="rId5"/>
                        </a:rPr>
                        <a:t>/certificazione%20delle%20competenze/Certificazione%20delle%20competenze%20primaria.pdf</a:t>
                      </a:r>
                      <a:endParaRPr lang="it-IT" sz="1400" b="1" dirty="0">
                        <a:latin typeface="Verdana" pitchFamily="34" charset="0"/>
                      </a:endParaRPr>
                    </a:p>
                    <a:p>
                      <a:pPr algn="just"/>
                      <a:endParaRPr lang="it-IT" sz="1400" b="1" dirty="0">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1158240">
                <a:tc>
                  <a:txBody>
                    <a:bodyPr/>
                    <a:lstStyle/>
                    <a:p>
                      <a:pPr algn="ctr"/>
                      <a:endParaRPr lang="it-IT" sz="1200" b="1" dirty="0">
                        <a:latin typeface="Verdana" pitchFamily="34" charset="0"/>
                      </a:endParaRPr>
                    </a:p>
                    <a:p>
                      <a:pPr algn="ctr"/>
                      <a:endParaRPr lang="it-IT" sz="1200" b="1" dirty="0">
                        <a:latin typeface="Verdana" pitchFamily="34" charset="0"/>
                      </a:endParaRPr>
                    </a:p>
                    <a:p>
                      <a:pPr algn="ctr"/>
                      <a:r>
                        <a:rPr lang="it-IT" sz="1200" b="1" dirty="0">
                          <a:latin typeface="Verdana" pitchFamily="34" charset="0"/>
                        </a:rPr>
                        <a:t>Scuola Secondaria di I grado</a:t>
                      </a:r>
                      <a:endParaRPr lang="it-IT" sz="1200" dirty="0"/>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r>
                        <a:rPr lang="it-IT" sz="1400" b="1" dirty="0">
                          <a:latin typeface="Verdana" pitchFamily="34" charset="0"/>
                          <a:hlinkClick r:id="rId6"/>
                        </a:rPr>
                        <a:t>http://www.iccolombo.it/</a:t>
                      </a:r>
                      <a:r>
                        <a:rPr lang="it-IT" sz="1400" b="1" dirty="0" err="1">
                          <a:latin typeface="Verdana" pitchFamily="34" charset="0"/>
                          <a:hlinkClick r:id="rId6"/>
                        </a:rPr>
                        <a:t>uploads</a:t>
                      </a:r>
                      <a:r>
                        <a:rPr lang="it-IT" sz="1400" b="1" dirty="0">
                          <a:latin typeface="Verdana" pitchFamily="34" charset="0"/>
                          <a:hlinkClick r:id="rId6"/>
                        </a:rPr>
                        <a:t>/certificazione%20delle%20competenze/certificazione%20competenze%20scuola%20secondaria.pdf</a:t>
                      </a:r>
                      <a:endParaRPr lang="it-IT" sz="1400" b="1" dirty="0">
                        <a:latin typeface="Verdana" pitchFamily="34" charset="0"/>
                      </a:endParaRPr>
                    </a:p>
                    <a:p>
                      <a:endParaRPr lang="it-IT" sz="1400" b="1" dirty="0">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Rettangolo 11"/>
          <p:cNvSpPr/>
          <p:nvPr/>
        </p:nvSpPr>
        <p:spPr>
          <a:xfrm>
            <a:off x="0" y="3447244"/>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consultazione</a:t>
            </a:r>
            <a:endParaRPr lang="it-IT" sz="1600" dirty="0">
              <a:latin typeface="+mn-lt"/>
              <a:cs typeface="+mn-cs"/>
            </a:endParaRPr>
          </a:p>
        </p:txBody>
      </p:sp>
    </p:spTree>
    <p:extLst>
      <p:ext uri="{BB962C8B-B14F-4D97-AF65-F5344CB8AC3E}">
        <p14:creationId xmlns:p14="http://schemas.microsoft.com/office/powerpoint/2010/main" xmlns="" val="17402627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4"/>
          <p:cNvSpPr txBox="1">
            <a:spLocks noChangeArrowheads="1"/>
          </p:cNvSpPr>
          <p:nvPr/>
        </p:nvSpPr>
        <p:spPr bwMode="auto">
          <a:xfrm>
            <a:off x="5995209" y="937659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CasellaDiTesto 8"/>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2049" name="Rectangle 1"/>
          <p:cNvSpPr>
            <a:spLocks noChangeArrowheads="1"/>
          </p:cNvSpPr>
          <p:nvPr/>
        </p:nvSpPr>
        <p:spPr bwMode="auto">
          <a:xfrm>
            <a:off x="0" y="875476"/>
            <a:ext cx="7561263"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zh-CN" sz="14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Droid Sans Fallback"/>
                <a:cs typeface="FreeSans"/>
              </a:rPr>
              <a:t>SCHEMA SINOTTICO DELLA NORMATIVA SU TUTTI I BES</a:t>
            </a:r>
            <a:endParaRPr kumimoji="0" lang="it-IT" altLang="zh-CN" sz="9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zh-CN" sz="1200" b="0" i="1" u="none" strike="noStrike" cap="none" normalizeH="0" baseline="0" dirty="0">
                <a:ln>
                  <a:noFill/>
                </a:ln>
                <a:solidFill>
                  <a:schemeClr val="tx1"/>
                </a:solidFill>
                <a:effectLst/>
                <a:latin typeface="Verdana" pitchFamily="34" charset="0"/>
                <a:ea typeface="Droid Sans Fallback"/>
                <a:cs typeface="FreeSans"/>
              </a:rPr>
              <a:t>(tratto da S. </a:t>
            </a:r>
            <a:r>
              <a:rPr kumimoji="0" lang="it-IT" altLang="zh-CN" sz="1200" b="0" i="1" u="none" strike="noStrike" cap="none" normalizeH="0" baseline="0" dirty="0" err="1">
                <a:ln>
                  <a:noFill/>
                </a:ln>
                <a:solidFill>
                  <a:schemeClr val="tx1"/>
                </a:solidFill>
                <a:effectLst/>
                <a:latin typeface="Verdana" pitchFamily="34" charset="0"/>
                <a:ea typeface="Droid Sans Fallback"/>
                <a:cs typeface="FreeSans"/>
              </a:rPr>
              <a:t>Nocera</a:t>
            </a:r>
            <a:r>
              <a:rPr kumimoji="0" lang="it-IT" altLang="zh-CN" sz="1200" b="0" i="1" u="none" strike="noStrike" cap="none" normalizeH="0" baseline="0" dirty="0">
                <a:ln>
                  <a:noFill/>
                </a:ln>
                <a:solidFill>
                  <a:schemeClr val="tx1"/>
                </a:solidFill>
                <a:effectLst/>
                <a:latin typeface="Verdana" pitchFamily="34" charset="0"/>
                <a:ea typeface="Droid Sans Fallback"/>
                <a:cs typeface="FreeSans"/>
              </a:rPr>
              <a:t>, www.edscuola.eu)</a:t>
            </a:r>
            <a:endParaRPr kumimoji="0" lang="it-IT" altLang="zh-CN" sz="1200" b="0" i="0" u="none" strike="noStrike" cap="none" normalizeH="0" baseline="0" dirty="0">
              <a:ln>
                <a:noFill/>
              </a:ln>
              <a:solidFill>
                <a:schemeClr val="tx1"/>
              </a:solidFill>
              <a:effectLst/>
              <a:latin typeface="Verdana" pitchFamily="34" charset="0"/>
            </a:endParaRPr>
          </a:p>
        </p:txBody>
      </p:sp>
      <p:graphicFrame>
        <p:nvGraphicFramePr>
          <p:cNvPr id="10" name="Tabella 9"/>
          <p:cNvGraphicFramePr>
            <a:graphicFrameLocks noGrp="1"/>
          </p:cNvGraphicFramePr>
          <p:nvPr/>
        </p:nvGraphicFramePr>
        <p:xfrm>
          <a:off x="458764" y="1375542"/>
          <a:ext cx="6643734" cy="7885376"/>
        </p:xfrm>
        <a:graphic>
          <a:graphicData uri="http://schemas.openxmlformats.org/drawingml/2006/table">
            <a:tbl>
              <a:tblPr>
                <a:effectLst>
                  <a:outerShdw blurRad="50800" dist="38100" dir="2700000" algn="tl" rotWithShape="0">
                    <a:prstClr val="black">
                      <a:alpha val="40000"/>
                    </a:prstClr>
                  </a:outerShdw>
                </a:effectLst>
              </a:tblPr>
              <a:tblGrid>
                <a:gridCol w="714380">
                  <a:extLst>
                    <a:ext uri="{9D8B030D-6E8A-4147-A177-3AD203B41FA5}">
                      <a16:colId xmlns:a16="http://schemas.microsoft.com/office/drawing/2014/main" xmlns="" val="20000"/>
                    </a:ext>
                  </a:extLst>
                </a:gridCol>
                <a:gridCol w="2607487">
                  <a:extLst>
                    <a:ext uri="{9D8B030D-6E8A-4147-A177-3AD203B41FA5}">
                      <a16:colId xmlns:a16="http://schemas.microsoft.com/office/drawing/2014/main" xmlns="" val="20001"/>
                    </a:ext>
                  </a:extLst>
                </a:gridCol>
                <a:gridCol w="1660591">
                  <a:extLst>
                    <a:ext uri="{9D8B030D-6E8A-4147-A177-3AD203B41FA5}">
                      <a16:colId xmlns:a16="http://schemas.microsoft.com/office/drawing/2014/main" xmlns="" val="20002"/>
                    </a:ext>
                  </a:extLst>
                </a:gridCol>
                <a:gridCol w="1661276">
                  <a:extLst>
                    <a:ext uri="{9D8B030D-6E8A-4147-A177-3AD203B41FA5}">
                      <a16:colId xmlns:a16="http://schemas.microsoft.com/office/drawing/2014/main" xmlns="" val="20003"/>
                    </a:ext>
                  </a:extLst>
                </a:gridCol>
              </a:tblGrid>
              <a:tr h="298822">
                <a:tc>
                  <a:txBody>
                    <a:bodyPr/>
                    <a:lstStyle/>
                    <a:p>
                      <a:pPr>
                        <a:spcAft>
                          <a:spcPts val="0"/>
                        </a:spcAft>
                      </a:pPr>
                      <a:endParaRPr lang="it-IT" sz="1100" b="1" kern="50" dirty="0">
                        <a:solidFill>
                          <a:schemeClr val="tx2"/>
                        </a:solidFill>
                        <a:latin typeface="Verdana" pitchFamily="34" charset="0"/>
                        <a:ea typeface="Droid Sans Fallback"/>
                        <a:cs typeface="FreeSans"/>
                      </a:endParaRPr>
                    </a:p>
                  </a:txBody>
                  <a:tcPr marL="12251" marR="12251" marT="12251" marB="12251">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200" b="1" kern="50" dirty="0">
                          <a:solidFill>
                            <a:schemeClr val="tx2"/>
                          </a:solidFill>
                          <a:latin typeface="Verdana" pitchFamily="34" charset="0"/>
                          <a:ea typeface="Droid Sans Fallback"/>
                          <a:cs typeface="FreeSans"/>
                        </a:rPr>
                        <a:t>Disabilità certificata</a:t>
                      </a:r>
                    </a:p>
                  </a:txBody>
                  <a:tcPr marL="12251" marR="12251" marT="12251" marB="1225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tc>
                  <a:txBody>
                    <a:bodyPr/>
                    <a:lstStyle/>
                    <a:p>
                      <a:pPr algn="ctr">
                        <a:lnSpc>
                          <a:spcPct val="150000"/>
                        </a:lnSpc>
                        <a:spcAft>
                          <a:spcPts val="0"/>
                        </a:spcAft>
                      </a:pPr>
                      <a:r>
                        <a:rPr lang="it-IT" sz="1200" b="1" kern="50" dirty="0">
                          <a:solidFill>
                            <a:schemeClr val="tx2"/>
                          </a:solidFill>
                          <a:latin typeface="Verdana" pitchFamily="34" charset="0"/>
                          <a:ea typeface="Droid Sans Fallback"/>
                          <a:cs typeface="FreeSans"/>
                        </a:rPr>
                        <a:t>DSA</a:t>
                      </a:r>
                    </a:p>
                  </a:txBody>
                  <a:tcPr marL="12251" marR="12251" marT="12251" marB="1225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tc>
                  <a:txBody>
                    <a:bodyPr/>
                    <a:lstStyle/>
                    <a:p>
                      <a:pPr algn="ctr">
                        <a:lnSpc>
                          <a:spcPct val="150000"/>
                        </a:lnSpc>
                        <a:spcAft>
                          <a:spcPts val="0"/>
                        </a:spcAft>
                      </a:pPr>
                      <a:r>
                        <a:rPr lang="it-IT" sz="1200" b="1" kern="50" dirty="0">
                          <a:solidFill>
                            <a:schemeClr val="tx2"/>
                          </a:solidFill>
                          <a:latin typeface="Verdana" pitchFamily="34" charset="0"/>
                          <a:ea typeface="Droid Sans Fallback"/>
                          <a:cs typeface="FreeSans"/>
                        </a:rPr>
                        <a:t>Altri BES</a:t>
                      </a:r>
                    </a:p>
                  </a:txBody>
                  <a:tcPr marL="12251" marR="12251" marT="12251" marB="12251">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extLst>
                  <a:ext uri="{0D108BD9-81ED-4DB2-BD59-A6C34878D82A}">
                    <a16:rowId xmlns:a16="http://schemas.microsoft.com/office/drawing/2014/main" xmlns="" val="10000"/>
                  </a:ext>
                </a:extLst>
              </a:tr>
              <a:tr h="1803191">
                <a:tc>
                  <a:txBody>
                    <a:bodyPr/>
                    <a:lstStyle/>
                    <a:p>
                      <a:pPr algn="ctr">
                        <a:lnSpc>
                          <a:spcPct val="150000"/>
                        </a:lnSpc>
                        <a:spcAft>
                          <a:spcPts val="0"/>
                        </a:spcAft>
                      </a:pPr>
                      <a:r>
                        <a:rPr lang="it-IT" sz="1200" b="1" kern="50" dirty="0">
                          <a:solidFill>
                            <a:schemeClr val="tx2"/>
                          </a:solidFill>
                          <a:latin typeface="Verdana" pitchFamily="34" charset="0"/>
                          <a:ea typeface="Droid Sans Fallback"/>
                          <a:cs typeface="FreeSans"/>
                        </a:rPr>
                        <a:t>INDIVIDUAZIONE ALUNNI</a:t>
                      </a:r>
                    </a:p>
                  </a:txBody>
                  <a:tcPr marL="12251" marR="12251" marT="12251" marB="12251" vert="vert27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tc>
                  <a:txBody>
                    <a:bodyPr/>
                    <a:lstStyle/>
                    <a:p>
                      <a:pPr algn="ctr">
                        <a:lnSpc>
                          <a:spcPct val="150000"/>
                        </a:lnSpc>
                        <a:spcAft>
                          <a:spcPts val="0"/>
                        </a:spcAft>
                      </a:pPr>
                      <a:endParaRPr lang="it-IT" sz="1000" b="1" kern="50" dirty="0">
                        <a:solidFill>
                          <a:schemeClr val="tx2"/>
                        </a:solidFill>
                        <a:latin typeface="Verdana" pitchFamily="34" charset="0"/>
                        <a:ea typeface="Droid Sans Fallback"/>
                        <a:cs typeface="FreeSans"/>
                      </a:endParaRPr>
                    </a:p>
                    <a:p>
                      <a:pPr algn="ctr">
                        <a:lnSpc>
                          <a:spcPct val="150000"/>
                        </a:lnSpc>
                        <a:spcAft>
                          <a:spcPts val="0"/>
                        </a:spcAft>
                      </a:pPr>
                      <a:r>
                        <a:rPr lang="it-IT" sz="1000" b="1" kern="50" dirty="0">
                          <a:solidFill>
                            <a:schemeClr val="tx2"/>
                          </a:solidFill>
                          <a:latin typeface="Verdana" pitchFamily="34" charset="0"/>
                          <a:ea typeface="Droid Sans Fallback"/>
                          <a:cs typeface="FreeSans"/>
                        </a:rPr>
                        <a:t>Certificazione ai sensi della </a:t>
                      </a:r>
                    </a:p>
                    <a:p>
                      <a:pPr algn="ctr">
                        <a:lnSpc>
                          <a:spcPct val="150000"/>
                        </a:lnSpc>
                        <a:spcAft>
                          <a:spcPts val="0"/>
                        </a:spcAft>
                      </a:pPr>
                      <a:r>
                        <a:rPr lang="it-IT" sz="1000" b="1" u="none" kern="50" dirty="0">
                          <a:solidFill>
                            <a:schemeClr val="tx2"/>
                          </a:solidFill>
                          <a:latin typeface="Verdana" pitchFamily="34" charset="0"/>
                          <a:ea typeface="Droid Sans Fallback"/>
                          <a:cs typeface="FreeSans"/>
                        </a:rPr>
                        <a:t>L. n. 104/92 </a:t>
                      </a:r>
                      <a:r>
                        <a:rPr lang="it-IT" sz="1000" b="1" kern="50" dirty="0">
                          <a:solidFill>
                            <a:schemeClr val="tx2"/>
                          </a:solidFill>
                          <a:latin typeface="Verdana" pitchFamily="34" charset="0"/>
                          <a:ea typeface="Droid Sans Fallback"/>
                          <a:cs typeface="FreeSans"/>
                        </a:rPr>
                        <a:t>art. 3 commi 1 o 3 (gravità) </a:t>
                      </a:r>
                    </a:p>
                  </a:txBody>
                  <a:tcPr marL="12251" marR="12251" marT="12251" marB="1225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endParaRPr lang="it-IT" sz="1000" b="1" kern="50" dirty="0">
                        <a:solidFill>
                          <a:schemeClr val="tx2"/>
                        </a:solidFill>
                        <a:latin typeface="Verdana" pitchFamily="34" charset="0"/>
                        <a:ea typeface="Droid Sans Fallback"/>
                        <a:cs typeface="FreeSans"/>
                      </a:endParaRPr>
                    </a:p>
                    <a:p>
                      <a:pPr algn="ctr">
                        <a:lnSpc>
                          <a:spcPct val="150000"/>
                        </a:lnSpc>
                        <a:spcAft>
                          <a:spcPts val="0"/>
                        </a:spcAft>
                      </a:pPr>
                      <a:r>
                        <a:rPr lang="it-IT" sz="1000" b="1" kern="50" dirty="0">
                          <a:solidFill>
                            <a:schemeClr val="tx2"/>
                          </a:solidFill>
                          <a:latin typeface="Verdana" pitchFamily="34" charset="0"/>
                          <a:ea typeface="Droid Sans Fallback"/>
                          <a:cs typeface="FreeSans"/>
                        </a:rPr>
                        <a:t>Diagnosi ai sensi </a:t>
                      </a:r>
                    </a:p>
                    <a:p>
                      <a:pPr algn="ctr">
                        <a:lnSpc>
                          <a:spcPct val="150000"/>
                        </a:lnSpc>
                        <a:spcAft>
                          <a:spcPts val="0"/>
                        </a:spcAft>
                      </a:pPr>
                      <a:r>
                        <a:rPr lang="it-IT" sz="1000" b="1" u="none" kern="50" dirty="0">
                          <a:solidFill>
                            <a:schemeClr val="tx2"/>
                          </a:solidFill>
                          <a:latin typeface="Verdana" pitchFamily="34" charset="0"/>
                          <a:ea typeface="Droid Sans Fallback"/>
                          <a:cs typeface="FreeSans"/>
                        </a:rPr>
                        <a:t>L. n.</a:t>
                      </a:r>
                      <a:r>
                        <a:rPr lang="it-IT" sz="1000" b="1" u="none" kern="50" baseline="0" dirty="0">
                          <a:solidFill>
                            <a:schemeClr val="tx2"/>
                          </a:solidFill>
                          <a:latin typeface="Verdana" pitchFamily="34" charset="0"/>
                          <a:ea typeface="Droid Sans Fallback"/>
                          <a:cs typeface="FreeSans"/>
                        </a:rPr>
                        <a:t> </a:t>
                      </a:r>
                      <a:r>
                        <a:rPr lang="it-IT" sz="1000" b="1" u="none" kern="50" dirty="0">
                          <a:solidFill>
                            <a:schemeClr val="tx2"/>
                          </a:solidFill>
                          <a:latin typeface="Verdana" pitchFamily="34" charset="0"/>
                          <a:ea typeface="Droid Sans Fallback"/>
                          <a:cs typeface="FreeSans"/>
                        </a:rPr>
                        <a:t>170/10 </a:t>
                      </a:r>
                    </a:p>
                  </a:txBody>
                  <a:tcPr marL="12251" marR="12251" marT="12251" marB="1225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000" b="1" kern="50" dirty="0">
                          <a:solidFill>
                            <a:schemeClr val="tx2"/>
                          </a:solidFill>
                          <a:latin typeface="Verdana" pitchFamily="34" charset="0"/>
                          <a:ea typeface="Droid Sans Fallback"/>
                          <a:cs typeface="FreeSans"/>
                        </a:rPr>
                        <a:t>Delibera consiglio di classe ai sensi della </a:t>
                      </a:r>
                      <a:r>
                        <a:rPr lang="it-IT" sz="1000" b="1" u="none" kern="50" dirty="0">
                          <a:solidFill>
                            <a:schemeClr val="tx2"/>
                          </a:solidFill>
                          <a:latin typeface="Verdana" pitchFamily="34" charset="0"/>
                          <a:ea typeface="Droid Sans Fallback"/>
                          <a:cs typeface="FreeSans"/>
                        </a:rPr>
                        <a:t>Direttiva Ministeriale del 27/12/2012 e C.M. n.</a:t>
                      </a:r>
                      <a:r>
                        <a:rPr lang="it-IT" sz="1000" b="1" u="none" kern="50" baseline="0" dirty="0">
                          <a:solidFill>
                            <a:schemeClr val="tx2"/>
                          </a:solidFill>
                          <a:latin typeface="Verdana" pitchFamily="34" charset="0"/>
                          <a:ea typeface="Droid Sans Fallback"/>
                          <a:cs typeface="FreeSans"/>
                        </a:rPr>
                        <a:t> </a:t>
                      </a:r>
                      <a:r>
                        <a:rPr lang="it-IT" sz="1000" b="1" u="none" kern="50" dirty="0">
                          <a:solidFill>
                            <a:schemeClr val="tx2"/>
                          </a:solidFill>
                          <a:latin typeface="Verdana" pitchFamily="34" charset="0"/>
                          <a:ea typeface="Droid Sans Fallback"/>
                          <a:cs typeface="FreeSans"/>
                        </a:rPr>
                        <a:t>8/13 e Nota 22/11/2013</a:t>
                      </a:r>
                    </a:p>
                  </a:txBody>
                  <a:tcPr marL="12251" marR="12251" marT="12251" marB="12251">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040403">
                <a:tc>
                  <a:txBody>
                    <a:bodyPr/>
                    <a:lstStyle/>
                    <a:p>
                      <a:pPr algn="ctr">
                        <a:lnSpc>
                          <a:spcPct val="150000"/>
                        </a:lnSpc>
                        <a:spcAft>
                          <a:spcPts val="0"/>
                        </a:spcAft>
                      </a:pPr>
                      <a:r>
                        <a:rPr lang="it-IT" sz="1200" b="1" kern="50" dirty="0">
                          <a:solidFill>
                            <a:schemeClr val="tx2"/>
                          </a:solidFill>
                          <a:latin typeface="Verdana" pitchFamily="34" charset="0"/>
                          <a:ea typeface="Droid Sans Fallback"/>
                          <a:cs typeface="FreeSans"/>
                        </a:rPr>
                        <a:t>STRUMENTI DIDATTICI</a:t>
                      </a:r>
                    </a:p>
                  </a:txBody>
                  <a:tcPr marL="12251" marR="12251" marT="12251" marB="12251" vert="vert27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tc>
                  <a:txBody>
                    <a:bodyPr/>
                    <a:lstStyle/>
                    <a:p>
                      <a:pPr algn="ctr">
                        <a:lnSpc>
                          <a:spcPct val="120000"/>
                        </a:lnSpc>
                        <a:spcAft>
                          <a:spcPts val="700"/>
                        </a:spcAft>
                      </a:pPr>
                      <a:r>
                        <a:rPr lang="it-IT" sz="1000" b="1" kern="50" dirty="0">
                          <a:solidFill>
                            <a:schemeClr val="tx2"/>
                          </a:solidFill>
                          <a:latin typeface="Verdana" pitchFamily="34" charset="0"/>
                          <a:ea typeface="Droid Sans Fallback"/>
                          <a:cs typeface="FreeSans"/>
                        </a:rPr>
                        <a:t>PEI: con riduzione di talune discipline (art. 16 comma </a:t>
                      </a:r>
                      <a:r>
                        <a:rPr lang="it-IT" sz="1000" b="1" u="none" kern="50" dirty="0">
                          <a:solidFill>
                            <a:schemeClr val="tx2"/>
                          </a:solidFill>
                          <a:latin typeface="Verdana" pitchFamily="34" charset="0"/>
                          <a:ea typeface="Droid Sans Fallback"/>
                          <a:cs typeface="FreeSans"/>
                        </a:rPr>
                        <a:t>1 L. n. 104/92</a:t>
                      </a:r>
                      <a:r>
                        <a:rPr lang="it-IT" sz="1000" b="1" kern="50" dirty="0">
                          <a:solidFill>
                            <a:schemeClr val="tx2"/>
                          </a:solidFill>
                          <a:latin typeface="Verdana" pitchFamily="34" charset="0"/>
                          <a:ea typeface="Droid Sans Fallback"/>
                          <a:cs typeface="FreeSans"/>
                        </a:rPr>
                        <a:t>) e prove equipollenti e tempi più lunghi (art. 16 comma 3 </a:t>
                      </a:r>
                      <a:r>
                        <a:rPr lang="it-IT" sz="1000" b="1" u="none" kern="50" dirty="0">
                          <a:solidFill>
                            <a:schemeClr val="tx2"/>
                          </a:solidFill>
                          <a:latin typeface="Verdana" pitchFamily="34" charset="0"/>
                          <a:ea typeface="Droid Sans Fallback"/>
                          <a:cs typeface="FreeSans"/>
                        </a:rPr>
                        <a:t>L. n. 104/92</a:t>
                      </a:r>
                      <a:r>
                        <a:rPr lang="it-IT" sz="1000" b="1" kern="50" dirty="0">
                          <a:solidFill>
                            <a:schemeClr val="tx2"/>
                          </a:solidFill>
                          <a:latin typeface="Verdana" pitchFamily="34" charset="0"/>
                          <a:ea typeface="Droid Sans Fallback"/>
                          <a:cs typeface="FreeSans"/>
                        </a:rPr>
                        <a:t>) </a:t>
                      </a:r>
                    </a:p>
                    <a:p>
                      <a:pPr algn="ctr">
                        <a:lnSpc>
                          <a:spcPct val="120000"/>
                        </a:lnSpc>
                        <a:spcAft>
                          <a:spcPts val="700"/>
                        </a:spcAft>
                      </a:pPr>
                      <a:r>
                        <a:rPr lang="it-IT" sz="1000" b="1" kern="50" dirty="0">
                          <a:solidFill>
                            <a:schemeClr val="tx2"/>
                          </a:solidFill>
                          <a:latin typeface="Verdana" pitchFamily="34" charset="0"/>
                          <a:ea typeface="Droid Sans Fallback"/>
                          <a:cs typeface="FreeSans"/>
                        </a:rPr>
                        <a:t>Insegnate per il sostegno e/o assistenti per l’autonomia e la comunicazione.</a:t>
                      </a:r>
                    </a:p>
                  </a:txBody>
                  <a:tcPr marL="12251" marR="12251" marT="12251" marB="1225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000" b="1" kern="50" dirty="0">
                          <a:solidFill>
                            <a:schemeClr val="tx2"/>
                          </a:solidFill>
                          <a:latin typeface="Verdana" pitchFamily="34" charset="0"/>
                          <a:ea typeface="Droid Sans Fallback"/>
                          <a:cs typeface="FreeSans"/>
                        </a:rPr>
                        <a:t>PDP: con strumenti compensativi e/o misure </a:t>
                      </a:r>
                      <a:r>
                        <a:rPr lang="it-IT" sz="1000" b="1" kern="50" dirty="0" err="1">
                          <a:solidFill>
                            <a:schemeClr val="tx2"/>
                          </a:solidFill>
                          <a:latin typeface="Verdana" pitchFamily="34" charset="0"/>
                          <a:ea typeface="Droid Sans Fallback"/>
                          <a:cs typeface="FreeSans"/>
                        </a:rPr>
                        <a:t>dispensative</a:t>
                      </a:r>
                      <a:r>
                        <a:rPr lang="it-IT" sz="1000" b="1" kern="50" dirty="0">
                          <a:solidFill>
                            <a:schemeClr val="tx2"/>
                          </a:solidFill>
                          <a:latin typeface="Verdana" pitchFamily="34" charset="0"/>
                          <a:ea typeface="Droid Sans Fallback"/>
                          <a:cs typeface="FreeSans"/>
                        </a:rPr>
                        <a:t> e tempi più lunghi. </a:t>
                      </a:r>
                    </a:p>
                  </a:txBody>
                  <a:tcPr marL="12251" marR="12251" marT="12251" marB="1225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000" b="1" kern="50" dirty="0">
                          <a:solidFill>
                            <a:schemeClr val="tx2"/>
                          </a:solidFill>
                          <a:latin typeface="Verdana" pitchFamily="34" charset="0"/>
                          <a:ea typeface="Droid Sans Fallback"/>
                          <a:cs typeface="FreeSans"/>
                        </a:rPr>
                        <a:t>PDP (solo se prescrive strumenti compensativi e/o misure </a:t>
                      </a:r>
                      <a:r>
                        <a:rPr lang="it-IT" sz="1000" b="1" kern="50" dirty="0" err="1">
                          <a:solidFill>
                            <a:schemeClr val="tx2"/>
                          </a:solidFill>
                          <a:latin typeface="Verdana" pitchFamily="34" charset="0"/>
                          <a:ea typeface="Droid Sans Fallback"/>
                          <a:cs typeface="FreeSans"/>
                        </a:rPr>
                        <a:t>dispensative</a:t>
                      </a:r>
                      <a:r>
                        <a:rPr lang="it-IT" sz="1000" b="1" kern="50" dirty="0">
                          <a:solidFill>
                            <a:schemeClr val="tx2"/>
                          </a:solidFill>
                          <a:latin typeface="Verdana" pitchFamily="34" charset="0"/>
                          <a:ea typeface="Droid Sans Fallback"/>
                          <a:cs typeface="FreeSans"/>
                        </a:rPr>
                        <a:t>)</a:t>
                      </a:r>
                    </a:p>
                    <a:p>
                      <a:pPr algn="ctr">
                        <a:spcAft>
                          <a:spcPts val="0"/>
                        </a:spcAft>
                      </a:pPr>
                      <a:r>
                        <a:rPr lang="it-IT" sz="1000" b="1" i="0" kern="50" dirty="0">
                          <a:solidFill>
                            <a:schemeClr val="tx2"/>
                          </a:solidFill>
                          <a:latin typeface="Verdana" pitchFamily="34" charset="0"/>
                          <a:ea typeface="Droid Sans Fallback"/>
                          <a:cs typeface="FreeSans"/>
                        </a:rPr>
                        <a:t>Nell'I.C. </a:t>
                      </a:r>
                      <a:r>
                        <a:rPr lang="it-IT" sz="1000" b="1" i="1" kern="50" dirty="0">
                          <a:solidFill>
                            <a:schemeClr val="tx2"/>
                          </a:solidFill>
                          <a:latin typeface="Verdana" pitchFamily="34" charset="0"/>
                          <a:ea typeface="Droid Sans Fallback"/>
                          <a:cs typeface="FreeSans"/>
                        </a:rPr>
                        <a:t>C. Colombo </a:t>
                      </a:r>
                      <a:r>
                        <a:rPr lang="it-IT" sz="1000" b="1" i="0" kern="50" dirty="0">
                          <a:solidFill>
                            <a:schemeClr val="tx2"/>
                          </a:solidFill>
                          <a:latin typeface="Verdana" pitchFamily="34" charset="0"/>
                          <a:ea typeface="Droid Sans Fallback"/>
                          <a:cs typeface="FreeSans"/>
                        </a:rPr>
                        <a:t>questo documento viene chiamato PEP (Piano Educativo Personalizzato) per distinguerlo da quello utilizzato per gli alunni con DSA.</a:t>
                      </a:r>
                    </a:p>
                  </a:txBody>
                  <a:tcPr marL="12251" marR="12251" marT="12251" marB="12251">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3742960">
                <a:tc>
                  <a:txBody>
                    <a:bodyPr/>
                    <a:lstStyle/>
                    <a:p>
                      <a:pPr algn="ctr">
                        <a:lnSpc>
                          <a:spcPct val="150000"/>
                        </a:lnSpc>
                        <a:spcAft>
                          <a:spcPts val="0"/>
                        </a:spcAft>
                      </a:pPr>
                      <a:r>
                        <a:rPr lang="it-IT" sz="1200" b="1" kern="50" dirty="0">
                          <a:solidFill>
                            <a:schemeClr val="tx2"/>
                          </a:solidFill>
                          <a:latin typeface="Verdana" pitchFamily="34" charset="0"/>
                          <a:ea typeface="Droid Sans Fallback"/>
                          <a:cs typeface="FreeSans"/>
                        </a:rPr>
                        <a:t>EFFETTI SULLA VALUTAZIONE </a:t>
                      </a:r>
                    </a:p>
                    <a:p>
                      <a:pPr algn="ctr">
                        <a:lnSpc>
                          <a:spcPct val="150000"/>
                        </a:lnSpc>
                        <a:spcAft>
                          <a:spcPts val="0"/>
                        </a:spcAft>
                      </a:pPr>
                      <a:r>
                        <a:rPr lang="it-IT" sz="1200" b="1" kern="50" dirty="0">
                          <a:solidFill>
                            <a:schemeClr val="tx2"/>
                          </a:solidFill>
                          <a:latin typeface="Verdana" pitchFamily="34" charset="0"/>
                          <a:ea typeface="Droid Sans Fallback"/>
                          <a:cs typeface="FreeSans"/>
                        </a:rPr>
                        <a:t>DEL PROFITTO</a:t>
                      </a:r>
                    </a:p>
                  </a:txBody>
                  <a:tcPr marL="12251" marR="12251" marT="12251" marB="12251" vert="vert27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rgbClr val="1F497D">
                        <a:alpha val="14902"/>
                      </a:srgbClr>
                    </a:solidFill>
                  </a:tcPr>
                </a:tc>
                <a:tc>
                  <a:txBody>
                    <a:bodyPr/>
                    <a:lstStyle/>
                    <a:p>
                      <a:pPr algn="ctr">
                        <a:lnSpc>
                          <a:spcPct val="120000"/>
                        </a:lnSpc>
                        <a:spcAft>
                          <a:spcPts val="700"/>
                        </a:spcAft>
                      </a:pPr>
                      <a:r>
                        <a:rPr lang="it-IT" sz="1000" b="1" u="none" kern="50" dirty="0">
                          <a:solidFill>
                            <a:schemeClr val="tx2"/>
                          </a:solidFill>
                          <a:latin typeface="Verdana" pitchFamily="34" charset="0"/>
                          <a:ea typeface="Droid Sans Fallback"/>
                          <a:cs typeface="FreeSans"/>
                        </a:rPr>
                        <a:t>PRIMO CICLO:</a:t>
                      </a:r>
                    </a:p>
                    <a:p>
                      <a:pPr algn="ctr">
                        <a:lnSpc>
                          <a:spcPct val="120000"/>
                        </a:lnSpc>
                        <a:spcAft>
                          <a:spcPts val="700"/>
                        </a:spcAft>
                      </a:pPr>
                      <a:r>
                        <a:rPr lang="it-IT" sz="1000" b="1" kern="50" dirty="0">
                          <a:solidFill>
                            <a:schemeClr val="tx2"/>
                          </a:solidFill>
                          <a:latin typeface="Verdana" pitchFamily="34" charset="0"/>
                          <a:ea typeface="Droid Sans Fallback"/>
                          <a:cs typeface="FreeSans"/>
                        </a:rPr>
                        <a:t>1. Diploma: valutazione positiva (art. 16 commi 1 e 2 </a:t>
                      </a:r>
                      <a:r>
                        <a:rPr lang="it-IT" sz="1000" b="1" u="none" kern="50" dirty="0">
                          <a:solidFill>
                            <a:schemeClr val="tx2"/>
                          </a:solidFill>
                          <a:latin typeface="Verdana" pitchFamily="34" charset="0"/>
                          <a:ea typeface="Droid Sans Fallback"/>
                          <a:cs typeface="FreeSans"/>
                        </a:rPr>
                        <a:t>L. n. 104/92</a:t>
                      </a:r>
                      <a:r>
                        <a:rPr lang="it-IT" sz="1000" b="1" kern="50" dirty="0">
                          <a:solidFill>
                            <a:schemeClr val="tx2"/>
                          </a:solidFill>
                          <a:latin typeface="Verdana" pitchFamily="34" charset="0"/>
                          <a:ea typeface="Droid Sans Fallback"/>
                          <a:cs typeface="FreeSans"/>
                        </a:rPr>
                        <a:t>): se si riscontrano miglioramenti rispetto ai livelli iniziali degli apprendimenti relativi ad un PEI formulato solo con riguardo alle effettive capacità dell’alunno.</a:t>
                      </a:r>
                    </a:p>
                    <a:p>
                      <a:pPr algn="ctr">
                        <a:lnSpc>
                          <a:spcPct val="120000"/>
                        </a:lnSpc>
                        <a:spcAft>
                          <a:spcPts val="700"/>
                        </a:spcAft>
                      </a:pPr>
                      <a:r>
                        <a:rPr lang="it-IT" sz="1000" b="1" kern="50" dirty="0">
                          <a:solidFill>
                            <a:schemeClr val="tx2"/>
                          </a:solidFill>
                          <a:latin typeface="Verdana" pitchFamily="34" charset="0"/>
                          <a:ea typeface="Droid Sans Fallback"/>
                          <a:cs typeface="FreeSans"/>
                        </a:rPr>
                        <a:t>2. Attestato con i crediti formativi: eccezionalmente in caso di mancati o insufficienti progressi rispetto ai livelli iniziali degli apprendimenti. Rilasciato dalla Commissione d’esame e non dalla scuola. È comunque titolo idoneo all’iscrizione al secondo ciclo (</a:t>
                      </a:r>
                      <a:r>
                        <a:rPr lang="it-IT" sz="1000" b="1" u="none" kern="50" dirty="0">
                          <a:solidFill>
                            <a:schemeClr val="tx2"/>
                          </a:solidFill>
                          <a:latin typeface="Verdana" pitchFamily="34" charset="0"/>
                          <a:ea typeface="Droid Sans Fallback"/>
                          <a:cs typeface="FreeSans"/>
                        </a:rPr>
                        <a:t>O.M. n. 90/01</a:t>
                      </a:r>
                      <a:r>
                        <a:rPr lang="it-IT" sz="1000" b="1" kern="50" dirty="0">
                          <a:solidFill>
                            <a:schemeClr val="tx2"/>
                          </a:solidFill>
                          <a:latin typeface="Verdana" pitchFamily="34" charset="0"/>
                          <a:ea typeface="Droid Sans Fallback"/>
                          <a:cs typeface="FreeSans"/>
                        </a:rPr>
                        <a:t>, art. 11 comma 12)</a:t>
                      </a:r>
                    </a:p>
                  </a:txBody>
                  <a:tcPr marL="12251" marR="12251" marT="12251" marB="1225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ctr">
                        <a:lnSpc>
                          <a:spcPct val="120000"/>
                        </a:lnSpc>
                        <a:spcAft>
                          <a:spcPts val="700"/>
                        </a:spcAft>
                      </a:pPr>
                      <a:r>
                        <a:rPr lang="it-IT" sz="1000" b="1" kern="50" dirty="0">
                          <a:solidFill>
                            <a:schemeClr val="tx2"/>
                          </a:solidFill>
                          <a:latin typeface="Verdana" pitchFamily="34" charset="0"/>
                          <a:ea typeface="Droid Sans Fallback"/>
                          <a:cs typeface="FreeSans"/>
                        </a:rPr>
                        <a:t>1. Dispensa scritto lingue straniere compensata da prova orale: consente Diploma (</a:t>
                      </a:r>
                      <a:r>
                        <a:rPr lang="it-IT" sz="1000" b="1" u="none" kern="50" dirty="0">
                          <a:solidFill>
                            <a:schemeClr val="tx2"/>
                          </a:solidFill>
                          <a:latin typeface="Verdana" pitchFamily="34" charset="0"/>
                          <a:ea typeface="Droid Sans Fallback"/>
                          <a:cs typeface="FreeSans"/>
                        </a:rPr>
                        <a:t>Linee guida 4.4 allegate a D.M. 12/07/2011, art</a:t>
                      </a:r>
                      <a:r>
                        <a:rPr lang="it-IT" sz="1000" b="1" kern="50" dirty="0">
                          <a:solidFill>
                            <a:schemeClr val="tx2"/>
                          </a:solidFill>
                          <a:latin typeface="Verdana" pitchFamily="34" charset="0"/>
                          <a:ea typeface="Droid Sans Fallback"/>
                          <a:cs typeface="FreeSans"/>
                        </a:rPr>
                        <a:t>. 6 comma 5).</a:t>
                      </a:r>
                    </a:p>
                    <a:p>
                      <a:pPr algn="ctr">
                        <a:lnSpc>
                          <a:spcPct val="120000"/>
                        </a:lnSpc>
                        <a:spcAft>
                          <a:spcPts val="700"/>
                        </a:spcAft>
                      </a:pPr>
                      <a:r>
                        <a:rPr lang="it-IT" sz="1000" b="1" kern="50" dirty="0">
                          <a:solidFill>
                            <a:schemeClr val="tx2"/>
                          </a:solidFill>
                          <a:latin typeface="Verdana" pitchFamily="34" charset="0"/>
                          <a:ea typeface="Droid Sans Fallback"/>
                          <a:cs typeface="FreeSans"/>
                        </a:rPr>
                        <a:t>2. Esonero lingue straniere: solo attestato con i crediti formativi (</a:t>
                      </a:r>
                      <a:r>
                        <a:rPr lang="it-IT" sz="1000" b="1" u="none" kern="50" dirty="0">
                          <a:solidFill>
                            <a:schemeClr val="tx2"/>
                          </a:solidFill>
                          <a:latin typeface="Verdana" pitchFamily="34" charset="0"/>
                          <a:ea typeface="Droid Sans Fallback"/>
                          <a:cs typeface="FreeSans"/>
                        </a:rPr>
                        <a:t>D.M. 12/07/2011 </a:t>
                      </a:r>
                      <a:r>
                        <a:rPr lang="it-IT" sz="1000" b="1" kern="50" dirty="0">
                          <a:solidFill>
                            <a:schemeClr val="tx2"/>
                          </a:solidFill>
                          <a:latin typeface="Verdana" pitchFamily="34" charset="0"/>
                          <a:ea typeface="Droid Sans Fallback"/>
                          <a:cs typeface="FreeSans"/>
                        </a:rPr>
                        <a:t>art. 6 comma 6).</a:t>
                      </a:r>
                    </a:p>
                  </a:txBody>
                  <a:tcPr marL="12251" marR="12251" marT="12251" marB="1225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ctr">
                        <a:lnSpc>
                          <a:spcPct val="120000"/>
                        </a:lnSpc>
                        <a:spcAft>
                          <a:spcPts val="700"/>
                        </a:spcAft>
                      </a:pPr>
                      <a:r>
                        <a:rPr lang="it-IT" sz="1000" b="1" u="none" kern="50" dirty="0">
                          <a:solidFill>
                            <a:schemeClr val="tx2"/>
                          </a:solidFill>
                          <a:latin typeface="Verdana" pitchFamily="34" charset="0"/>
                          <a:ea typeface="Droid Sans Fallback"/>
                          <a:cs typeface="FreeSans"/>
                        </a:rPr>
                        <a:t>Misure </a:t>
                      </a:r>
                      <a:r>
                        <a:rPr lang="it-IT" sz="1000" b="1" u="none" kern="50" dirty="0" err="1">
                          <a:solidFill>
                            <a:schemeClr val="tx2"/>
                          </a:solidFill>
                          <a:latin typeface="Verdana" pitchFamily="34" charset="0"/>
                          <a:ea typeface="Droid Sans Fallback"/>
                          <a:cs typeface="FreeSans"/>
                        </a:rPr>
                        <a:t>dispensative</a:t>
                      </a:r>
                      <a:r>
                        <a:rPr lang="it-IT" sz="1000" b="1" u="none" kern="50" dirty="0">
                          <a:solidFill>
                            <a:schemeClr val="tx2"/>
                          </a:solidFill>
                          <a:latin typeface="Verdana" pitchFamily="34" charset="0"/>
                          <a:ea typeface="Droid Sans Fallback"/>
                          <a:cs typeface="FreeSans"/>
                        </a:rPr>
                        <a:t> (ad eccezione della dispensa dallo scritto di lingue straniere e dell’esonero normativamente previste solo per DSA).</a:t>
                      </a:r>
                    </a:p>
                    <a:p>
                      <a:pPr algn="ctr">
                        <a:lnSpc>
                          <a:spcPct val="120000"/>
                        </a:lnSpc>
                        <a:spcAft>
                          <a:spcPts val="700"/>
                        </a:spcAft>
                      </a:pPr>
                      <a:r>
                        <a:rPr lang="it-IT" sz="1000" b="1" u="none" kern="50" dirty="0">
                          <a:solidFill>
                            <a:schemeClr val="tx2"/>
                          </a:solidFill>
                          <a:latin typeface="Verdana" pitchFamily="34" charset="0"/>
                          <a:ea typeface="Droid Sans Fallback"/>
                          <a:cs typeface="FreeSans"/>
                        </a:rPr>
                        <a:t>Strumenti compensativi.</a:t>
                      </a:r>
                    </a:p>
                    <a:p>
                      <a:pPr algn="ctr">
                        <a:lnSpc>
                          <a:spcPct val="120000"/>
                        </a:lnSpc>
                        <a:spcAft>
                          <a:spcPts val="700"/>
                        </a:spcAft>
                      </a:pPr>
                      <a:r>
                        <a:rPr lang="it-IT" sz="1000" b="1" u="none" kern="50" dirty="0">
                          <a:solidFill>
                            <a:schemeClr val="tx2"/>
                          </a:solidFill>
                          <a:latin typeface="Verdana" pitchFamily="34" charset="0"/>
                          <a:ea typeface="Droid Sans Fallback"/>
                          <a:cs typeface="FreeSans"/>
                        </a:rPr>
                        <a:t>Tempi più lunghi, con possibile Diploma.</a:t>
                      </a:r>
                    </a:p>
                    <a:p>
                      <a:pPr algn="ctr">
                        <a:lnSpc>
                          <a:spcPct val="120000"/>
                        </a:lnSpc>
                        <a:spcAft>
                          <a:spcPts val="700"/>
                        </a:spcAft>
                      </a:pPr>
                      <a:r>
                        <a:rPr lang="it-IT" sz="1000" b="1" u="none" kern="50" dirty="0">
                          <a:solidFill>
                            <a:schemeClr val="tx2"/>
                          </a:solidFill>
                          <a:latin typeface="Verdana" pitchFamily="34" charset="0"/>
                          <a:ea typeface="Droid Sans Fallback"/>
                          <a:cs typeface="FreeSans"/>
                        </a:rPr>
                        <a:t>Per gli stranieri c’è normativa specifica.</a:t>
                      </a:r>
                    </a:p>
                  </a:txBody>
                  <a:tcPr marL="12251" marR="12251" marT="12251" marB="12251">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4"/>
          <p:cNvSpPr txBox="1">
            <a:spLocks noChangeArrowheads="1"/>
          </p:cNvSpPr>
          <p:nvPr/>
        </p:nvSpPr>
        <p:spPr bwMode="auto">
          <a:xfrm>
            <a:off x="6228903" y="9412327"/>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3668" name="Text Box 4"/>
          <p:cNvSpPr txBox="1">
            <a:spLocks noChangeArrowheads="1"/>
          </p:cNvSpPr>
          <p:nvPr/>
        </p:nvSpPr>
        <p:spPr bwMode="auto">
          <a:xfrm>
            <a:off x="108223" y="9412327"/>
            <a:ext cx="200183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
        <p:nvSpPr>
          <p:cNvPr id="9" name="CasellaDiTesto 8"/>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7" name="CasellaDiTesto 6"/>
          <p:cNvSpPr txBox="1"/>
          <p:nvPr/>
        </p:nvSpPr>
        <p:spPr>
          <a:xfrm>
            <a:off x="315118" y="1264533"/>
            <a:ext cx="6931025" cy="8125301"/>
          </a:xfrm>
          <a:prstGeom prst="rect">
            <a:avLst/>
          </a:prstGeom>
          <a:noFill/>
        </p:spPr>
        <p:txBody>
          <a:bodyPr>
            <a:spAutoFit/>
          </a:bodyPr>
          <a:lstStyle/>
          <a:p>
            <a:pPr algn="just" fontAlgn="auto">
              <a:lnSpc>
                <a:spcPct val="150000"/>
              </a:lnSpc>
              <a:spcBef>
                <a:spcPts val="0"/>
              </a:spcBef>
              <a:spcAft>
                <a:spcPts val="0"/>
              </a:spcAft>
              <a:defRPr/>
            </a:pPr>
            <a:r>
              <a:rPr lang="it-IT" sz="1200" b="1" dirty="0">
                <a:latin typeface="Verdana" pitchFamily="34" charset="0"/>
                <a:cs typeface="+mn-cs"/>
              </a:rPr>
              <a:t>E’ necessario fare una riflessione a parte allorché nella Scuola siano presenti alunni con BES (acronimo di Bisogni Educativi Speciali) cioè alunni che, per varie cause di natura fisica, psichica o sociale, si trovano ad iniziare il percorso di formazione scolastica con delle pre-esistenti situazioni di svantaggio tali da non facilitare certamente un regolare  processo di apprendimento. </a:t>
            </a:r>
          </a:p>
          <a:p>
            <a:pPr algn="just" fontAlgn="auto">
              <a:lnSpc>
                <a:spcPct val="150000"/>
              </a:lnSpc>
              <a:spcBef>
                <a:spcPts val="0"/>
              </a:spcBef>
              <a:spcAft>
                <a:spcPts val="0"/>
              </a:spcAft>
              <a:defRPr/>
            </a:pPr>
            <a:r>
              <a:rPr lang="it-IT" sz="1200" b="1" dirty="0">
                <a:latin typeface="Verdana" pitchFamily="34" charset="0"/>
                <a:cs typeface="+mn-cs"/>
              </a:rPr>
              <a:t>Poiché il compito della Scuola è consentire a ciascun alunno di raggiungere gli obiettivi didattici multi ed interdisciplinari in termini di abilità, conoscenze e competenze, attraverso un sereno e graduale sviluppo processuale, è evidente che per gli alunni con BES diventa prioritario individuare tutte quelle strategie d’insegnamento, atte a controllare, limitare, risolvere lo svantaggio di partenza in modo tale da consentire a questi alunni di imparare  senza troppe difficoltà, di sviluppare la propria personalità attraverso la costruzione di relazioni positive nel proprio contesto-classe, con  l’aiuto dei compagni e degli operatori scolastici, nella realizzazione di un reale processo di integrazione, in continua collaborazione con la famiglia.</a:t>
            </a:r>
          </a:p>
          <a:p>
            <a:pPr algn="just" fontAlgn="auto">
              <a:lnSpc>
                <a:spcPct val="150000"/>
              </a:lnSpc>
              <a:spcBef>
                <a:spcPts val="0"/>
              </a:spcBef>
              <a:spcAft>
                <a:spcPts val="0"/>
              </a:spcAft>
              <a:defRPr/>
            </a:pPr>
            <a:r>
              <a:rPr lang="it-IT" sz="1200" b="1" dirty="0">
                <a:latin typeface="Verdana" pitchFamily="34" charset="0"/>
                <a:cs typeface="+mn-cs"/>
              </a:rPr>
              <a:t>Possiamo individuare varie tipologie di BES verso cui l’I</a:t>
            </a:r>
            <a:r>
              <a:rPr lang="it-IT" sz="1200" b="1" i="1" dirty="0">
                <a:latin typeface="Verdana" pitchFamily="34" charset="0"/>
                <a:cs typeface="+mn-cs"/>
              </a:rPr>
              <a:t>.C. C. Colombo</a:t>
            </a:r>
            <a:r>
              <a:rPr lang="it-IT" sz="1200" b="1" dirty="0">
                <a:latin typeface="Verdana" pitchFamily="34" charset="0"/>
                <a:cs typeface="+mn-cs"/>
              </a:rPr>
              <a:t> ripone, pertanto,  una speciale attenzione per: </a:t>
            </a:r>
          </a:p>
          <a:p>
            <a:pPr marL="228600" indent="-228600" algn="just" fontAlgn="auto">
              <a:lnSpc>
                <a:spcPct val="150000"/>
              </a:lnSpc>
              <a:spcBef>
                <a:spcPts val="0"/>
              </a:spcBef>
              <a:spcAft>
                <a:spcPts val="0"/>
              </a:spcAft>
              <a:buFont typeface="+mj-lt"/>
              <a:buAutoNum type="arabicParenR"/>
              <a:defRPr/>
            </a:pPr>
            <a:r>
              <a:rPr lang="it-IT" sz="1200" b="1" dirty="0">
                <a:latin typeface="Verdana" pitchFamily="34" charset="0"/>
                <a:cs typeface="+mn-cs"/>
              </a:rPr>
              <a:t>l’area della disabilità (vedasi Legge 104/92);</a:t>
            </a:r>
          </a:p>
          <a:p>
            <a:pPr marL="228600" indent="-228600" algn="just" fontAlgn="auto">
              <a:lnSpc>
                <a:spcPct val="150000"/>
              </a:lnSpc>
              <a:spcBef>
                <a:spcPts val="0"/>
              </a:spcBef>
              <a:spcAft>
                <a:spcPts val="0"/>
              </a:spcAft>
              <a:buFont typeface="+mj-lt"/>
              <a:buAutoNum type="arabicParenR"/>
              <a:defRPr/>
            </a:pPr>
            <a:r>
              <a:rPr lang="it-IT" sz="1200" b="1" dirty="0">
                <a:latin typeface="Verdana" pitchFamily="34" charset="0"/>
                <a:cs typeface="+mn-cs"/>
              </a:rPr>
              <a:t>l’area dei disturbi evolutivi specifici quali DSA, ADHD, Disturbi Misti, ecc. (vedasi legge 53/2003; Legge 170/2011);</a:t>
            </a:r>
          </a:p>
          <a:p>
            <a:pPr marL="228600" indent="-228600" algn="just" fontAlgn="auto">
              <a:lnSpc>
                <a:spcPct val="150000"/>
              </a:lnSpc>
              <a:spcBef>
                <a:spcPts val="0"/>
              </a:spcBef>
              <a:spcAft>
                <a:spcPts val="0"/>
              </a:spcAft>
              <a:buFont typeface="+mj-lt"/>
              <a:buAutoNum type="arabicParenR"/>
              <a:defRPr/>
            </a:pPr>
            <a:r>
              <a:rPr lang="it-IT" sz="1200" b="1" dirty="0">
                <a:latin typeface="Verdana" pitchFamily="34" charset="0"/>
                <a:cs typeface="+mn-cs"/>
              </a:rPr>
              <a:t>l’area dello svantaggio socio-economico-linguistico-culturale (vedasi C.M. 4233 del 19/02/2014 sulle «Linee guida per l’accoglienza e l’integrazione degli alunni stranieri» </a:t>
            </a:r>
            <a:r>
              <a:rPr lang="it-IT" sz="1200" b="1" dirty="0">
                <a:latin typeface="Verdana" pitchFamily="34" charset="0"/>
                <a:cs typeface="+mn-cs"/>
                <a:hlinkClick r:id="rId5"/>
              </a:rPr>
              <a:t>http://hubmiur.pubblica.istruzione.it/web/ministero/focus190214</a:t>
            </a:r>
            <a:r>
              <a:rPr lang="it-IT" sz="1200" b="1" dirty="0">
                <a:latin typeface="Verdana" pitchFamily="34" charset="0"/>
                <a:cs typeface="+mn-cs"/>
              </a:rPr>
              <a:t>);</a:t>
            </a:r>
          </a:p>
          <a:p>
            <a:pPr marL="228600" indent="-228600" algn="just" fontAlgn="auto">
              <a:lnSpc>
                <a:spcPct val="150000"/>
              </a:lnSpc>
              <a:spcBef>
                <a:spcPts val="0"/>
              </a:spcBef>
              <a:spcAft>
                <a:spcPts val="0"/>
              </a:spcAft>
              <a:buFont typeface="+mj-lt"/>
              <a:buAutoNum type="arabicParenR"/>
              <a:defRPr/>
            </a:pPr>
            <a:r>
              <a:rPr lang="it-IT" sz="1200" b="1" dirty="0">
                <a:latin typeface="Verdana" pitchFamily="34" charset="0"/>
                <a:cs typeface="+mn-cs"/>
              </a:rPr>
              <a:t>L’accoglienza degli alunni adottati (vedasi</a:t>
            </a:r>
            <a:r>
              <a:rPr lang="it-IT" sz="1200" b="1" dirty="0">
                <a:latin typeface="Verdana" pitchFamily="34" charset="0"/>
              </a:rPr>
              <a:t> Nota MIUR prot. n. 7443 del 18 dicembre 2014 </a:t>
            </a:r>
            <a:r>
              <a:rPr lang="it-IT" sz="1200" b="1" dirty="0">
                <a:latin typeface="Verdana" pitchFamily="34" charset="0"/>
                <a:hlinkClick r:id="rId6"/>
              </a:rPr>
              <a:t>http://hubmiur.pubblica.istruzione.it/web/istruzione/prot7443_14</a:t>
            </a:r>
            <a:r>
              <a:rPr lang="it-IT" sz="1200" b="1" dirty="0">
                <a:latin typeface="Verdana" pitchFamily="34" charset="0"/>
              </a:rPr>
              <a:t>);</a:t>
            </a:r>
          </a:p>
          <a:p>
            <a:pPr marL="228600" indent="-228600" algn="just" fontAlgn="auto">
              <a:lnSpc>
                <a:spcPct val="150000"/>
              </a:lnSpc>
              <a:spcBef>
                <a:spcPts val="0"/>
              </a:spcBef>
              <a:spcAft>
                <a:spcPts val="0"/>
              </a:spcAft>
              <a:buFont typeface="+mj-lt"/>
              <a:buAutoNum type="arabicParenR"/>
              <a:defRPr/>
            </a:pPr>
            <a:r>
              <a:rPr lang="it-IT" sz="1200" b="1" dirty="0">
                <a:latin typeface="Verdana" pitchFamily="34" charset="0"/>
                <a:cs typeface="+mn-cs"/>
              </a:rPr>
              <a:t>l’area del disagio psicologico.</a:t>
            </a:r>
          </a:p>
        </p:txBody>
      </p:sp>
      <p:sp>
        <p:nvSpPr>
          <p:cNvPr id="8" name="Rettangolo 7"/>
          <p:cNvSpPr/>
          <p:nvPr/>
        </p:nvSpPr>
        <p:spPr>
          <a:xfrm>
            <a:off x="0" y="1018352"/>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mn-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8926513"/>
          </a:xfrm>
          <a:prstGeom prst="rect">
            <a:avLst/>
          </a:prstGeom>
          <a:noFill/>
        </p:spPr>
        <p:txBody>
          <a:bodyPr>
            <a:spAutoFit/>
          </a:bodyPr>
          <a:lstStyle/>
          <a:p>
            <a:pPr algn="just" fontAlgn="auto">
              <a:lnSpc>
                <a:spcPct val="150000"/>
              </a:lnSpc>
              <a:spcBef>
                <a:spcPts val="0"/>
              </a:spcBef>
              <a:spcAft>
                <a:spcPts val="0"/>
              </a:spcAft>
              <a:defRPr/>
            </a:pPr>
            <a:endParaRPr lang="it-IT" sz="1200" b="1" dirty="0">
              <a:latin typeface="Verdana" pitchFamily="34" charset="0"/>
              <a:cs typeface="+mn-cs"/>
            </a:endParaRPr>
          </a:p>
          <a:p>
            <a:pPr algn="ctr" fontAlgn="auto">
              <a:spcBef>
                <a:spcPts val="0"/>
              </a:spcBef>
              <a:spcAft>
                <a:spcPts val="0"/>
              </a:spcAft>
              <a:defRPr/>
            </a:pPr>
            <a:r>
              <a:rPr lang="it-IT" sz="1400" b="1" dirty="0">
                <a:latin typeface="Verdana" pitchFamily="34" charset="0"/>
                <a:cs typeface="+mn-cs"/>
              </a:rPr>
              <a:t>AREA AMMINISTRATIVO - GESTIONALE</a:t>
            </a:r>
          </a:p>
          <a:p>
            <a:pPr fontAlgn="auto">
              <a:spcBef>
                <a:spcPts val="0"/>
              </a:spcBef>
              <a:spcAft>
                <a:spcPts val="0"/>
              </a:spcAft>
              <a:defRPr/>
            </a:pPr>
            <a:r>
              <a:rPr lang="it-IT" sz="1200" b="1" dirty="0">
                <a:latin typeface="Verdana" pitchFamily="34" charset="0"/>
                <a:cs typeface="+mn-cs"/>
              </a:rPr>
              <a:t> </a:t>
            </a:r>
          </a:p>
          <a:p>
            <a:pPr algn="just" fontAlgn="auto">
              <a:lnSpc>
                <a:spcPct val="150000"/>
              </a:lnSpc>
              <a:spcBef>
                <a:spcPts val="0"/>
              </a:spcBef>
              <a:spcAft>
                <a:spcPts val="0"/>
              </a:spcAft>
              <a:defRPr/>
            </a:pPr>
            <a:r>
              <a:rPr lang="it-IT" sz="1200" b="1" dirty="0">
                <a:latin typeface="Verdana" pitchFamily="34" charset="0"/>
                <a:cs typeface="+mn-cs"/>
              </a:rPr>
              <a:t>L’</a:t>
            </a:r>
            <a:r>
              <a:rPr lang="it-IT" sz="1200" b="1" dirty="0" err="1">
                <a:latin typeface="Verdana" pitchFamily="34" charset="0"/>
                <a:cs typeface="+mn-cs"/>
              </a:rPr>
              <a:t>I.C.C.Colombo</a:t>
            </a:r>
            <a:r>
              <a:rPr lang="it-IT" sz="1200" b="1" dirty="0">
                <a:latin typeface="Verdana" pitchFamily="34" charset="0"/>
                <a:cs typeface="+mn-cs"/>
              </a:rPr>
              <a:t> sviluppa la propria organizzazione secondo criteri di efficacia ed efficienza al fine di  rendere un servizio di qualità all’utenza e di creare un ambiente sereno ed accogliente, dove ogni operatore, secondo i propri ruoli, possa svolgere il proprio lavoro con professionalità e con soddisfacimento personali, nel pieno rispetto dei diritti e dei doveri di ciascuno, per il bene dell’intera comunità scolastica.</a:t>
            </a:r>
          </a:p>
          <a:p>
            <a:pPr algn="just" fontAlgn="auto">
              <a:lnSpc>
                <a:spcPct val="150000"/>
              </a:lnSpc>
              <a:spcBef>
                <a:spcPts val="0"/>
              </a:spcBef>
              <a:spcAft>
                <a:spcPts val="0"/>
              </a:spcAft>
              <a:defRPr/>
            </a:pPr>
            <a:r>
              <a:rPr lang="it-IT" sz="1200" b="1" dirty="0">
                <a:latin typeface="Verdana" pitchFamily="34" charset="0"/>
                <a:cs typeface="+mn-cs"/>
              </a:rPr>
              <a:t> </a:t>
            </a:r>
          </a:p>
          <a:p>
            <a:pPr algn="just" fontAlgn="auto">
              <a:lnSpc>
                <a:spcPct val="150000"/>
              </a:lnSpc>
              <a:spcBef>
                <a:spcPts val="0"/>
              </a:spcBef>
              <a:spcAft>
                <a:spcPts val="0"/>
              </a:spcAft>
              <a:defRPr/>
            </a:pPr>
            <a:r>
              <a:rPr lang="it-IT" sz="1200" b="1" dirty="0">
                <a:latin typeface="Verdana" pitchFamily="34" charset="0"/>
                <a:cs typeface="+mn-cs"/>
              </a:rPr>
              <a:t>Per il raggiungimento di tali finalità, il POF dovrà prevedere le seguenti azioni programmatiche, dando priorità alle azioni evidenziate nel Piano di miglioramento previsto con il RAV:</a:t>
            </a:r>
          </a:p>
          <a:p>
            <a:pPr algn="just" fontAlgn="auto">
              <a:lnSpc>
                <a:spcPct val="150000"/>
              </a:lnSpc>
              <a:spcBef>
                <a:spcPts val="0"/>
              </a:spcBef>
              <a:spcAft>
                <a:spcPts val="0"/>
              </a:spcAft>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funzionale e flessibile organizzazione del lavoro di tutte le unità di personale, sia docente che ATA, secondo le esigenze nei vari Plessi scolastici ed in base a parametri di conoscenza di specifiche situazioni da parte del Dirigente Scolastico;</a:t>
            </a:r>
          </a:p>
          <a:p>
            <a:pPr marL="228600" indent="-228600" algn="just" fontAlgn="auto">
              <a:spcBef>
                <a:spcPts val="0"/>
              </a:spcBef>
              <a:spcAft>
                <a:spcPts val="0"/>
              </a:spcAft>
              <a:buFont typeface="+mj-lt"/>
              <a:buAutoNum type="alphaLcParenR"/>
              <a:defRPr/>
            </a:pPr>
            <a:endParaRPr lang="it-IT" sz="8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costante monitoraggio dei processi e delle procedure finalizzato al miglioramento e/o al superamento di specifiche criticità, con rendicontazione sociale dei risultati raggiunti;</a:t>
            </a:r>
          </a:p>
          <a:p>
            <a:pPr marL="228600" indent="-228600" algn="just" fontAlgn="auto">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diffusione ed attuazione immediata di indicazioni e procedure a seguito di circolari del Dirigente Scolastico e di Atti deliberati dagli </a:t>
            </a:r>
            <a:r>
              <a:rPr lang="it-IT" sz="1200" b="1" dirty="0" err="1">
                <a:latin typeface="Verdana" pitchFamily="34" charset="0"/>
                <a:cs typeface="+mn-cs"/>
              </a:rPr>
              <a:t>OO.CC</a:t>
            </a:r>
            <a:r>
              <a:rPr lang="it-IT" sz="1200" b="1" dirty="0">
                <a:latin typeface="Verdana" pitchFamily="34" charset="0"/>
                <a:cs typeface="+mn-cs"/>
              </a:rPr>
              <a:t>. della Scuola, nella ricerca di miglioramento continuo delle modalità di comunicazione tra l’utenza interna ed esterna, anche attraverso l’uso di tecnologie digitali;</a:t>
            </a:r>
          </a:p>
          <a:p>
            <a:pPr marL="228600" indent="-228600" algn="just" fontAlgn="auto">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condivisione delle regole di convivenza, consapevoli che la Scuola costituisce il luogo educativo per eccellenza ed ogni operatore scolastico , nella specificità del proprio ruolo, rappresenta un esempio educativo per gli studenti; </a:t>
            </a:r>
          </a:p>
          <a:p>
            <a:pPr marL="228600" indent="-228600" fontAlgn="auto">
              <a:spcBef>
                <a:spcPts val="0"/>
              </a:spcBef>
              <a:spcAft>
                <a:spcPts val="0"/>
              </a:spcAft>
              <a:buFont typeface="+mj-lt"/>
              <a:buAutoNum type="alphaLcParenR"/>
              <a:defRPr/>
            </a:pPr>
            <a:endParaRPr lang="it-IT" sz="1200" b="1" dirty="0">
              <a:latin typeface="+mn-lt"/>
              <a:cs typeface="+mn-cs"/>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8" name="Rettangolo 7"/>
          <p:cNvSpPr/>
          <p:nvPr/>
        </p:nvSpPr>
        <p:spPr>
          <a:xfrm>
            <a:off x="0" y="1018352"/>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mn-lt"/>
              <a:cs typeface="+mn-cs"/>
            </a:endParaRPr>
          </a:p>
        </p:txBody>
      </p:sp>
      <p:sp>
        <p:nvSpPr>
          <p:cNvPr id="10" name="CasellaDiTesto 6"/>
          <p:cNvSpPr txBox="1">
            <a:spLocks noChangeArrowheads="1"/>
          </p:cNvSpPr>
          <p:nvPr/>
        </p:nvSpPr>
        <p:spPr bwMode="auto">
          <a:xfrm>
            <a:off x="315913" y="1731963"/>
            <a:ext cx="6929437" cy="7017306"/>
          </a:xfrm>
          <a:prstGeom prst="rect">
            <a:avLst/>
          </a:prstGeom>
          <a:noFill/>
          <a:ln w="9525">
            <a:noFill/>
            <a:miter lim="800000"/>
            <a:headEnd/>
            <a:tailEnd/>
          </a:ln>
        </p:spPr>
        <p:txBody>
          <a:bodyPr>
            <a:spAutoFit/>
          </a:bodyPr>
          <a:lstStyle/>
          <a:p>
            <a:pPr algn="just" fontAlgn="auto">
              <a:lnSpc>
                <a:spcPct val="150000"/>
              </a:lnSpc>
              <a:spcBef>
                <a:spcPts val="0"/>
              </a:spcBef>
              <a:spcAft>
                <a:spcPts val="0"/>
              </a:spcAft>
              <a:defRPr/>
            </a:pPr>
            <a:r>
              <a:rPr lang="it-IT" sz="1200" b="1" dirty="0">
                <a:latin typeface="Verdana" pitchFamily="34" charset="0"/>
              </a:rPr>
              <a:t>Per questi ultimi tipi di BES (punti c e d) si può far riferimento alla direttiva Ministeriale del 27.12.2012; alla Circolare Ministeriale n. 8/13 e alla Nota del 22/11/13.</a:t>
            </a:r>
          </a:p>
          <a:p>
            <a:pPr algn="just" fontAlgn="auto">
              <a:lnSpc>
                <a:spcPct val="150000"/>
              </a:lnSpc>
              <a:spcBef>
                <a:spcPts val="0"/>
              </a:spcBef>
              <a:spcAft>
                <a:spcPts val="0"/>
              </a:spcAft>
              <a:defRPr/>
            </a:pPr>
            <a:endParaRPr lang="it-IT" sz="1200" b="1" dirty="0">
              <a:latin typeface="Verdana" pitchFamily="34" charset="0"/>
            </a:endParaRPr>
          </a:p>
          <a:p>
            <a:pPr algn="just" fontAlgn="auto">
              <a:lnSpc>
                <a:spcPct val="150000"/>
              </a:lnSpc>
              <a:spcBef>
                <a:spcPts val="0"/>
              </a:spcBef>
              <a:spcAft>
                <a:spcPts val="0"/>
              </a:spcAft>
              <a:defRPr/>
            </a:pPr>
            <a:r>
              <a:rPr lang="it-IT" sz="1200" b="1" dirty="0">
                <a:latin typeface="Verdana" pitchFamily="34" charset="0"/>
              </a:rPr>
              <a:t>Per ognuna di queste aree, il nostro Istituto mette in campo una serie di procedure atte a rilevare “il problema”, ad individuare le strategie migliori per gestirlo/limitarlo/risolverlo, per far sì che l’alunno possa vivere la Scuola come ambiente accogliente, stimolante, rispettoso dell’individualità ma nel contempo in grado di sollecitare le potenzialità cognitive e relazionali di ciascuno per uno sviluppo formativo della persona anche nella collettività. </a:t>
            </a:r>
          </a:p>
          <a:p>
            <a:pPr algn="just" fontAlgn="auto">
              <a:lnSpc>
                <a:spcPct val="150000"/>
              </a:lnSpc>
              <a:spcBef>
                <a:spcPts val="0"/>
              </a:spcBef>
              <a:spcAft>
                <a:spcPts val="0"/>
              </a:spcAft>
              <a:defRPr/>
            </a:pPr>
            <a:endParaRPr lang="it-IT" sz="1200" b="1" dirty="0">
              <a:latin typeface="Verdana" pitchFamily="34" charset="0"/>
            </a:endParaRPr>
          </a:p>
          <a:p>
            <a:pPr algn="just">
              <a:lnSpc>
                <a:spcPct val="150000"/>
              </a:lnSpc>
            </a:pPr>
            <a:r>
              <a:rPr lang="it-IT" sz="1200" b="1" dirty="0">
                <a:latin typeface="Verdana" pitchFamily="34" charset="0"/>
              </a:rPr>
              <a:t>E’ a questo scopo che ogni anno, in collaborazione con famiglie e territorio, il Collegio dei Docenti del nostro Istituto elabora il </a:t>
            </a:r>
            <a:r>
              <a:rPr lang="it-IT" sz="1200" b="1" dirty="0" err="1">
                <a:latin typeface="Verdana" pitchFamily="34" charset="0"/>
              </a:rPr>
              <a:t>P.A.I.</a:t>
            </a:r>
            <a:r>
              <a:rPr lang="it-IT" sz="1200" b="1" dirty="0">
                <a:latin typeface="Verdana" pitchFamily="34" charset="0"/>
              </a:rPr>
              <a:t> (Piano Annuale dell’</a:t>
            </a:r>
            <a:r>
              <a:rPr lang="it-IT" sz="1200" b="1" dirty="0" err="1">
                <a:latin typeface="Verdana" pitchFamily="34" charset="0"/>
              </a:rPr>
              <a:t>Inclusività</a:t>
            </a:r>
            <a:r>
              <a:rPr lang="it-IT" sz="1200" b="1" dirty="0">
                <a:latin typeface="Verdana" pitchFamily="34" charset="0"/>
              </a:rPr>
              <a:t>) che da un monitoraggio iniziale delle situazioni di </a:t>
            </a:r>
            <a:r>
              <a:rPr lang="it-IT" sz="1200" b="1" dirty="0" err="1">
                <a:latin typeface="Verdana" pitchFamily="34" charset="0"/>
              </a:rPr>
              <a:t>B.E.S.</a:t>
            </a:r>
            <a:r>
              <a:rPr lang="it-IT" sz="1200" b="1" dirty="0">
                <a:latin typeface="Verdana" pitchFamily="34" charset="0"/>
              </a:rPr>
              <a:t> presenti nella scuola, giunge ad individuare risorse umane e tecnologiche per mettere in campo  vere e proprie strategie didattiche atte a favorire il processo di formazione di questi studenti. </a:t>
            </a:r>
          </a:p>
          <a:p>
            <a:pPr algn="just">
              <a:lnSpc>
                <a:spcPct val="150000"/>
              </a:lnSpc>
            </a:pPr>
            <a:endParaRPr lang="it-IT" sz="1200" b="1" dirty="0">
              <a:latin typeface="Verdana" pitchFamily="34" charset="0"/>
            </a:endParaRPr>
          </a:p>
          <a:p>
            <a:pPr algn="just">
              <a:lnSpc>
                <a:spcPct val="150000"/>
              </a:lnSpc>
            </a:pPr>
            <a:r>
              <a:rPr lang="it-IT" sz="1200" b="1" dirty="0">
                <a:latin typeface="Verdana" pitchFamily="34" charset="0"/>
              </a:rPr>
              <a:t>Il </a:t>
            </a:r>
            <a:r>
              <a:rPr lang="it-IT" sz="1200" b="1" dirty="0" err="1">
                <a:latin typeface="Verdana" pitchFamily="34" charset="0"/>
              </a:rPr>
              <a:t>P.A.I.</a:t>
            </a:r>
            <a:r>
              <a:rPr lang="it-IT" sz="1200" b="1" dirty="0">
                <a:latin typeface="Verdana" pitchFamily="34" charset="0"/>
              </a:rPr>
              <a:t> prevede, inoltre, la costituzione del Gruppo di lavoro per l’</a:t>
            </a:r>
            <a:r>
              <a:rPr lang="it-IT" sz="1200" b="1" dirty="0" err="1">
                <a:latin typeface="Verdana" pitchFamily="34" charset="0"/>
              </a:rPr>
              <a:t>Inclusività</a:t>
            </a:r>
            <a:r>
              <a:rPr lang="it-IT" sz="1200" b="1" dirty="0">
                <a:latin typeface="Verdana" pitchFamily="34" charset="0"/>
              </a:rPr>
              <a:t> (GLI)  che secondo quanto indicato dalla D.M. del 27.12.2012 e della C.M. n. 8 del 6.03.2013, opera  ai fini del coordinamento degli interventi a favore di ogni alunno con BES che entri a far parte dell’I.C. </a:t>
            </a:r>
            <a:r>
              <a:rPr lang="it-IT" sz="1200" b="1" i="1" dirty="0">
                <a:latin typeface="Verdana" pitchFamily="34" charset="0"/>
              </a:rPr>
              <a:t>C. Colombo</a:t>
            </a:r>
            <a:r>
              <a:rPr lang="it-IT" sz="1200" b="1" dirty="0">
                <a:latin typeface="Verdana" pitchFamily="34" charset="0"/>
              </a:rPr>
              <a:t>, attraverso relazioni e strategie operative individuate tra le risorse interne alla Scuola e risorse esterne (territorio e famiglie). </a:t>
            </a:r>
          </a:p>
          <a:p>
            <a:pPr algn="just">
              <a:lnSpc>
                <a:spcPct val="150000"/>
              </a:lnSpc>
            </a:pPr>
            <a:endParaRPr lang="it-IT" sz="1200" b="1" dirty="0">
              <a:latin typeface="Verdana" pitchFamily="34" charset="0"/>
            </a:endParaRPr>
          </a:p>
        </p:txBody>
      </p:sp>
      <p:sp>
        <p:nvSpPr>
          <p:cNvPr id="11"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351607" y="9163050"/>
            <a:ext cx="200183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8" name="Rettangolo 7"/>
          <p:cNvSpPr/>
          <p:nvPr/>
        </p:nvSpPr>
        <p:spPr>
          <a:xfrm>
            <a:off x="0" y="1018352"/>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mn-lt"/>
              <a:cs typeface="+mn-cs"/>
            </a:endParaRPr>
          </a:p>
        </p:txBody>
      </p:sp>
      <p:sp>
        <p:nvSpPr>
          <p:cNvPr id="10" name="CasellaDiTesto 6"/>
          <p:cNvSpPr txBox="1">
            <a:spLocks noChangeArrowheads="1"/>
          </p:cNvSpPr>
          <p:nvPr/>
        </p:nvSpPr>
        <p:spPr bwMode="auto">
          <a:xfrm>
            <a:off x="315913" y="1731963"/>
            <a:ext cx="6929437" cy="2308324"/>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L’ I.C. </a:t>
            </a:r>
            <a:r>
              <a:rPr lang="it-IT" sz="1200" b="1" i="1" dirty="0">
                <a:latin typeface="Verdana" pitchFamily="34" charset="0"/>
              </a:rPr>
              <a:t>C. Colombo, </a:t>
            </a:r>
            <a:r>
              <a:rPr lang="it-IT" sz="1200" b="1" dirty="0">
                <a:latin typeface="Verdana" pitchFamily="34" charset="0"/>
              </a:rPr>
              <a:t>ai fini della realizzazione del diritto all'educazione e all'istruzione,</a:t>
            </a:r>
            <a:r>
              <a:rPr lang="it-IT" sz="1200" b="1" i="1" dirty="0">
                <a:latin typeface="Verdana" pitchFamily="34" charset="0"/>
              </a:rPr>
              <a:t> </a:t>
            </a:r>
            <a:r>
              <a:rPr lang="it-IT" sz="1200" b="1" dirty="0">
                <a:latin typeface="Verdana" pitchFamily="34" charset="0"/>
              </a:rPr>
              <a:t>adotta una didattica inclusiva attraverso l’attuazione di interventi integrati, previsti dalle seguenti tipologie di piani:</a:t>
            </a:r>
          </a:p>
          <a:p>
            <a:pPr lvl="1" algn="just">
              <a:lnSpc>
                <a:spcPct val="150000"/>
              </a:lnSpc>
              <a:buFont typeface="Wingdings" pitchFamily="2" charset="2"/>
              <a:buChar char="Ø"/>
            </a:pPr>
            <a:r>
              <a:rPr lang="it-IT" sz="1200" b="1" dirty="0">
                <a:latin typeface="Verdana" pitchFamily="34" charset="0"/>
                <a:hlinkClick r:id="rId3" action="ppaction://hlinksldjump"/>
              </a:rPr>
              <a:t>P.E.I</a:t>
            </a:r>
            <a:r>
              <a:rPr lang="it-IT" sz="1200" b="1" dirty="0">
                <a:latin typeface="Verdana" pitchFamily="34" charset="0"/>
              </a:rPr>
              <a:t> (Piano Educativo Individualizzato) per gli alunni con </a:t>
            </a:r>
            <a:r>
              <a:rPr lang="it-IT" sz="1200" b="1" dirty="0" err="1">
                <a:latin typeface="Verdana" pitchFamily="34" charset="0"/>
              </a:rPr>
              <a:t>con</a:t>
            </a:r>
            <a:r>
              <a:rPr lang="it-IT" sz="1200" b="1" dirty="0">
                <a:latin typeface="Verdana" pitchFamily="34" charset="0"/>
              </a:rPr>
              <a:t> certificazione per l’integrazione;</a:t>
            </a:r>
          </a:p>
          <a:p>
            <a:pPr lvl="1" algn="just">
              <a:lnSpc>
                <a:spcPct val="150000"/>
              </a:lnSpc>
              <a:buFont typeface="Wingdings" pitchFamily="2" charset="2"/>
              <a:buChar char="Ø"/>
            </a:pPr>
            <a:r>
              <a:rPr lang="it-IT" sz="1200" b="1" dirty="0" err="1">
                <a:latin typeface="Verdana" pitchFamily="34" charset="0"/>
                <a:hlinkClick r:id="rId4" action="ppaction://hlinksldjump"/>
              </a:rPr>
              <a:t>P.D.P.</a:t>
            </a:r>
            <a:r>
              <a:rPr lang="it-IT" sz="1200" b="1" dirty="0">
                <a:latin typeface="Verdana" pitchFamily="34" charset="0"/>
              </a:rPr>
              <a:t> (Piano Didattico Personalizzato) per gli alunni con DSA;</a:t>
            </a:r>
          </a:p>
          <a:p>
            <a:pPr lvl="1" algn="just">
              <a:lnSpc>
                <a:spcPct val="150000"/>
              </a:lnSpc>
              <a:buFont typeface="Wingdings" pitchFamily="2" charset="2"/>
              <a:buChar char="Ø"/>
            </a:pPr>
            <a:r>
              <a:rPr lang="it-IT" sz="1200" b="1" dirty="0" err="1">
                <a:latin typeface="Verdana" pitchFamily="34" charset="0"/>
                <a:hlinkClick r:id="rId5" action="ppaction://hlinksldjump"/>
              </a:rPr>
              <a:t>P.E.P</a:t>
            </a:r>
            <a:r>
              <a:rPr lang="it-IT" sz="1200" b="1" dirty="0" err="1">
                <a:latin typeface="Verdana" pitchFamily="34" charset="0"/>
              </a:rPr>
              <a:t>.</a:t>
            </a:r>
            <a:r>
              <a:rPr lang="it-IT" sz="1200" b="1" dirty="0">
                <a:latin typeface="Verdana" pitchFamily="34" charset="0"/>
              </a:rPr>
              <a:t> (Piano Educativo Personalizzato) per gli alunni con BES di varia tipologia.</a:t>
            </a:r>
          </a:p>
        </p:txBody>
      </p:sp>
      <p:sp>
        <p:nvSpPr>
          <p:cNvPr id="11"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indice</a:t>
            </a:r>
            <a:endParaRPr lang="it-IT" sz="1200" dirty="0"/>
          </a:p>
        </p:txBody>
      </p:sp>
      <p:sp>
        <p:nvSpPr>
          <p:cNvPr id="12" name="Text Box 4"/>
          <p:cNvSpPr txBox="1">
            <a:spLocks noChangeArrowheads="1"/>
          </p:cNvSpPr>
          <p:nvPr/>
        </p:nvSpPr>
        <p:spPr bwMode="auto">
          <a:xfrm>
            <a:off x="351607" y="9163050"/>
            <a:ext cx="200183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avanti</a:t>
            </a:r>
            <a:endParaRPr lang="it-IT" sz="1200"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8" name="Rettangolo 7"/>
          <p:cNvSpPr/>
          <p:nvPr/>
        </p:nvSpPr>
        <p:spPr>
          <a:xfrm>
            <a:off x="0" y="1018352"/>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mn-lt"/>
              <a:cs typeface="+mn-cs"/>
            </a:endParaRPr>
          </a:p>
        </p:txBody>
      </p:sp>
      <p:sp>
        <p:nvSpPr>
          <p:cNvPr id="11" name="CasellaDiTesto 6"/>
          <p:cNvSpPr txBox="1">
            <a:spLocks noChangeArrowheads="1"/>
          </p:cNvSpPr>
          <p:nvPr/>
        </p:nvSpPr>
        <p:spPr bwMode="auto">
          <a:xfrm>
            <a:off x="1" y="2018485"/>
            <a:ext cx="7561262" cy="411908"/>
          </a:xfrm>
          <a:prstGeom prst="rect">
            <a:avLst/>
          </a:prstGeom>
          <a:noFill/>
          <a:ln w="9525">
            <a:noFill/>
            <a:miter lim="800000"/>
            <a:headEnd/>
            <a:tailEnd/>
          </a:ln>
        </p:spPr>
        <p:txBody>
          <a:bodyPr wrap="square">
            <a:spAutoFit/>
          </a:bodyPr>
          <a:lstStyle/>
          <a:p>
            <a:pPr algn="ctr">
              <a:lnSpc>
                <a:spcPct val="150000"/>
              </a:lnSpc>
            </a:pPr>
            <a:r>
              <a:rPr lang="it-IT" sz="1600" b="1" dirty="0" err="1">
                <a:latin typeface="Verdana" pitchFamily="34" charset="0"/>
              </a:rPr>
              <a:t>P.E.I.</a:t>
            </a:r>
            <a:r>
              <a:rPr lang="it-IT" sz="1600" b="1" dirty="0">
                <a:latin typeface="Verdana" pitchFamily="34" charset="0"/>
              </a:rPr>
              <a:t> (Piano Educativo Individualizzato)</a:t>
            </a:r>
          </a:p>
        </p:txBody>
      </p:sp>
      <p:sp>
        <p:nvSpPr>
          <p:cNvPr id="12" name="Rettangolo 11"/>
          <p:cNvSpPr/>
          <p:nvPr/>
        </p:nvSpPr>
        <p:spPr>
          <a:xfrm>
            <a:off x="387326" y="2589988"/>
            <a:ext cx="6786610" cy="4801314"/>
          </a:xfrm>
          <a:prstGeom prst="rect">
            <a:avLst/>
          </a:prstGeom>
        </p:spPr>
        <p:txBody>
          <a:bodyPr wrap="square">
            <a:spAutoFit/>
          </a:bodyPr>
          <a:lstStyle/>
          <a:p>
            <a:pPr algn="just">
              <a:lnSpc>
                <a:spcPct val="150000"/>
              </a:lnSpc>
            </a:pPr>
            <a:r>
              <a:rPr lang="it-IT" sz="1200" b="1" dirty="0">
                <a:latin typeface="Verdana" pitchFamily="34" charset="0"/>
              </a:rPr>
              <a:t>Il </a:t>
            </a:r>
            <a:r>
              <a:rPr lang="it-IT" sz="1200" b="1" dirty="0" err="1">
                <a:latin typeface="Verdana" pitchFamily="34" charset="0"/>
              </a:rPr>
              <a:t>P.E.I.</a:t>
            </a:r>
            <a:r>
              <a:rPr lang="it-IT" sz="1200" b="1" dirty="0">
                <a:latin typeface="Verdana" pitchFamily="34" charset="0"/>
              </a:rPr>
              <a:t>, redatto, ai sensi del comma 5 dell’art. 12, della legge n. 104 del 1992, vede la collaborazione dei seguenti attori:</a:t>
            </a:r>
          </a:p>
          <a:p>
            <a:pPr algn="just">
              <a:lnSpc>
                <a:spcPct val="150000"/>
              </a:lnSpc>
            </a:pPr>
            <a:r>
              <a:rPr lang="it-IT" sz="1200" b="1" dirty="0">
                <a:latin typeface="Verdana" pitchFamily="34" charset="0"/>
              </a:rPr>
              <a:t>operatori sanitari individuati dalla ASL;</a:t>
            </a:r>
          </a:p>
          <a:p>
            <a:pPr algn="just">
              <a:lnSpc>
                <a:spcPct val="150000"/>
              </a:lnSpc>
              <a:buFont typeface="Wingdings" pitchFamily="2" charset="2"/>
              <a:buChar char="Ø"/>
            </a:pPr>
            <a:r>
              <a:rPr lang="it-IT" sz="1200" b="1" dirty="0">
                <a:latin typeface="Verdana" pitchFamily="34" charset="0"/>
              </a:rPr>
              <a:t>Docenti curriculari;</a:t>
            </a:r>
          </a:p>
          <a:p>
            <a:pPr algn="just">
              <a:lnSpc>
                <a:spcPct val="150000"/>
              </a:lnSpc>
              <a:buFont typeface="Wingdings" pitchFamily="2" charset="2"/>
              <a:buChar char="Ø"/>
            </a:pPr>
            <a:r>
              <a:rPr lang="it-IT" sz="1200" b="1" dirty="0">
                <a:latin typeface="Verdana" pitchFamily="34" charset="0"/>
              </a:rPr>
              <a:t>Docente  di sostegno;</a:t>
            </a:r>
          </a:p>
          <a:p>
            <a:pPr algn="just">
              <a:lnSpc>
                <a:spcPct val="150000"/>
              </a:lnSpc>
              <a:buFont typeface="Wingdings" pitchFamily="2" charset="2"/>
              <a:buChar char="Ø"/>
            </a:pPr>
            <a:r>
              <a:rPr lang="it-IT" sz="1200" b="1" dirty="0">
                <a:latin typeface="Verdana" pitchFamily="34" charset="0"/>
              </a:rPr>
              <a:t>Genitori o gli esercenti la potestà parentale dell'alunno.</a:t>
            </a:r>
          </a:p>
          <a:p>
            <a:pPr algn="just">
              <a:lnSpc>
                <a:spcPct val="150000"/>
              </a:lnSpc>
            </a:pPr>
            <a:endParaRPr lang="it-IT" sz="1200" b="1" dirty="0">
              <a:latin typeface="Verdana" pitchFamily="34" charset="0"/>
            </a:endParaRPr>
          </a:p>
          <a:p>
            <a:pPr>
              <a:lnSpc>
                <a:spcPct val="150000"/>
              </a:lnSpc>
            </a:pPr>
            <a:r>
              <a:rPr lang="it-IT" sz="1200" b="1" dirty="0">
                <a:latin typeface="Verdana" pitchFamily="34" charset="0"/>
              </a:rPr>
              <a:t>Prevede:  </a:t>
            </a:r>
          </a:p>
          <a:p>
            <a:pPr>
              <a:lnSpc>
                <a:spcPct val="150000"/>
              </a:lnSpc>
              <a:buFont typeface="Wingdings" pitchFamily="2" charset="2"/>
              <a:buChar char="Ø"/>
            </a:pPr>
            <a:r>
              <a:rPr lang="it-IT" sz="1200" b="1" dirty="0">
                <a:latin typeface="Verdana" pitchFamily="34" charset="0"/>
              </a:rPr>
              <a:t> finalità e obiettivi didattici </a:t>
            </a:r>
          </a:p>
          <a:p>
            <a:pPr>
              <a:lnSpc>
                <a:spcPct val="150000"/>
              </a:lnSpc>
              <a:buFont typeface="Wingdings" pitchFamily="2" charset="2"/>
              <a:buChar char="Ø"/>
            </a:pPr>
            <a:r>
              <a:rPr lang="it-IT" sz="1200" b="1" dirty="0">
                <a:latin typeface="Verdana" pitchFamily="34" charset="0"/>
              </a:rPr>
              <a:t> itinerari di lavoro </a:t>
            </a:r>
          </a:p>
          <a:p>
            <a:pPr>
              <a:lnSpc>
                <a:spcPct val="150000"/>
              </a:lnSpc>
              <a:buFont typeface="Wingdings" pitchFamily="2" charset="2"/>
              <a:buChar char="Ø"/>
            </a:pPr>
            <a:r>
              <a:rPr lang="it-IT" sz="1200" b="1" dirty="0">
                <a:latin typeface="Verdana" pitchFamily="34" charset="0"/>
              </a:rPr>
              <a:t> tecnologia </a:t>
            </a:r>
          </a:p>
          <a:p>
            <a:pPr>
              <a:lnSpc>
                <a:spcPct val="150000"/>
              </a:lnSpc>
              <a:buFont typeface="Wingdings" pitchFamily="2" charset="2"/>
              <a:buChar char="Ø"/>
            </a:pPr>
            <a:r>
              <a:rPr lang="it-IT" sz="1200" b="1" dirty="0">
                <a:latin typeface="Verdana" pitchFamily="34" charset="0"/>
              </a:rPr>
              <a:t> metodologie, tecniche e verifiche </a:t>
            </a:r>
          </a:p>
          <a:p>
            <a:pPr>
              <a:lnSpc>
                <a:spcPct val="150000"/>
              </a:lnSpc>
              <a:buFont typeface="Wingdings" pitchFamily="2" charset="2"/>
              <a:buChar char="Ø"/>
            </a:pPr>
            <a:r>
              <a:rPr lang="it-IT" sz="1200" b="1" dirty="0">
                <a:latin typeface="Verdana" pitchFamily="34" charset="0"/>
              </a:rPr>
              <a:t> modalità di coinvolgimento della famiglia</a:t>
            </a:r>
          </a:p>
          <a:p>
            <a:pPr>
              <a:lnSpc>
                <a:spcPct val="150000"/>
              </a:lnSpc>
            </a:pPr>
            <a:r>
              <a:rPr lang="it-IT" sz="1200" b="1" dirty="0">
                <a:latin typeface="Verdana" pitchFamily="34" charset="0"/>
              </a:rPr>
              <a:t>Tempi </a:t>
            </a:r>
          </a:p>
          <a:p>
            <a:pPr>
              <a:lnSpc>
                <a:spcPct val="150000"/>
              </a:lnSpc>
              <a:buFont typeface="Wingdings" pitchFamily="2" charset="2"/>
              <a:buChar char="Ø"/>
            </a:pPr>
            <a:r>
              <a:rPr lang="it-IT" sz="1200" b="1" dirty="0">
                <a:latin typeface="Verdana" pitchFamily="34" charset="0"/>
              </a:rPr>
              <a:t> si definisce entro il secondo mese dell'anno scolastico </a:t>
            </a:r>
          </a:p>
          <a:p>
            <a:pPr>
              <a:lnSpc>
                <a:spcPct val="150000"/>
              </a:lnSpc>
              <a:buFont typeface="Wingdings" pitchFamily="2" charset="2"/>
              <a:buChar char="Ø"/>
            </a:pPr>
            <a:r>
              <a:rPr lang="it-IT" sz="1200" b="1" dirty="0">
                <a:latin typeface="Verdana" pitchFamily="34" charset="0"/>
              </a:rPr>
              <a:t> si verifica con frequenza, possibilmente  trimestrale </a:t>
            </a:r>
          </a:p>
          <a:p>
            <a:pPr>
              <a:lnSpc>
                <a:spcPct val="150000"/>
              </a:lnSpc>
              <a:buFont typeface="Wingdings" pitchFamily="2" charset="2"/>
              <a:buChar char="Ø"/>
            </a:pPr>
            <a:r>
              <a:rPr lang="it-IT" sz="1200" b="1" dirty="0">
                <a:latin typeface="Verdana" pitchFamily="34" charset="0"/>
              </a:rPr>
              <a:t> verifiche straordinarie per casi di particolare difficoltà</a:t>
            </a:r>
          </a:p>
        </p:txBody>
      </p:sp>
      <p:sp>
        <p:nvSpPr>
          <p:cNvPr id="1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 name="Text Box 4"/>
          <p:cNvSpPr txBox="1">
            <a:spLocks noChangeArrowheads="1"/>
          </p:cNvSpPr>
          <p:nvPr/>
        </p:nvSpPr>
        <p:spPr bwMode="auto">
          <a:xfrm>
            <a:off x="351607" y="9163050"/>
            <a:ext cx="200183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8" name="Rettangolo 7"/>
          <p:cNvSpPr/>
          <p:nvPr/>
        </p:nvSpPr>
        <p:spPr>
          <a:xfrm>
            <a:off x="0" y="1018352"/>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mn-lt"/>
              <a:cs typeface="+mn-cs"/>
            </a:endParaRPr>
          </a:p>
        </p:txBody>
      </p:sp>
      <p:sp>
        <p:nvSpPr>
          <p:cNvPr id="10" name="CasellaDiTesto 6"/>
          <p:cNvSpPr txBox="1">
            <a:spLocks noChangeArrowheads="1"/>
          </p:cNvSpPr>
          <p:nvPr/>
        </p:nvSpPr>
        <p:spPr bwMode="auto">
          <a:xfrm>
            <a:off x="315913" y="1375542"/>
            <a:ext cx="6929437" cy="411908"/>
          </a:xfrm>
          <a:prstGeom prst="rect">
            <a:avLst/>
          </a:prstGeom>
          <a:noFill/>
          <a:ln w="9525">
            <a:noFill/>
            <a:miter lim="800000"/>
            <a:headEnd/>
            <a:tailEnd/>
          </a:ln>
        </p:spPr>
        <p:txBody>
          <a:bodyPr>
            <a:spAutoFit/>
          </a:bodyPr>
          <a:lstStyle/>
          <a:p>
            <a:pPr algn="ctr">
              <a:lnSpc>
                <a:spcPct val="150000"/>
              </a:lnSpc>
            </a:pPr>
            <a:r>
              <a:rPr lang="it-IT" sz="1600" b="1" dirty="0" err="1">
                <a:latin typeface="Verdana" pitchFamily="34" charset="0"/>
              </a:rPr>
              <a:t>P.D.P.</a:t>
            </a:r>
            <a:r>
              <a:rPr lang="it-IT" sz="1600" b="1" dirty="0">
                <a:latin typeface="Verdana" pitchFamily="34" charset="0"/>
              </a:rPr>
              <a:t> (Piano Didattico Personalizzato)</a:t>
            </a:r>
          </a:p>
        </p:txBody>
      </p:sp>
      <p:sp>
        <p:nvSpPr>
          <p:cNvPr id="13" name="CasellaDiTesto 12"/>
          <p:cNvSpPr txBox="1"/>
          <p:nvPr/>
        </p:nvSpPr>
        <p:spPr>
          <a:xfrm>
            <a:off x="315888" y="1947046"/>
            <a:ext cx="6929486" cy="7201972"/>
          </a:xfrm>
          <a:prstGeom prst="rect">
            <a:avLst/>
          </a:prstGeom>
          <a:noFill/>
        </p:spPr>
        <p:txBody>
          <a:bodyPr wrap="square" rtlCol="0">
            <a:spAutoFit/>
          </a:bodyPr>
          <a:lstStyle/>
          <a:p>
            <a:pPr algn="just">
              <a:lnSpc>
                <a:spcPct val="150000"/>
              </a:lnSpc>
            </a:pPr>
            <a:r>
              <a:rPr lang="it-IT" sz="1200" b="1" dirty="0">
                <a:latin typeface="Verdana" pitchFamily="34" charset="0"/>
              </a:rPr>
              <a:t>Introdotto dal </a:t>
            </a:r>
            <a:r>
              <a:rPr lang="it-IT" sz="1200" b="1" i="1" dirty="0">
                <a:latin typeface="Verdana" pitchFamily="34" charset="0"/>
              </a:rPr>
              <a:t>D.M. 12 luglio 2011 n. 5669</a:t>
            </a:r>
            <a:r>
              <a:rPr lang="it-IT" sz="1200" b="1" dirty="0">
                <a:latin typeface="Verdana" pitchFamily="34" charset="0"/>
              </a:rPr>
              <a:t> e dalle </a:t>
            </a:r>
            <a:r>
              <a:rPr lang="it-IT" sz="1200" b="1" i="1" dirty="0">
                <a:latin typeface="Verdana" pitchFamily="34" charset="0"/>
              </a:rPr>
              <a:t>Linee Guida per il diritto allo studio degli alunni e degli studenti con Disturbi Specifici di Apprendimento</a:t>
            </a:r>
            <a:r>
              <a:rPr lang="it-IT" sz="1200" b="1" dirty="0">
                <a:latin typeface="Verdana" pitchFamily="34" charset="0"/>
              </a:rPr>
              <a:t>, il  Piano Didattico Personalizzato (PDP) è un documento redatto dal team di docenti o dal Consiglio di classe, per ogni disciplina coinvolta, entro i primi tre mesi dell’anno scolastico, firmato dal Dirigente scolastico, dai docenti e dalla famiglia. In particolare il </a:t>
            </a:r>
            <a:r>
              <a:rPr lang="it-IT" sz="1200" b="1" dirty="0" err="1">
                <a:latin typeface="Verdana" pitchFamily="34" charset="0"/>
              </a:rPr>
              <a:t>P.D.P.</a:t>
            </a:r>
            <a:r>
              <a:rPr lang="it-IT" sz="1200" b="1" dirty="0">
                <a:latin typeface="Verdana" pitchFamily="34" charset="0"/>
              </a:rPr>
              <a:t> prevede:</a:t>
            </a:r>
          </a:p>
          <a:p>
            <a:pPr algn="ctr">
              <a:lnSpc>
                <a:spcPct val="150000"/>
              </a:lnSpc>
            </a:pPr>
            <a:r>
              <a:rPr lang="it-IT" sz="1400" b="1" i="1" dirty="0">
                <a:latin typeface="Verdana" pitchFamily="34" charset="0"/>
              </a:rPr>
              <a:t>Strategie didattiche</a:t>
            </a:r>
          </a:p>
          <a:p>
            <a:pPr algn="just">
              <a:lnSpc>
                <a:spcPct val="150000"/>
              </a:lnSpc>
            </a:pPr>
            <a:r>
              <a:rPr lang="it-IT" sz="1200" b="1" dirty="0">
                <a:latin typeface="Verdana" pitchFamily="34" charset="0"/>
              </a:rPr>
              <a:t>Strumenti compensativi e misure </a:t>
            </a:r>
            <a:r>
              <a:rPr lang="it-IT" sz="1200" b="1" i="1" dirty="0" err="1">
                <a:latin typeface="Verdana" pitchFamily="34" charset="0"/>
              </a:rPr>
              <a:t>dispensative</a:t>
            </a:r>
            <a:r>
              <a:rPr lang="it-IT" sz="1200" b="1" dirty="0">
                <a:latin typeface="Verdana" pitchFamily="34" charset="0"/>
              </a:rPr>
              <a:t> finalizzate</a:t>
            </a:r>
            <a:r>
              <a:rPr lang="it-IT" sz="1200" b="1" i="1" dirty="0">
                <a:latin typeface="Verdana" pitchFamily="34" charset="0"/>
              </a:rPr>
              <a:t> ad evitare situazioni di affaticamento e di disagio in compiti direttamente coinvolti dal disturbo, senza peraltro ridurre il livello degli obiettivi di apprendimento previsti nei percorsi didattici individualizzati e personalizzati;</a:t>
            </a:r>
            <a:r>
              <a:rPr lang="it-IT" sz="1200" b="1" dirty="0">
                <a:latin typeface="Verdana" pitchFamily="34" charset="0"/>
              </a:rPr>
              <a:t> </a:t>
            </a:r>
          </a:p>
          <a:p>
            <a:pPr algn="ctr">
              <a:lnSpc>
                <a:spcPct val="150000"/>
              </a:lnSpc>
            </a:pPr>
            <a:r>
              <a:rPr lang="it-IT" sz="1200" b="1" dirty="0">
                <a:latin typeface="Verdana" pitchFamily="34" charset="0"/>
              </a:rPr>
              <a:t/>
            </a:r>
            <a:br>
              <a:rPr lang="it-IT" sz="1200" b="1" dirty="0">
                <a:latin typeface="Verdana" pitchFamily="34" charset="0"/>
              </a:rPr>
            </a:br>
            <a:r>
              <a:rPr lang="it-IT" sz="1400" b="1" dirty="0">
                <a:latin typeface="Verdana" pitchFamily="34" charset="0"/>
              </a:rPr>
              <a:t>Strategie metodologiche</a:t>
            </a:r>
          </a:p>
          <a:p>
            <a:pPr algn="just">
              <a:lnSpc>
                <a:spcPct val="150000"/>
              </a:lnSpc>
            </a:pPr>
            <a:r>
              <a:rPr lang="it-IT" sz="1200" b="1" dirty="0">
                <a:latin typeface="Verdana" pitchFamily="34" charset="0"/>
              </a:rPr>
              <a:t>Apprendimento collaborativo, attività in piccolo gruppo e tutoraggio, didattica </a:t>
            </a:r>
            <a:r>
              <a:rPr lang="it-IT" sz="1200" b="1" dirty="0" err="1">
                <a:latin typeface="Verdana" pitchFamily="34" charset="0"/>
              </a:rPr>
              <a:t>laboratoriale</a:t>
            </a:r>
            <a:r>
              <a:rPr lang="it-IT" sz="1200" b="1" dirty="0">
                <a:latin typeface="Verdana" pitchFamily="34" charset="0"/>
              </a:rPr>
              <a:t>, autovalutazione degli apprendimenti; </a:t>
            </a:r>
          </a:p>
          <a:p>
            <a:pPr algn="ctr">
              <a:lnSpc>
                <a:spcPct val="150000"/>
              </a:lnSpc>
            </a:pPr>
            <a:r>
              <a:rPr lang="it-IT" sz="1200" b="1" dirty="0">
                <a:latin typeface="Verdana" pitchFamily="34" charset="0"/>
              </a:rPr>
              <a:t/>
            </a:r>
            <a:br>
              <a:rPr lang="it-IT" sz="1200" b="1" dirty="0">
                <a:latin typeface="Verdana" pitchFamily="34" charset="0"/>
              </a:rPr>
            </a:br>
            <a:r>
              <a:rPr lang="it-IT" sz="1400" b="1" dirty="0">
                <a:latin typeface="Verdana" pitchFamily="34" charset="0"/>
              </a:rPr>
              <a:t>Criteri e modalità di verifica e valutazione degli apprendimenti</a:t>
            </a:r>
          </a:p>
          <a:p>
            <a:pPr algn="just">
              <a:lnSpc>
                <a:spcPct val="150000"/>
              </a:lnSpc>
            </a:pPr>
            <a:r>
              <a:rPr lang="it-IT" sz="1200" b="1" dirty="0">
                <a:latin typeface="Verdana" pitchFamily="34" charset="0"/>
              </a:rPr>
              <a:t>verifiche orali programmate, compensazione con prove orali di compiti scritti, uso di mediatori didattici durante le prove scritte e orali (mappe concettuali, tabelle, formulari), valutazioni più attente alle conoscenze e alle competenze acquisite piuttosto che alla correttezza formale, utilizzo di prove informatizzate, valutazione dei progressi in itinere, tempi aggiuntivi per le verifiche, utilizzo di supporti tecnologici</a:t>
            </a:r>
          </a:p>
          <a:p>
            <a:pPr algn="ctr">
              <a:lnSpc>
                <a:spcPct val="150000"/>
              </a:lnSpc>
            </a:pPr>
            <a:r>
              <a:rPr lang="it-IT" sz="1200" b="1" dirty="0">
                <a:latin typeface="Verdana" pitchFamily="34" charset="0"/>
              </a:rPr>
              <a:t> </a:t>
            </a:r>
            <a:br>
              <a:rPr lang="it-IT" sz="1200" b="1" dirty="0">
                <a:latin typeface="Verdana" pitchFamily="34" charset="0"/>
              </a:rPr>
            </a:br>
            <a:r>
              <a:rPr lang="it-IT" sz="1400" b="1" dirty="0">
                <a:latin typeface="Verdana" pitchFamily="34" charset="0"/>
              </a:rPr>
              <a:t>Livelli minimi attesi per le competenze in uscita</a:t>
            </a:r>
          </a:p>
        </p:txBody>
      </p:sp>
      <p:sp>
        <p:nvSpPr>
          <p:cNvPr id="11"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351607" y="9163050"/>
            <a:ext cx="200183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8" name="Rettangolo 7"/>
          <p:cNvSpPr/>
          <p:nvPr/>
        </p:nvSpPr>
        <p:spPr>
          <a:xfrm>
            <a:off x="0" y="1018352"/>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mn-lt"/>
              <a:cs typeface="+mn-cs"/>
            </a:endParaRPr>
          </a:p>
        </p:txBody>
      </p:sp>
      <p:sp>
        <p:nvSpPr>
          <p:cNvPr id="11" name="CasellaDiTesto 6"/>
          <p:cNvSpPr txBox="1">
            <a:spLocks noChangeArrowheads="1"/>
          </p:cNvSpPr>
          <p:nvPr/>
        </p:nvSpPr>
        <p:spPr bwMode="auto">
          <a:xfrm>
            <a:off x="351607" y="1732732"/>
            <a:ext cx="6929437" cy="411908"/>
          </a:xfrm>
          <a:prstGeom prst="rect">
            <a:avLst/>
          </a:prstGeom>
          <a:noFill/>
          <a:ln w="9525">
            <a:noFill/>
            <a:miter lim="800000"/>
            <a:headEnd/>
            <a:tailEnd/>
          </a:ln>
        </p:spPr>
        <p:txBody>
          <a:bodyPr>
            <a:spAutoFit/>
          </a:bodyPr>
          <a:lstStyle/>
          <a:p>
            <a:pPr algn="ctr">
              <a:lnSpc>
                <a:spcPct val="150000"/>
              </a:lnSpc>
            </a:pPr>
            <a:r>
              <a:rPr lang="it-IT" sz="1600" b="1" dirty="0" err="1">
                <a:latin typeface="Verdana" pitchFamily="34" charset="0"/>
              </a:rPr>
              <a:t>P.E.P.</a:t>
            </a:r>
            <a:r>
              <a:rPr lang="it-IT" sz="1600" b="1" dirty="0">
                <a:latin typeface="Verdana" pitchFamily="34" charset="0"/>
              </a:rPr>
              <a:t> (Piano Educativo Personalizzato)</a:t>
            </a:r>
          </a:p>
        </p:txBody>
      </p:sp>
      <p:sp>
        <p:nvSpPr>
          <p:cNvPr id="12" name="Rettangolo 11"/>
          <p:cNvSpPr/>
          <p:nvPr/>
        </p:nvSpPr>
        <p:spPr>
          <a:xfrm>
            <a:off x="530177" y="2375674"/>
            <a:ext cx="6572296" cy="6186309"/>
          </a:xfrm>
          <a:prstGeom prst="rect">
            <a:avLst/>
          </a:prstGeom>
        </p:spPr>
        <p:txBody>
          <a:bodyPr wrap="square">
            <a:spAutoFit/>
          </a:bodyPr>
          <a:lstStyle/>
          <a:p>
            <a:pPr algn="just">
              <a:lnSpc>
                <a:spcPct val="150000"/>
              </a:lnSpc>
            </a:pPr>
            <a:r>
              <a:rPr lang="it-IT" sz="1200" b="1" dirty="0">
                <a:latin typeface="Verdana" pitchFamily="34" charset="0"/>
              </a:rPr>
              <a:t>La Direttiva Ministeriale del 27.12.2012 individua, tra i </a:t>
            </a:r>
            <a:r>
              <a:rPr lang="it-IT" sz="1200" b="1" i="1" dirty="0">
                <a:latin typeface="Verdana" pitchFamily="34" charset="0"/>
              </a:rPr>
              <a:t>Bisogni Educativi Speciali</a:t>
            </a:r>
            <a:r>
              <a:rPr lang="it-IT" sz="1200" b="1" dirty="0">
                <a:latin typeface="Verdana" pitchFamily="34" charset="0"/>
              </a:rPr>
              <a:t>, anche la sotto-categoria dello svantaggio socioeconomico, linguistico, culturale per la quale non esiste una certificazione medica. </a:t>
            </a:r>
          </a:p>
          <a:p>
            <a:pPr algn="just">
              <a:lnSpc>
                <a:spcPct val="150000"/>
              </a:lnSpc>
            </a:pPr>
            <a:r>
              <a:rPr lang="it-IT" sz="1200" b="1" dirty="0">
                <a:latin typeface="Verdana" pitchFamily="34" charset="0"/>
              </a:rPr>
              <a:t>Il Consiglio di classe o il team dei docenti quindi, in base all’osservazione pedagogica e alla raccolta di informazioni sugli aspetti cognitivi, comportamentali e relazionali degli studenti, ha l’opportunità di riconoscere e migliorare o risolvere tale situazione di svantaggio. </a:t>
            </a:r>
          </a:p>
          <a:p>
            <a:pPr algn="just">
              <a:lnSpc>
                <a:spcPct val="150000"/>
              </a:lnSpc>
            </a:pPr>
            <a:r>
              <a:rPr lang="it-IT" sz="1200" b="1" dirty="0">
                <a:latin typeface="Verdana" pitchFamily="34" charset="0"/>
              </a:rPr>
              <a:t>Il </a:t>
            </a:r>
            <a:r>
              <a:rPr lang="it-IT" sz="1200" b="1" dirty="0" err="1">
                <a:latin typeface="Verdana" pitchFamily="34" charset="0"/>
              </a:rPr>
              <a:t>P.E.P.</a:t>
            </a:r>
            <a:r>
              <a:rPr lang="it-IT" sz="1200" b="1" dirty="0">
                <a:latin typeface="Verdana" pitchFamily="34" charset="0"/>
              </a:rPr>
              <a:t> è il risultato della sinergia tra docenti curricolari, funzione strumentale dell’Area 3 e la famiglia. </a:t>
            </a:r>
          </a:p>
          <a:p>
            <a:pPr algn="just">
              <a:lnSpc>
                <a:spcPct val="150000"/>
              </a:lnSpc>
            </a:pPr>
            <a:r>
              <a:rPr lang="it-IT" sz="1200" b="1" dirty="0">
                <a:latin typeface="Verdana" pitchFamily="34" charset="0"/>
              </a:rPr>
              <a:t>Il documento ha carattere di temporaneità, configurandosi come progetto d’intervento limitato al periodo necessario per il raggiungimento degli obiettivi in esso previsti. </a:t>
            </a:r>
          </a:p>
          <a:p>
            <a:pPr algn="just">
              <a:lnSpc>
                <a:spcPct val="150000"/>
              </a:lnSpc>
            </a:pPr>
            <a:r>
              <a:rPr lang="it-IT" sz="1200" b="1" dirty="0">
                <a:latin typeface="Verdana" pitchFamily="34" charset="0"/>
              </a:rPr>
              <a:t>Il Piano Educativo Personalizzato è costituito da:</a:t>
            </a:r>
          </a:p>
          <a:p>
            <a:pPr algn="just">
              <a:lnSpc>
                <a:spcPct val="150000"/>
              </a:lnSpc>
              <a:buFont typeface="Wingdings" pitchFamily="2" charset="2"/>
              <a:buChar char="Ø"/>
            </a:pPr>
            <a:r>
              <a:rPr lang="it-IT" sz="1200" b="1" dirty="0">
                <a:latin typeface="Verdana" pitchFamily="34" charset="0"/>
              </a:rPr>
              <a:t> parere dello specialista nella rilevazione della situazione di svantaggio;</a:t>
            </a:r>
          </a:p>
          <a:p>
            <a:pPr algn="just">
              <a:lnSpc>
                <a:spcPct val="150000"/>
              </a:lnSpc>
              <a:buFont typeface="Wingdings" pitchFamily="2" charset="2"/>
              <a:buChar char="Ø"/>
            </a:pPr>
            <a:r>
              <a:rPr lang="it-IT" sz="1200" b="1" dirty="0">
                <a:latin typeface="Verdana" pitchFamily="34" charset="0"/>
              </a:rPr>
              <a:t> consenso della famiglia;</a:t>
            </a:r>
          </a:p>
          <a:p>
            <a:pPr algn="just">
              <a:lnSpc>
                <a:spcPct val="150000"/>
              </a:lnSpc>
              <a:buFont typeface="Wingdings" pitchFamily="2" charset="2"/>
              <a:buChar char="Ø"/>
            </a:pPr>
            <a:r>
              <a:rPr lang="it-IT" sz="1200" b="1" dirty="0">
                <a:latin typeface="Verdana" pitchFamily="34" charset="0"/>
              </a:rPr>
              <a:t> obiettivi specifici di apprendimento;</a:t>
            </a:r>
          </a:p>
          <a:p>
            <a:pPr algn="just">
              <a:lnSpc>
                <a:spcPct val="150000"/>
              </a:lnSpc>
              <a:buFont typeface="Wingdings" pitchFamily="2" charset="2"/>
              <a:buChar char="Ø"/>
            </a:pPr>
            <a:r>
              <a:rPr lang="it-IT" sz="1200" b="1" dirty="0">
                <a:latin typeface="Verdana" pitchFamily="34" charset="0"/>
              </a:rPr>
              <a:t> strategie e le attività educativo/didattiche;</a:t>
            </a:r>
          </a:p>
          <a:p>
            <a:pPr algn="just">
              <a:lnSpc>
                <a:spcPct val="150000"/>
              </a:lnSpc>
              <a:buFont typeface="Wingdings" pitchFamily="2" charset="2"/>
              <a:buChar char="Ø"/>
            </a:pPr>
            <a:r>
              <a:rPr lang="it-IT" sz="1200" b="1" dirty="0">
                <a:latin typeface="Verdana" pitchFamily="34" charset="0"/>
              </a:rPr>
              <a:t> iniziative formative integrate tra istituzioni scolastiche e realtà socio/assistenziali o educative territoriali;</a:t>
            </a:r>
          </a:p>
          <a:p>
            <a:pPr algn="just">
              <a:lnSpc>
                <a:spcPct val="150000"/>
              </a:lnSpc>
              <a:buFont typeface="Wingdings" pitchFamily="2" charset="2"/>
              <a:buChar char="Ø"/>
            </a:pPr>
            <a:r>
              <a:rPr lang="it-IT" sz="1200" b="1" dirty="0">
                <a:latin typeface="Verdana" pitchFamily="34" charset="0"/>
              </a:rPr>
              <a:t> modalità di verifica e valutazione.</a:t>
            </a: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p:txBody>
      </p:sp>
      <p:sp>
        <p:nvSpPr>
          <p:cNvPr id="1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 name="Text Box 4"/>
          <p:cNvSpPr txBox="1">
            <a:spLocks noChangeArrowheads="1"/>
          </p:cNvSpPr>
          <p:nvPr/>
        </p:nvSpPr>
        <p:spPr bwMode="auto">
          <a:xfrm>
            <a:off x="351607" y="9163050"/>
            <a:ext cx="200183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indietro</a:t>
            </a:r>
            <a:endParaRPr lang="it-IT" sz="1200"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4691" name="Text Box 4">
            <a:hlinkClick r:id="rId4" action="ppaction://hlinksldjump"/>
          </p:cNvPr>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280169" y="1732732"/>
            <a:ext cx="6929486" cy="7525137"/>
          </a:xfrm>
          <a:prstGeom prst="rect">
            <a:avLst/>
          </a:prstGeom>
          <a:noFill/>
        </p:spPr>
        <p:txBody>
          <a:bodyPr wrap="square" rtlCol="0">
            <a:spAutoFit/>
          </a:bodyPr>
          <a:lstStyle/>
          <a:p>
            <a:pPr algn="just">
              <a:lnSpc>
                <a:spcPct val="150000"/>
              </a:lnSpc>
            </a:pPr>
            <a:r>
              <a:rPr lang="it-IT" sz="1200" b="1" dirty="0">
                <a:latin typeface="Verdana" pitchFamily="34" charset="0"/>
              </a:rPr>
              <a:t>Il nostro istituto promuove la piena integrazione delle persone diversamente abili impegnandosi ad attuare il contenuto dell’art. 12, Legge n. 104 del 05/02/92, legge quadro per l’assistenza, l’integrazione e i diritti delle persone diversamente abili.</a:t>
            </a:r>
          </a:p>
          <a:p>
            <a:pPr algn="just">
              <a:lnSpc>
                <a:spcPct val="150000"/>
              </a:lnSpc>
            </a:pPr>
            <a:r>
              <a:rPr lang="it-IT" sz="1200" b="1" dirty="0">
                <a:latin typeface="Verdana" pitchFamily="34" charset="0"/>
              </a:rPr>
              <a:t>Il Progetto di perseguire l’integrazione presuppone il riconoscimento del significato universale della persona umana come individuo portatore di qualità e potenzialità particolari e come soggetto portatore di diritti inalienabili.</a:t>
            </a:r>
          </a:p>
          <a:p>
            <a:pPr algn="ctr">
              <a:lnSpc>
                <a:spcPct val="150000"/>
              </a:lnSpc>
            </a:pPr>
            <a:endParaRPr lang="it-IT" sz="1400" b="1" dirty="0">
              <a:effectLst>
                <a:outerShdw blurRad="38100" dist="38100" dir="2700000" algn="tl">
                  <a:srgbClr val="000000">
                    <a:alpha val="43137"/>
                  </a:srgbClr>
                </a:outerShdw>
              </a:effectLst>
              <a:latin typeface="Verdana" pitchFamily="34" charset="0"/>
            </a:endParaRPr>
          </a:p>
          <a:p>
            <a:pPr algn="ctr">
              <a:lnSpc>
                <a:spcPct val="150000"/>
              </a:lnSpc>
            </a:pPr>
            <a:r>
              <a:rPr lang="it-IT" sz="1400" b="1" dirty="0">
                <a:effectLst>
                  <a:outerShdw blurRad="38100" dist="38100" dir="2700000" algn="tl">
                    <a:srgbClr val="000000">
                      <a:alpha val="43137"/>
                    </a:srgbClr>
                  </a:outerShdw>
                </a:effectLst>
                <a:latin typeface="Verdana" pitchFamily="34" charset="0"/>
              </a:rPr>
              <a:t>Finalità</a:t>
            </a:r>
          </a:p>
          <a:p>
            <a:pPr lvl="0" algn="just">
              <a:lnSpc>
                <a:spcPct val="150000"/>
              </a:lnSpc>
            </a:pPr>
            <a:r>
              <a:rPr lang="it-IT" sz="1200" b="1" dirty="0">
                <a:latin typeface="Verdana" pitchFamily="34" charset="0"/>
              </a:rPr>
              <a:t>Riconoscere e valorizzare le diversità di ciascuno come risorsa per l’accrescimento umano e culturale di tutti;</a:t>
            </a:r>
          </a:p>
          <a:p>
            <a:pPr lvl="0" algn="just">
              <a:lnSpc>
                <a:spcPct val="150000"/>
              </a:lnSpc>
            </a:pPr>
            <a:r>
              <a:rPr lang="it-IT" sz="1200" b="1" dirty="0">
                <a:latin typeface="Verdana" pitchFamily="34" charset="0"/>
              </a:rPr>
              <a:t>Favorire il pieno rispetto della dignità della persona umana;</a:t>
            </a:r>
          </a:p>
          <a:p>
            <a:pPr algn="ctr">
              <a:lnSpc>
                <a:spcPct val="150000"/>
              </a:lnSpc>
            </a:pPr>
            <a:endParaRPr lang="it-IT" sz="1400" b="1" dirty="0">
              <a:effectLst>
                <a:outerShdw blurRad="38100" dist="38100" dir="2700000" algn="tl">
                  <a:srgbClr val="000000">
                    <a:alpha val="43137"/>
                  </a:srgbClr>
                </a:outerShdw>
              </a:effectLst>
              <a:latin typeface="Verdana" pitchFamily="34" charset="0"/>
            </a:endParaRPr>
          </a:p>
          <a:p>
            <a:pPr algn="ctr">
              <a:lnSpc>
                <a:spcPct val="150000"/>
              </a:lnSpc>
            </a:pPr>
            <a:r>
              <a:rPr lang="it-IT" sz="1400" b="1" dirty="0">
                <a:effectLst>
                  <a:outerShdw blurRad="38100" dist="38100" dir="2700000" algn="tl">
                    <a:srgbClr val="000000">
                      <a:alpha val="43137"/>
                    </a:srgbClr>
                  </a:outerShdw>
                </a:effectLst>
                <a:latin typeface="Verdana" pitchFamily="34" charset="0"/>
              </a:rPr>
              <a:t>Obiettivi</a:t>
            </a:r>
          </a:p>
          <a:p>
            <a:pPr lvl="0" algn="just">
              <a:lnSpc>
                <a:spcPct val="150000"/>
              </a:lnSpc>
            </a:pPr>
            <a:r>
              <a:rPr lang="it-IT" sz="1200" b="1" dirty="0">
                <a:latin typeface="Verdana" pitchFamily="34" charset="0"/>
              </a:rPr>
              <a:t>Conoscere l’alunno e tutti gli aspetti della sua personalità;</a:t>
            </a:r>
          </a:p>
          <a:p>
            <a:pPr lvl="0" algn="just">
              <a:lnSpc>
                <a:spcPct val="150000"/>
              </a:lnSpc>
            </a:pPr>
            <a:r>
              <a:rPr lang="it-IT" sz="1200" b="1" dirty="0">
                <a:latin typeface="Verdana" pitchFamily="34" charset="0"/>
              </a:rPr>
              <a:t>Sollecitare  le potenzialità fisiche, psichiche, cognitive e relazionali;</a:t>
            </a:r>
          </a:p>
          <a:p>
            <a:pPr lvl="0" algn="just">
              <a:lnSpc>
                <a:spcPct val="150000"/>
              </a:lnSpc>
            </a:pPr>
            <a:r>
              <a:rPr lang="it-IT" sz="1200" b="1" dirty="0">
                <a:latin typeface="Verdana" pitchFamily="34" charset="0"/>
              </a:rPr>
              <a:t>Promuovere lo sviluppo dell’autonomia personale;</a:t>
            </a:r>
          </a:p>
          <a:p>
            <a:pPr lvl="0" algn="just">
              <a:lnSpc>
                <a:spcPct val="150000"/>
              </a:lnSpc>
            </a:pPr>
            <a:r>
              <a:rPr lang="it-IT" sz="1200" b="1" dirty="0">
                <a:latin typeface="Verdana" pitchFamily="34" charset="0"/>
              </a:rPr>
              <a:t>Sviluppare  rapporti </a:t>
            </a:r>
            <a:r>
              <a:rPr lang="it-IT" sz="1200" b="1" dirty="0" err="1">
                <a:latin typeface="Verdana" pitchFamily="34" charset="0"/>
              </a:rPr>
              <a:t>interazionali</a:t>
            </a:r>
            <a:r>
              <a:rPr lang="it-IT" sz="1200" b="1" dirty="0">
                <a:latin typeface="Verdana" pitchFamily="34" charset="0"/>
              </a:rPr>
              <a:t> positivi con i compagni e con gli adulti</a:t>
            </a:r>
          </a:p>
          <a:p>
            <a:pPr algn="just">
              <a:lnSpc>
                <a:spcPct val="150000"/>
              </a:lnSpc>
            </a:pPr>
            <a:r>
              <a:rPr lang="it-IT" sz="1200" b="1" dirty="0">
                <a:latin typeface="Verdana" pitchFamily="34" charset="0"/>
              </a:rPr>
              <a:t>Raggiungere i traguardi prefissati nell’apprendimento, nella comunicazione, nelle relazioni e nella socializzazione dell’alunno diversamente abile.</a:t>
            </a:r>
            <a:r>
              <a:rPr lang="it-IT" sz="1200" b="1" dirty="0"/>
              <a:t> </a:t>
            </a:r>
          </a:p>
          <a:p>
            <a:pPr algn="ctr">
              <a:lnSpc>
                <a:spcPct val="150000"/>
              </a:lnSpc>
            </a:pPr>
            <a:endParaRPr lang="it-IT" sz="1200" b="1" dirty="0">
              <a:effectLst>
                <a:outerShdw blurRad="38100" dist="38100" dir="2700000" algn="tl">
                  <a:srgbClr val="000000">
                    <a:alpha val="43137"/>
                  </a:srgbClr>
                </a:outerShdw>
              </a:effectLst>
              <a:latin typeface="Verdana" pitchFamily="34" charset="0"/>
            </a:endParaRPr>
          </a:p>
          <a:p>
            <a:pPr algn="ctr">
              <a:lnSpc>
                <a:spcPct val="150000"/>
              </a:lnSpc>
            </a:pPr>
            <a:r>
              <a:rPr lang="it-IT" sz="1400" b="1" dirty="0">
                <a:effectLst>
                  <a:outerShdw blurRad="38100" dist="38100" dir="2700000" algn="tl">
                    <a:srgbClr val="000000">
                      <a:alpha val="43137"/>
                    </a:srgbClr>
                  </a:outerShdw>
                </a:effectLst>
                <a:latin typeface="Verdana" pitchFamily="34" charset="0"/>
              </a:rPr>
              <a:t>Organizzazione</a:t>
            </a:r>
          </a:p>
          <a:p>
            <a:pPr algn="just">
              <a:lnSpc>
                <a:spcPct val="150000"/>
              </a:lnSpc>
            </a:pPr>
            <a:r>
              <a:rPr lang="it-IT" sz="1200" b="1" dirty="0">
                <a:latin typeface="Verdana" pitchFamily="34" charset="0"/>
              </a:rPr>
              <a:t>Per la realizzazione di tali obiettivi e finalità il nostro istituto ha attivato la massima collaborazione:</a:t>
            </a:r>
          </a:p>
          <a:p>
            <a:pPr lvl="1" algn="just">
              <a:lnSpc>
                <a:spcPct val="150000"/>
              </a:lnSpc>
              <a:buFont typeface="Wingdings" pitchFamily="2" charset="2"/>
              <a:buChar char="Ø"/>
            </a:pPr>
            <a:r>
              <a:rPr lang="it-IT" sz="1200" b="1" dirty="0">
                <a:latin typeface="Verdana" pitchFamily="34" charset="0"/>
              </a:rPr>
              <a:t>tra il personale scolastico;</a:t>
            </a:r>
          </a:p>
        </p:txBody>
      </p:sp>
      <p:sp>
        <p:nvSpPr>
          <p:cNvPr id="8" name="Rettangolo 7"/>
          <p:cNvSpPr/>
          <p:nvPr/>
        </p:nvSpPr>
        <p:spPr>
          <a:xfrm>
            <a:off x="0" y="1304104"/>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mn-lt"/>
              <a:cs typeface="+mn-c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315888" y="1375543"/>
            <a:ext cx="6929486" cy="4678204"/>
          </a:xfrm>
          <a:prstGeom prst="rect">
            <a:avLst/>
          </a:prstGeom>
          <a:noFill/>
        </p:spPr>
        <p:txBody>
          <a:bodyPr wrap="square" rtlCol="0">
            <a:spAutoFit/>
          </a:bodyPr>
          <a:lstStyle/>
          <a:p>
            <a:pPr marL="630238" lvl="1" indent="-173038" algn="just">
              <a:lnSpc>
                <a:spcPct val="150000"/>
              </a:lnSpc>
              <a:buFont typeface="Wingdings" pitchFamily="2" charset="2"/>
              <a:buChar char="Ø"/>
            </a:pPr>
            <a:r>
              <a:rPr lang="it-IT" sz="1200" b="1" dirty="0">
                <a:latin typeface="Verdana" pitchFamily="34" charset="0"/>
              </a:rPr>
              <a:t>tra i diversi livelli di scuola</a:t>
            </a:r>
          </a:p>
          <a:p>
            <a:pPr marL="630238" lvl="1" indent="-173038" algn="just">
              <a:lnSpc>
                <a:spcPct val="150000"/>
              </a:lnSpc>
              <a:buFont typeface="Wingdings" pitchFamily="2" charset="2"/>
              <a:buChar char="Ø"/>
            </a:pPr>
            <a:r>
              <a:rPr lang="it-IT" sz="1200" b="1" dirty="0">
                <a:latin typeface="Verdana" pitchFamily="34" charset="0"/>
              </a:rPr>
              <a:t>con tutti i soggetti esterni alla scuola che intervengono nella programmazione del Piano Educativo Individualizzato</a:t>
            </a:r>
          </a:p>
          <a:p>
            <a:pPr marL="630238" lvl="1" indent="-173038" algn="just">
              <a:lnSpc>
                <a:spcPct val="150000"/>
              </a:lnSpc>
              <a:buFont typeface="Wingdings" pitchFamily="2" charset="2"/>
              <a:buChar char="Ø"/>
            </a:pPr>
            <a:r>
              <a:rPr lang="it-IT" sz="1200" b="1" dirty="0">
                <a:latin typeface="Verdana" pitchFamily="34" charset="0"/>
              </a:rPr>
              <a:t>con gli specialisti</a:t>
            </a:r>
          </a:p>
          <a:p>
            <a:pPr marL="630238" lvl="1" indent="-173038" algn="just">
              <a:lnSpc>
                <a:spcPct val="150000"/>
              </a:lnSpc>
              <a:buFont typeface="Wingdings" pitchFamily="2" charset="2"/>
              <a:buChar char="Ø"/>
            </a:pPr>
            <a:r>
              <a:rPr lang="it-IT" sz="1200" b="1" dirty="0">
                <a:latin typeface="Verdana" pitchFamily="34" charset="0"/>
              </a:rPr>
              <a:t>con le famiglie</a:t>
            </a:r>
          </a:p>
          <a:p>
            <a:pPr marL="630238" lvl="1" indent="-173038" algn="just">
              <a:lnSpc>
                <a:spcPct val="150000"/>
              </a:lnSpc>
              <a:buFont typeface="Wingdings" pitchFamily="2" charset="2"/>
              <a:buChar char="Ø"/>
            </a:pPr>
            <a:r>
              <a:rPr lang="it-IT" sz="1200" b="1" dirty="0">
                <a:latin typeface="Verdana" pitchFamily="34" charset="0"/>
              </a:rPr>
              <a:t>con il territorio e gli enti locali (a questo proposito è in fase di stesura un protocollo di intesa)</a:t>
            </a:r>
          </a:p>
          <a:p>
            <a:pPr indent="-173038" algn="just">
              <a:lnSpc>
                <a:spcPct val="150000"/>
              </a:lnSpc>
            </a:pPr>
            <a:r>
              <a:rPr lang="it-IT" sz="1200" b="1" dirty="0">
                <a:latin typeface="Verdana" pitchFamily="34" charset="0"/>
              </a:rPr>
              <a:t>Nella pianificazione delle attività d’integrazione intervengono, a vari livelli, sia i singoli insegnanti sia gli organi Collegiali.</a:t>
            </a:r>
          </a:p>
          <a:p>
            <a:pPr indent="-173038" algn="just">
              <a:lnSpc>
                <a:spcPct val="150000"/>
              </a:lnSpc>
            </a:pPr>
            <a:endParaRPr lang="it-IT" sz="1200" b="1" dirty="0">
              <a:latin typeface="Verdana" pitchFamily="34" charset="0"/>
            </a:endParaRPr>
          </a:p>
          <a:p>
            <a:pPr algn="ctr"/>
            <a:r>
              <a:rPr lang="it-IT" sz="1400" b="1" u="sng" dirty="0" err="1">
                <a:latin typeface="Verdana" pitchFamily="34" charset="0"/>
              </a:rPr>
              <a:t>G.L.H.I</a:t>
            </a:r>
            <a:r>
              <a:rPr lang="it-IT" sz="1400" b="1" u="sng" dirty="0">
                <a:latin typeface="Verdana" pitchFamily="34" charset="0"/>
              </a:rPr>
              <a:t> (Gruppo di Lavoro sull’ Handicap d’Istituto)</a:t>
            </a:r>
          </a:p>
          <a:p>
            <a:pPr algn="ctr"/>
            <a:r>
              <a:rPr lang="it-IT" sz="1400" b="1" u="sng" dirty="0">
                <a:latin typeface="Verdana" pitchFamily="34" charset="0"/>
              </a:rPr>
              <a:t> </a:t>
            </a:r>
          </a:p>
          <a:p>
            <a:pPr algn="just">
              <a:lnSpc>
                <a:spcPct val="150000"/>
              </a:lnSpc>
            </a:pPr>
            <a:r>
              <a:rPr lang="it-IT" sz="1200" b="1" dirty="0">
                <a:latin typeface="Verdana" pitchFamily="34" charset="0"/>
              </a:rPr>
              <a:t>Nella scuola è operante il </a:t>
            </a:r>
            <a:r>
              <a:rPr lang="it-IT" sz="1200" b="1" dirty="0" err="1">
                <a:latin typeface="Verdana" pitchFamily="34" charset="0"/>
              </a:rPr>
              <a:t>G.L.H.I.</a:t>
            </a:r>
            <a:r>
              <a:rPr lang="it-IT" sz="1200" b="1" dirty="0">
                <a:latin typeface="Verdana" pitchFamily="34" charset="0"/>
              </a:rPr>
              <a:t> che ha funzione di prendersi carico dei singoli alunni e delle loro specifiche necessità e quindi di procedere al coordinamento degli interventi da predisporre.</a:t>
            </a:r>
          </a:p>
          <a:p>
            <a:pPr algn="just">
              <a:lnSpc>
                <a:spcPct val="150000"/>
              </a:lnSpc>
            </a:pPr>
            <a:r>
              <a:rPr lang="it-IT" sz="1200" b="1" dirty="0">
                <a:latin typeface="Verdana" pitchFamily="34" charset="0"/>
              </a:rPr>
              <a:t> Nell’anno scolastico 2015-2016, il GLH  relativamente alla componente degli operatori scolastici, è composto da:</a:t>
            </a:r>
          </a:p>
        </p:txBody>
      </p:sp>
      <p:graphicFrame>
        <p:nvGraphicFramePr>
          <p:cNvPr id="9" name="Tabella 8"/>
          <p:cNvGraphicFramePr>
            <a:graphicFrameLocks noGrp="1"/>
          </p:cNvGraphicFramePr>
          <p:nvPr/>
        </p:nvGraphicFramePr>
        <p:xfrm>
          <a:off x="315889" y="6304764"/>
          <a:ext cx="6929484" cy="2178138"/>
        </p:xfrm>
        <a:graphic>
          <a:graphicData uri="http://schemas.openxmlformats.org/drawingml/2006/table">
            <a:tbl>
              <a:tblPr>
                <a:effectLst>
                  <a:outerShdw blurRad="50800" dist="38100" dir="2700000" algn="tl" rotWithShape="0">
                    <a:prstClr val="black">
                      <a:alpha val="40000"/>
                    </a:prstClr>
                  </a:outerShdw>
                </a:effectLst>
              </a:tblPr>
              <a:tblGrid>
                <a:gridCol w="2358456">
                  <a:extLst>
                    <a:ext uri="{9D8B030D-6E8A-4147-A177-3AD203B41FA5}">
                      <a16:colId xmlns:a16="http://schemas.microsoft.com/office/drawing/2014/main" xmlns="" val="20000"/>
                    </a:ext>
                  </a:extLst>
                </a:gridCol>
                <a:gridCol w="2285514">
                  <a:extLst>
                    <a:ext uri="{9D8B030D-6E8A-4147-A177-3AD203B41FA5}">
                      <a16:colId xmlns:a16="http://schemas.microsoft.com/office/drawing/2014/main" xmlns="" val="20001"/>
                    </a:ext>
                  </a:extLst>
                </a:gridCol>
                <a:gridCol w="2285514">
                  <a:extLst>
                    <a:ext uri="{9D8B030D-6E8A-4147-A177-3AD203B41FA5}">
                      <a16:colId xmlns:a16="http://schemas.microsoft.com/office/drawing/2014/main" xmlns="" val="20002"/>
                    </a:ext>
                  </a:extLst>
                </a:gridCol>
              </a:tblGrid>
              <a:tr h="731520">
                <a:tc>
                  <a:txBody>
                    <a:bodyPr/>
                    <a:lstStyle/>
                    <a:p>
                      <a:pPr algn="ctr"/>
                      <a:endParaRPr lang="it-IT" sz="1200" b="1" dirty="0">
                        <a:solidFill>
                          <a:schemeClr val="tx2"/>
                        </a:solidFill>
                        <a:latin typeface="Verdana" pitchFamily="34" charset="0"/>
                        <a:ea typeface="Times New Roman"/>
                      </a:endParaRPr>
                    </a:p>
                    <a:p>
                      <a:pPr algn="ctr"/>
                      <a:r>
                        <a:rPr lang="it-IT" sz="1200" b="1" dirty="0">
                          <a:solidFill>
                            <a:schemeClr val="tx2"/>
                          </a:solidFill>
                          <a:latin typeface="Verdana" pitchFamily="34" charset="0"/>
                          <a:ea typeface="Times New Roman"/>
                        </a:rPr>
                        <a:t>PERSONALE SCOLASTICO</a:t>
                      </a:r>
                    </a:p>
                    <a:p>
                      <a:pPr algn="ctr"/>
                      <a:endParaRPr lang="it-IT" sz="1200" b="1" dirty="0">
                        <a:solidFill>
                          <a:schemeClr val="tx2"/>
                        </a:solidFill>
                        <a:latin typeface="Verdana" pitchFamily="34" charset="0"/>
                        <a:ea typeface="Times New Roman"/>
                      </a:endParaRPr>
                    </a:p>
                  </a:txBody>
                  <a:tcPr marL="55683" marR="55683"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endParaRPr lang="it-IT" sz="1200" b="1" dirty="0">
                        <a:solidFill>
                          <a:schemeClr val="tx2"/>
                        </a:solidFill>
                        <a:latin typeface="Verdana" pitchFamily="34" charset="0"/>
                        <a:ea typeface="Times New Roman"/>
                      </a:endParaRPr>
                    </a:p>
                    <a:p>
                      <a:pPr algn="ctr"/>
                      <a:r>
                        <a:rPr lang="it-IT" sz="1200" b="1" dirty="0">
                          <a:solidFill>
                            <a:schemeClr val="tx2"/>
                          </a:solidFill>
                          <a:latin typeface="Verdana" pitchFamily="34" charset="0"/>
                          <a:ea typeface="Times New Roman"/>
                        </a:rPr>
                        <a:t>ORDINE </a:t>
                      </a:r>
                      <a:r>
                        <a:rPr lang="it-IT" sz="1200" b="1" dirty="0" err="1">
                          <a:solidFill>
                            <a:schemeClr val="tx2"/>
                          </a:solidFill>
                          <a:latin typeface="Verdana" pitchFamily="34" charset="0"/>
                          <a:ea typeface="Times New Roman"/>
                        </a:rPr>
                        <a:t>DI</a:t>
                      </a:r>
                      <a:r>
                        <a:rPr lang="it-IT" sz="1200" b="1" dirty="0">
                          <a:solidFill>
                            <a:schemeClr val="tx2"/>
                          </a:solidFill>
                          <a:latin typeface="Verdana" pitchFamily="34" charset="0"/>
                          <a:ea typeface="Times New Roman"/>
                        </a:rPr>
                        <a:t> SCUOLA</a:t>
                      </a:r>
                    </a:p>
                  </a:txBody>
                  <a:tcPr marL="55683" marR="55683"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endParaRPr lang="it-IT" sz="1200" b="1" dirty="0">
                        <a:solidFill>
                          <a:schemeClr val="tx2"/>
                        </a:solidFill>
                        <a:latin typeface="Verdana" pitchFamily="34" charset="0"/>
                        <a:ea typeface="Times New Roman"/>
                      </a:endParaRPr>
                    </a:p>
                    <a:p>
                      <a:pPr algn="ctr"/>
                      <a:r>
                        <a:rPr lang="it-IT" sz="1200" b="1" dirty="0">
                          <a:solidFill>
                            <a:schemeClr val="tx2"/>
                          </a:solidFill>
                          <a:latin typeface="Verdana" pitchFamily="34" charset="0"/>
                          <a:ea typeface="Times New Roman"/>
                        </a:rPr>
                        <a:t>PLESSO </a:t>
                      </a:r>
                      <a:r>
                        <a:rPr lang="it-IT" sz="1200" b="1" dirty="0" err="1">
                          <a:solidFill>
                            <a:schemeClr val="tx2"/>
                          </a:solidFill>
                          <a:latin typeface="Verdana" pitchFamily="34" charset="0"/>
                          <a:ea typeface="Times New Roman"/>
                        </a:rPr>
                        <a:t>DI</a:t>
                      </a:r>
                      <a:r>
                        <a:rPr lang="it-IT" sz="1200" b="1" dirty="0">
                          <a:solidFill>
                            <a:schemeClr val="tx2"/>
                          </a:solidFill>
                          <a:latin typeface="Verdana" pitchFamily="34" charset="0"/>
                          <a:ea typeface="Times New Roman"/>
                        </a:rPr>
                        <a:t> RIFERIMENTO</a:t>
                      </a:r>
                    </a:p>
                    <a:p>
                      <a:pPr algn="ctr"/>
                      <a:endParaRPr lang="it-IT" sz="1200" b="1" dirty="0">
                        <a:solidFill>
                          <a:schemeClr val="tx2"/>
                        </a:solidFill>
                        <a:latin typeface="Verdana" pitchFamily="34" charset="0"/>
                        <a:ea typeface="Times New Roman"/>
                      </a:endParaRPr>
                    </a:p>
                  </a:txBody>
                  <a:tcPr marL="55683" marR="55683"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241103">
                <a:tc>
                  <a:txBody>
                    <a:bodyPr/>
                    <a:lstStyle/>
                    <a:p>
                      <a:pPr algn="just"/>
                      <a:r>
                        <a:rPr lang="it-IT" sz="1200" b="1">
                          <a:solidFill>
                            <a:schemeClr val="tx2"/>
                          </a:solidFill>
                          <a:latin typeface="Verdana" pitchFamily="34" charset="0"/>
                          <a:ea typeface="Times New Roman"/>
                        </a:rPr>
                        <a:t>Dirigente Scolastico</a:t>
                      </a:r>
                    </a:p>
                  </a:txBody>
                  <a:tcPr marL="55683" marR="55683"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a:solidFill>
                            <a:schemeClr val="tx2"/>
                          </a:solidFill>
                          <a:latin typeface="Verdana" pitchFamily="34" charset="0"/>
                          <a:ea typeface="Times New Roman"/>
                        </a:rPr>
                        <a:t>Intero Istituto</a:t>
                      </a:r>
                    </a:p>
                  </a:txBody>
                  <a:tcPr marL="55683" marR="55683"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a:solidFill>
                            <a:schemeClr val="tx2"/>
                          </a:solidFill>
                          <a:latin typeface="Verdana" pitchFamily="34" charset="0"/>
                          <a:ea typeface="Times New Roman"/>
                        </a:rPr>
                        <a:t>Intero Istituto</a:t>
                      </a:r>
                    </a:p>
                  </a:txBody>
                  <a:tcPr marL="55683" marR="55683"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41103">
                <a:tc>
                  <a:txBody>
                    <a:bodyPr/>
                    <a:lstStyle/>
                    <a:p>
                      <a:pPr algn="just"/>
                      <a:r>
                        <a:rPr lang="it-IT" sz="1200" b="1">
                          <a:solidFill>
                            <a:schemeClr val="tx2"/>
                          </a:solidFill>
                          <a:latin typeface="Verdana" pitchFamily="34" charset="0"/>
                          <a:ea typeface="Times New Roman"/>
                        </a:rPr>
                        <a:t>Prof.ssa Paolucci</a:t>
                      </a:r>
                    </a:p>
                  </a:txBody>
                  <a:tcPr marL="55683" marR="55683"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a:solidFill>
                            <a:schemeClr val="tx2"/>
                          </a:solidFill>
                          <a:latin typeface="Verdana" pitchFamily="34" charset="0"/>
                          <a:ea typeface="Times New Roman"/>
                        </a:rPr>
                        <a:t>Scuola Secondaria </a:t>
                      </a:r>
                    </a:p>
                  </a:txBody>
                  <a:tcPr marL="55683" marR="55683"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dirty="0">
                          <a:solidFill>
                            <a:schemeClr val="tx2"/>
                          </a:solidFill>
                          <a:latin typeface="Verdana" pitchFamily="34" charset="0"/>
                          <a:ea typeface="Times New Roman"/>
                        </a:rPr>
                        <a:t>Sede Centrale e Focene</a:t>
                      </a:r>
                    </a:p>
                  </a:txBody>
                  <a:tcPr marL="55683" marR="55683"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241103">
                <a:tc>
                  <a:txBody>
                    <a:bodyPr/>
                    <a:lstStyle/>
                    <a:p>
                      <a:pPr algn="just"/>
                      <a:r>
                        <a:rPr lang="it-IT" sz="1200" b="1" dirty="0" err="1">
                          <a:solidFill>
                            <a:schemeClr val="tx2"/>
                          </a:solidFill>
                          <a:latin typeface="Verdana" pitchFamily="34" charset="0"/>
                          <a:ea typeface="Times New Roman"/>
                        </a:rPr>
                        <a:t>Ins.te</a:t>
                      </a:r>
                      <a:r>
                        <a:rPr lang="it-IT" sz="1200" b="1" dirty="0">
                          <a:solidFill>
                            <a:schemeClr val="tx2"/>
                          </a:solidFill>
                          <a:latin typeface="Verdana" pitchFamily="34" charset="0"/>
                          <a:ea typeface="Times New Roman"/>
                        </a:rPr>
                        <a:t> </a:t>
                      </a:r>
                      <a:r>
                        <a:rPr lang="it-IT" sz="1200" b="1" dirty="0" err="1">
                          <a:solidFill>
                            <a:schemeClr val="tx2"/>
                          </a:solidFill>
                          <a:latin typeface="Verdana" pitchFamily="34" charset="0"/>
                          <a:ea typeface="Times New Roman"/>
                        </a:rPr>
                        <a:t>Mazzocca</a:t>
                      </a:r>
                      <a:endParaRPr lang="it-IT" sz="1200" b="1" dirty="0">
                        <a:solidFill>
                          <a:schemeClr val="tx2"/>
                        </a:solidFill>
                        <a:latin typeface="Verdana" pitchFamily="34" charset="0"/>
                        <a:ea typeface="Times New Roman"/>
                      </a:endParaRPr>
                    </a:p>
                  </a:txBody>
                  <a:tcPr marL="55683" marR="55683"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dirty="0">
                          <a:solidFill>
                            <a:schemeClr val="tx2"/>
                          </a:solidFill>
                          <a:latin typeface="Verdana" pitchFamily="34" charset="0"/>
                          <a:ea typeface="Times New Roman"/>
                        </a:rPr>
                        <a:t>Scuola Primaria </a:t>
                      </a:r>
                    </a:p>
                  </a:txBody>
                  <a:tcPr marL="55683" marR="55683"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dirty="0">
                          <a:solidFill>
                            <a:schemeClr val="tx2"/>
                          </a:solidFill>
                          <a:latin typeface="Verdana" pitchFamily="34" charset="0"/>
                          <a:ea typeface="Times New Roman"/>
                        </a:rPr>
                        <a:t>Rodano </a:t>
                      </a:r>
                    </a:p>
                  </a:txBody>
                  <a:tcPr marL="55683" marR="55683"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241103">
                <a:tc>
                  <a:txBody>
                    <a:bodyPr/>
                    <a:lstStyle/>
                    <a:p>
                      <a:pPr algn="just"/>
                      <a:r>
                        <a:rPr lang="it-IT" sz="1200" b="1">
                          <a:solidFill>
                            <a:schemeClr val="tx2"/>
                          </a:solidFill>
                          <a:latin typeface="Verdana" pitchFamily="34" charset="0"/>
                          <a:ea typeface="Times New Roman"/>
                        </a:rPr>
                        <a:t>Ins.te Leoni</a:t>
                      </a:r>
                    </a:p>
                  </a:txBody>
                  <a:tcPr marL="55683" marR="55683"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a:solidFill>
                            <a:schemeClr val="tx2"/>
                          </a:solidFill>
                          <a:latin typeface="Verdana" pitchFamily="34" charset="0"/>
                          <a:ea typeface="Times New Roman"/>
                        </a:rPr>
                        <a:t>Scuola Primaria </a:t>
                      </a:r>
                    </a:p>
                  </a:txBody>
                  <a:tcPr marL="55683" marR="55683"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a:solidFill>
                            <a:schemeClr val="tx2"/>
                          </a:solidFill>
                          <a:latin typeface="Verdana" pitchFamily="34" charset="0"/>
                          <a:ea typeface="Times New Roman"/>
                        </a:rPr>
                        <a:t>Focene</a:t>
                      </a:r>
                    </a:p>
                  </a:txBody>
                  <a:tcPr marL="55683" marR="55683"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241103">
                <a:tc>
                  <a:txBody>
                    <a:bodyPr/>
                    <a:lstStyle/>
                    <a:p>
                      <a:pPr algn="just"/>
                      <a:r>
                        <a:rPr lang="it-IT" sz="1200" b="1">
                          <a:solidFill>
                            <a:schemeClr val="tx2"/>
                          </a:solidFill>
                          <a:latin typeface="Verdana" pitchFamily="34" charset="0"/>
                          <a:ea typeface="Times New Roman"/>
                        </a:rPr>
                        <a:t>Ins.te Colletti</a:t>
                      </a:r>
                    </a:p>
                  </a:txBody>
                  <a:tcPr marL="55683" marR="55683"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a:solidFill>
                            <a:schemeClr val="tx2"/>
                          </a:solidFill>
                          <a:latin typeface="Verdana" pitchFamily="34" charset="0"/>
                          <a:ea typeface="Times New Roman"/>
                        </a:rPr>
                        <a:t>Scuola Infanzia</a:t>
                      </a:r>
                    </a:p>
                  </a:txBody>
                  <a:tcPr marL="55683" marR="55683"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r>
                        <a:rPr lang="it-IT" sz="1200" b="1">
                          <a:solidFill>
                            <a:schemeClr val="tx2"/>
                          </a:solidFill>
                          <a:latin typeface="Verdana" pitchFamily="34" charset="0"/>
                          <a:ea typeface="Times New Roman"/>
                        </a:rPr>
                        <a:t>Parco Leonardo - Mitili</a:t>
                      </a:r>
                    </a:p>
                  </a:txBody>
                  <a:tcPr marL="55683" marR="55683"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241103">
                <a:tc>
                  <a:txBody>
                    <a:bodyPr/>
                    <a:lstStyle/>
                    <a:p>
                      <a:pPr algn="just"/>
                      <a:r>
                        <a:rPr lang="it-IT" sz="1200" b="1">
                          <a:solidFill>
                            <a:schemeClr val="tx2"/>
                          </a:solidFill>
                          <a:latin typeface="Verdana" pitchFamily="34" charset="0"/>
                          <a:ea typeface="Times New Roman"/>
                        </a:rPr>
                        <a:t>Tutti i docenti di sostegno</a:t>
                      </a:r>
                    </a:p>
                  </a:txBody>
                  <a:tcPr marL="55683" marR="55683"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just"/>
                      <a:r>
                        <a:rPr lang="it-IT" sz="1200" b="1">
                          <a:solidFill>
                            <a:schemeClr val="tx2"/>
                          </a:solidFill>
                          <a:latin typeface="Verdana" pitchFamily="34" charset="0"/>
                          <a:ea typeface="Times New Roman"/>
                        </a:rPr>
                        <a:t>Vari ordini di scuola</a:t>
                      </a:r>
                    </a:p>
                  </a:txBody>
                  <a:tcPr marL="55683" marR="55683"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just"/>
                      <a:r>
                        <a:rPr lang="it-IT" sz="1200" b="1" dirty="0">
                          <a:solidFill>
                            <a:schemeClr val="tx2"/>
                          </a:solidFill>
                          <a:latin typeface="Verdana" pitchFamily="34" charset="0"/>
                          <a:ea typeface="Times New Roman"/>
                        </a:rPr>
                        <a:t>Tutti i Plessi</a:t>
                      </a:r>
                    </a:p>
                  </a:txBody>
                  <a:tcPr marL="55683" marR="55683"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0"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315888" y="1375543"/>
            <a:ext cx="6929486" cy="7940635"/>
          </a:xfrm>
          <a:prstGeom prst="rect">
            <a:avLst/>
          </a:prstGeom>
          <a:noFill/>
        </p:spPr>
        <p:txBody>
          <a:bodyPr wrap="square" rtlCol="0">
            <a:spAutoFit/>
          </a:bodyPr>
          <a:lstStyle/>
          <a:p>
            <a:pPr algn="just">
              <a:lnSpc>
                <a:spcPct val="150000"/>
              </a:lnSpc>
            </a:pPr>
            <a:r>
              <a:rPr lang="it-IT" sz="1200" b="1" dirty="0">
                <a:latin typeface="Verdana" pitchFamily="34" charset="0"/>
              </a:rPr>
              <a:t>Per  le rappresentanze esterne, è composto da:</a:t>
            </a:r>
          </a:p>
          <a:p>
            <a:pPr lvl="1" algn="just">
              <a:lnSpc>
                <a:spcPct val="150000"/>
              </a:lnSpc>
              <a:buFont typeface="Wingdings" pitchFamily="2" charset="2"/>
              <a:buChar char="Ø"/>
            </a:pPr>
            <a:r>
              <a:rPr lang="it-IT" sz="1200" b="1" dirty="0">
                <a:latin typeface="Verdana" pitchFamily="34" charset="0"/>
              </a:rPr>
              <a:t>personale AEC incaricato dal Comune;</a:t>
            </a:r>
          </a:p>
          <a:p>
            <a:pPr lvl="1" algn="just">
              <a:lnSpc>
                <a:spcPct val="150000"/>
              </a:lnSpc>
              <a:buFont typeface="Wingdings" pitchFamily="2" charset="2"/>
              <a:buChar char="Ø"/>
            </a:pPr>
            <a:r>
              <a:rPr lang="it-IT" sz="1200" b="1" dirty="0">
                <a:latin typeface="Verdana" pitchFamily="34" charset="0"/>
              </a:rPr>
              <a:t> eventuali Assistenti alla Comunicazione incaricati dalla Provincia;</a:t>
            </a:r>
          </a:p>
          <a:p>
            <a:pPr lvl="1" algn="just">
              <a:lnSpc>
                <a:spcPct val="150000"/>
              </a:lnSpc>
              <a:buFont typeface="Wingdings" pitchFamily="2" charset="2"/>
              <a:buChar char="Ø"/>
            </a:pPr>
            <a:r>
              <a:rPr lang="it-IT" sz="1200" b="1" dirty="0">
                <a:latin typeface="Verdana" pitchFamily="34" charset="0"/>
              </a:rPr>
              <a:t>personale sanitario che segue ciascun alunno;</a:t>
            </a:r>
          </a:p>
          <a:p>
            <a:pPr lvl="1" algn="just">
              <a:lnSpc>
                <a:spcPct val="150000"/>
              </a:lnSpc>
              <a:buFont typeface="Wingdings" pitchFamily="2" charset="2"/>
              <a:buChar char="Ø"/>
            </a:pPr>
            <a:r>
              <a:rPr lang="it-IT" sz="1200" b="1" dirty="0">
                <a:latin typeface="Verdana" pitchFamily="34" charset="0"/>
              </a:rPr>
              <a:t>rappresentanti delle famiglie degli alunni disabili.</a:t>
            </a:r>
          </a:p>
          <a:p>
            <a:pPr algn="just">
              <a:lnSpc>
                <a:spcPct val="150000"/>
              </a:lnSpc>
            </a:pPr>
            <a:r>
              <a:rPr lang="it-IT" sz="1200" b="1" dirty="0">
                <a:latin typeface="Verdana" pitchFamily="34" charset="0"/>
              </a:rPr>
              <a:t>Il GLHI svolge i seguenti compiti di natura ricognitiva, organizzativa, progettuale:</a:t>
            </a:r>
          </a:p>
          <a:p>
            <a:pPr marL="800100" lvl="1" indent="-342900" algn="ctr">
              <a:lnSpc>
                <a:spcPct val="150000"/>
              </a:lnSpc>
              <a:buFont typeface="+mj-lt"/>
              <a:buAutoNum type="alphaLcParenR"/>
            </a:pPr>
            <a:r>
              <a:rPr lang="it-IT" sz="1400" b="1" dirty="0">
                <a:effectLst>
                  <a:outerShdw blurRad="38100" dist="38100" dir="2700000" algn="tl">
                    <a:srgbClr val="000000">
                      <a:alpha val="43137"/>
                    </a:srgbClr>
                  </a:outerShdw>
                </a:effectLst>
                <a:latin typeface="Verdana" pitchFamily="34" charset="0"/>
              </a:rPr>
              <a:t>compiti di natura ricognitiva</a:t>
            </a:r>
          </a:p>
          <a:p>
            <a:pPr marL="630238" lvl="1" indent="-173038">
              <a:lnSpc>
                <a:spcPct val="150000"/>
              </a:lnSpc>
              <a:buFont typeface="Wingdings" pitchFamily="2" charset="2"/>
              <a:buChar char="Ø"/>
            </a:pPr>
            <a:r>
              <a:rPr lang="it-IT" sz="1200" b="1" dirty="0">
                <a:latin typeface="Verdana" pitchFamily="34" charset="0"/>
              </a:rPr>
              <a:t>analizzare la situazione complessiva nell’ambito dei plessi di competenza (numero degli alunni in situazione di handicap, tipologia degli handicap, classi coinvolte, necessità individuali e specifiche);</a:t>
            </a:r>
          </a:p>
          <a:p>
            <a:pPr marL="630238" lvl="1" indent="-173038">
              <a:lnSpc>
                <a:spcPct val="150000"/>
              </a:lnSpc>
              <a:buFont typeface="Wingdings" pitchFamily="2" charset="2"/>
              <a:buChar char="Ø"/>
            </a:pPr>
            <a:r>
              <a:rPr lang="it-IT" sz="1200" b="1" dirty="0">
                <a:latin typeface="Verdana" pitchFamily="34" charset="0"/>
              </a:rPr>
              <a:t>analizzare le risorse dell’Istituto, sia umane che materiali presenti in Istituto o che necessitino; </a:t>
            </a:r>
          </a:p>
          <a:p>
            <a:pPr marL="630238" lvl="1" indent="-173038">
              <a:lnSpc>
                <a:spcPct val="150000"/>
              </a:lnSpc>
              <a:buFont typeface="Wingdings" pitchFamily="2" charset="2"/>
              <a:buChar char="Ø"/>
            </a:pPr>
            <a:r>
              <a:rPr lang="it-IT" sz="1200" b="1" dirty="0">
                <a:latin typeface="Verdana" pitchFamily="34" charset="0"/>
              </a:rPr>
              <a:t>ricercare ulteriori risorse come facilitatori del processo di apprendimento e di sviluppo dell’alunno;</a:t>
            </a:r>
          </a:p>
          <a:p>
            <a:pPr marL="630238" lvl="1" indent="-173038">
              <a:lnSpc>
                <a:spcPct val="150000"/>
              </a:lnSpc>
              <a:buFont typeface="Wingdings" pitchFamily="2" charset="2"/>
              <a:buChar char="Ø"/>
            </a:pPr>
            <a:r>
              <a:rPr lang="it-IT" sz="1200" b="1" dirty="0">
                <a:latin typeface="Verdana" pitchFamily="34" charset="0"/>
              </a:rPr>
              <a:t>predisporre una proposta di calendario per gli incontri dei GLH operativi;</a:t>
            </a:r>
          </a:p>
          <a:p>
            <a:pPr marL="630238" lvl="1" indent="-173038">
              <a:lnSpc>
                <a:spcPct val="150000"/>
              </a:lnSpc>
              <a:buFont typeface="Wingdings" pitchFamily="2" charset="2"/>
              <a:buChar char="Ø"/>
            </a:pPr>
            <a:r>
              <a:rPr lang="it-IT" sz="1200" b="1" dirty="0">
                <a:latin typeface="Verdana" pitchFamily="34" charset="0"/>
              </a:rPr>
              <a:t>verificare periodicamente gli interventi a livello di Istituto;</a:t>
            </a:r>
          </a:p>
          <a:p>
            <a:pPr marL="630238" lvl="1" indent="-173038">
              <a:lnSpc>
                <a:spcPct val="150000"/>
              </a:lnSpc>
              <a:buFont typeface="Wingdings" pitchFamily="2" charset="2"/>
              <a:buChar char="Ø"/>
            </a:pPr>
            <a:r>
              <a:rPr lang="it-IT" sz="1200" b="1" dirty="0">
                <a:latin typeface="Verdana" pitchFamily="34" charset="0"/>
              </a:rPr>
              <a:t>valutare esigenze per la formazione e l’aggiornamento degli insegnanti, anche in un’ottica di collaborazione con ASL ed Enti locali.</a:t>
            </a:r>
          </a:p>
          <a:p>
            <a:pPr marL="630238" lvl="1" indent="-173038">
              <a:lnSpc>
                <a:spcPct val="150000"/>
              </a:lnSpc>
              <a:buFont typeface="Wingdings" pitchFamily="2" charset="2"/>
              <a:buChar char="Ø"/>
            </a:pPr>
            <a:endParaRPr lang="it-IT" sz="1200" b="1" dirty="0">
              <a:latin typeface="Verdana" pitchFamily="34" charset="0"/>
            </a:endParaRPr>
          </a:p>
          <a:p>
            <a:pPr marL="800100" lvl="1" indent="-342900" algn="ctr">
              <a:lnSpc>
                <a:spcPct val="150000"/>
              </a:lnSpc>
              <a:buFont typeface="+mj-lt"/>
              <a:buAutoNum type="alphaLcParenR" startAt="2"/>
            </a:pPr>
            <a:r>
              <a:rPr lang="it-IT" sz="1400" b="1" dirty="0">
                <a:effectLst>
                  <a:outerShdw blurRad="38100" dist="38100" dir="2700000" algn="tl">
                    <a:srgbClr val="000000">
                      <a:alpha val="43137"/>
                    </a:srgbClr>
                  </a:outerShdw>
                </a:effectLst>
                <a:latin typeface="Verdana" pitchFamily="34" charset="0"/>
              </a:rPr>
              <a:t>compiti di natura organizzativa</a:t>
            </a:r>
          </a:p>
          <a:p>
            <a:pPr marL="630238" lvl="1" indent="-173038">
              <a:lnSpc>
                <a:spcPct val="150000"/>
              </a:lnSpc>
              <a:buFont typeface="Wingdings" pitchFamily="2" charset="2"/>
              <a:buChar char="Ø"/>
            </a:pPr>
            <a:r>
              <a:rPr lang="it-IT" sz="1200" b="1" dirty="0">
                <a:latin typeface="Verdana" pitchFamily="34" charset="0"/>
              </a:rPr>
              <a:t>Gestione delle risorse personali  ( utilizzo delle compresenze tra i docenti; pianificazione dei rapporti con gli operatori extrascolastici; reperimento di specialisti e consulenze esterne);</a:t>
            </a:r>
          </a:p>
          <a:p>
            <a:pPr marL="630238" lvl="1" indent="-173038">
              <a:lnSpc>
                <a:spcPct val="150000"/>
              </a:lnSpc>
              <a:buFont typeface="Wingdings" pitchFamily="2" charset="2"/>
              <a:buChar char="Ø"/>
            </a:pPr>
            <a:r>
              <a:rPr lang="it-IT" sz="1200" b="1" dirty="0">
                <a:latin typeface="Verdana" pitchFamily="34" charset="0"/>
              </a:rPr>
              <a:t>definizione delle modalità di accoglienza dei minori in situazione di handicap; </a:t>
            </a:r>
          </a:p>
          <a:p>
            <a:pPr algn="just">
              <a:lnSpc>
                <a:spcPct val="150000"/>
              </a:lnSpc>
            </a:pPr>
            <a:endParaRPr lang="it-IT" sz="1200" b="1" dirty="0">
              <a:latin typeface="Verdana" pitchFamily="34" charset="0"/>
            </a:endParaRPr>
          </a:p>
        </p:txBody>
      </p:sp>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315888" y="1589856"/>
            <a:ext cx="6929486" cy="7386638"/>
          </a:xfrm>
          <a:prstGeom prst="rect">
            <a:avLst/>
          </a:prstGeom>
          <a:noFill/>
        </p:spPr>
        <p:txBody>
          <a:bodyPr wrap="square" rtlCol="0">
            <a:spAutoFit/>
          </a:bodyPr>
          <a:lstStyle/>
          <a:p>
            <a:pPr marL="630238" lvl="1" indent="-173038" algn="just">
              <a:lnSpc>
                <a:spcPct val="150000"/>
              </a:lnSpc>
              <a:buFont typeface="Wingdings" pitchFamily="2" charset="2"/>
              <a:buChar char="Ø"/>
            </a:pPr>
            <a:r>
              <a:rPr lang="it-IT" sz="1200" b="1" dirty="0">
                <a:latin typeface="Verdana" pitchFamily="34" charset="0"/>
              </a:rPr>
              <a:t>gestione e reperimento delle risorse materiali (sussidi, ausili tecnologici, biblioteche specializzate e/o centri di documentazione, </a:t>
            </a:r>
            <a:r>
              <a:rPr lang="it-IT" sz="1200" b="1" dirty="0" err="1">
                <a:latin typeface="Verdana" pitchFamily="34" charset="0"/>
              </a:rPr>
              <a:t>ecc…</a:t>
            </a:r>
            <a:r>
              <a:rPr lang="it-IT" sz="1200" b="1" dirty="0">
                <a:latin typeface="Verdana" pitchFamily="34" charset="0"/>
              </a:rPr>
              <a:t>);</a:t>
            </a:r>
          </a:p>
          <a:p>
            <a:pPr marL="630238" lvl="1" indent="-173038">
              <a:lnSpc>
                <a:spcPct val="150000"/>
              </a:lnSpc>
              <a:buFont typeface="Wingdings" pitchFamily="2" charset="2"/>
              <a:buChar char="Ø"/>
            </a:pPr>
            <a:r>
              <a:rPr lang="it-IT" sz="1200" b="1" dirty="0">
                <a:latin typeface="Verdana" pitchFamily="34" charset="0"/>
              </a:rPr>
              <a:t>Censimento delle risorse informali (volontari, famiglie, alunni..).</a:t>
            </a:r>
          </a:p>
          <a:p>
            <a:pPr marL="630238" lvl="1" indent="-173038">
              <a:lnSpc>
                <a:spcPct val="150000"/>
              </a:lnSpc>
              <a:buFont typeface="Wingdings" pitchFamily="2" charset="2"/>
              <a:buChar char="Ø"/>
            </a:pPr>
            <a:endParaRPr lang="it-IT" sz="1200" b="1" dirty="0">
              <a:latin typeface="Verdana" pitchFamily="34" charset="0"/>
            </a:endParaRPr>
          </a:p>
          <a:p>
            <a:pPr marL="800100" lvl="1" indent="-342900" algn="ctr">
              <a:lnSpc>
                <a:spcPct val="150000"/>
              </a:lnSpc>
              <a:buFont typeface="+mj-lt"/>
              <a:buAutoNum type="alphaLcParenR" startAt="3"/>
            </a:pPr>
            <a:r>
              <a:rPr lang="it-IT" sz="1400" b="1" dirty="0">
                <a:effectLst>
                  <a:outerShdw blurRad="38100" dist="38100" dir="2700000" algn="tl">
                    <a:srgbClr val="000000">
                      <a:alpha val="43137"/>
                    </a:srgbClr>
                  </a:outerShdw>
                </a:effectLst>
                <a:latin typeface="Verdana" pitchFamily="34" charset="0"/>
              </a:rPr>
              <a:t>compiti di natura progettuale</a:t>
            </a:r>
          </a:p>
          <a:p>
            <a:pPr lvl="1">
              <a:lnSpc>
                <a:spcPct val="150000"/>
              </a:lnSpc>
              <a:buFont typeface="Wingdings" pitchFamily="2" charset="2"/>
              <a:buChar char="Ø"/>
            </a:pPr>
            <a:r>
              <a:rPr lang="it-IT" sz="1200" b="1" dirty="0">
                <a:latin typeface="Verdana" pitchFamily="34" charset="0"/>
              </a:rPr>
              <a:t>Formulazione di progetti di continuità fra ordini di scuole;</a:t>
            </a:r>
          </a:p>
          <a:p>
            <a:pPr lvl="1">
              <a:lnSpc>
                <a:spcPct val="150000"/>
              </a:lnSpc>
              <a:buFont typeface="Wingdings" pitchFamily="2" charset="2"/>
              <a:buChar char="Ø"/>
            </a:pPr>
            <a:r>
              <a:rPr lang="it-IT" sz="1200" b="1" dirty="0">
                <a:latin typeface="Verdana" pitchFamily="34" charset="0"/>
              </a:rPr>
              <a:t>progetti specifici per l’handicap anche con il territorio;</a:t>
            </a:r>
          </a:p>
          <a:p>
            <a:pPr lvl="1">
              <a:lnSpc>
                <a:spcPct val="150000"/>
              </a:lnSpc>
              <a:buFont typeface="Wingdings" pitchFamily="2" charset="2"/>
              <a:buChar char="Ø"/>
            </a:pPr>
            <a:r>
              <a:rPr lang="it-IT" sz="1200" b="1" dirty="0">
                <a:latin typeface="Verdana" pitchFamily="34" charset="0"/>
              </a:rPr>
              <a:t>progetti per l’aggiornamento del personale.</a:t>
            </a:r>
          </a:p>
          <a:p>
            <a:pPr lvl="1">
              <a:lnSpc>
                <a:spcPct val="150000"/>
              </a:lnSpc>
              <a:buFont typeface="Wingdings" pitchFamily="2" charset="2"/>
              <a:buChar char="Ø"/>
            </a:pPr>
            <a:endParaRPr lang="it-IT" sz="1200" b="1" dirty="0">
              <a:latin typeface="Verdana" pitchFamily="34" charset="0"/>
            </a:endParaRPr>
          </a:p>
          <a:p>
            <a:pPr algn="ctr">
              <a:lnSpc>
                <a:spcPct val="150000"/>
              </a:lnSpc>
            </a:pPr>
            <a:r>
              <a:rPr lang="it-IT" sz="1400" b="1" dirty="0" err="1">
                <a:effectLst>
                  <a:outerShdw blurRad="38100" dist="38100" dir="2700000" algn="tl">
                    <a:srgbClr val="000000">
                      <a:alpha val="43137"/>
                    </a:srgbClr>
                  </a:outerShdw>
                </a:effectLst>
                <a:latin typeface="Verdana" pitchFamily="34" charset="0"/>
              </a:rPr>
              <a:t>G.L.H.O.</a:t>
            </a:r>
            <a:r>
              <a:rPr lang="it-IT" sz="1400" b="1" dirty="0">
                <a:effectLst>
                  <a:outerShdw blurRad="38100" dist="38100" dir="2700000" algn="tl">
                    <a:srgbClr val="000000">
                      <a:alpha val="43137"/>
                    </a:srgbClr>
                  </a:outerShdw>
                </a:effectLst>
                <a:latin typeface="Verdana" pitchFamily="34" charset="0"/>
              </a:rPr>
              <a:t> (Gruppo di Lavoro sull’ Handicap Operativo)</a:t>
            </a:r>
          </a:p>
          <a:p>
            <a:pPr algn="just">
              <a:lnSpc>
                <a:spcPct val="150000"/>
              </a:lnSpc>
            </a:pPr>
            <a:r>
              <a:rPr lang="it-IT" sz="1200" b="1" dirty="0">
                <a:latin typeface="Verdana" pitchFamily="34" charset="0"/>
              </a:rPr>
              <a:t>È il Gruppo di Lavoro Operativo per ogni allievo in situazione di Handicap iscritto presso le singole Scuole. È formato da:</a:t>
            </a:r>
          </a:p>
          <a:p>
            <a:pPr lvl="1" algn="just">
              <a:lnSpc>
                <a:spcPct val="150000"/>
              </a:lnSpc>
              <a:buFont typeface="Wingdings" pitchFamily="2" charset="2"/>
              <a:buChar char="Ø"/>
            </a:pPr>
            <a:r>
              <a:rPr lang="it-IT" sz="1200" b="1" dirty="0">
                <a:latin typeface="Verdana" pitchFamily="34" charset="0"/>
              </a:rPr>
              <a:t>DIRIGENTE SCOLASTICO O SUO DELEGATO</a:t>
            </a:r>
          </a:p>
          <a:p>
            <a:pPr lvl="1" algn="just">
              <a:lnSpc>
                <a:spcPct val="150000"/>
              </a:lnSpc>
              <a:buFont typeface="Wingdings" pitchFamily="2" charset="2"/>
              <a:buChar char="Ø"/>
            </a:pPr>
            <a:r>
              <a:rPr lang="it-IT" sz="1200" b="1" dirty="0">
                <a:latin typeface="Verdana" pitchFamily="34" charset="0"/>
              </a:rPr>
              <a:t>CONSIGLIO </a:t>
            </a:r>
            <a:r>
              <a:rPr lang="it-IT" sz="1200" b="1" dirty="0" err="1">
                <a:latin typeface="Verdana" pitchFamily="34" charset="0"/>
              </a:rPr>
              <a:t>DI</a:t>
            </a:r>
            <a:r>
              <a:rPr lang="it-IT" sz="1200" b="1" dirty="0">
                <a:latin typeface="Verdana" pitchFamily="34" charset="0"/>
              </a:rPr>
              <a:t> CLASSE</a:t>
            </a:r>
          </a:p>
          <a:p>
            <a:pPr lvl="1" algn="just">
              <a:lnSpc>
                <a:spcPct val="150000"/>
              </a:lnSpc>
              <a:buFont typeface="Wingdings" pitchFamily="2" charset="2"/>
              <a:buChar char="Ø"/>
            </a:pPr>
            <a:r>
              <a:rPr lang="it-IT" sz="1200" b="1" dirty="0">
                <a:latin typeface="Verdana" pitchFamily="34" charset="0"/>
              </a:rPr>
              <a:t>REFERENTE  E  PERSONALE ASL</a:t>
            </a:r>
          </a:p>
          <a:p>
            <a:pPr lvl="1" algn="just">
              <a:lnSpc>
                <a:spcPct val="150000"/>
              </a:lnSpc>
              <a:buFont typeface="Wingdings" pitchFamily="2" charset="2"/>
              <a:buChar char="Ø"/>
            </a:pPr>
            <a:r>
              <a:rPr lang="it-IT" sz="1200" b="1" dirty="0">
                <a:latin typeface="Verdana" pitchFamily="34" charset="0"/>
              </a:rPr>
              <a:t>GENITORI ALUNNO</a:t>
            </a:r>
          </a:p>
          <a:p>
            <a:pPr lvl="1" algn="just">
              <a:lnSpc>
                <a:spcPct val="150000"/>
              </a:lnSpc>
              <a:buFont typeface="Wingdings" pitchFamily="2" charset="2"/>
              <a:buChar char="Ø"/>
            </a:pPr>
            <a:r>
              <a:rPr lang="it-IT" sz="1200" b="1" dirty="0">
                <a:latin typeface="Verdana" pitchFamily="34" charset="0"/>
              </a:rPr>
              <a:t>REFERENTE E PERSONALE AEC</a:t>
            </a:r>
          </a:p>
          <a:p>
            <a:pPr algn="just">
              <a:lnSpc>
                <a:spcPct val="150000"/>
              </a:lnSpc>
            </a:pPr>
            <a:r>
              <a:rPr lang="it-IT" sz="1200" b="1" dirty="0">
                <a:latin typeface="Verdana" pitchFamily="34" charset="0"/>
              </a:rPr>
              <a:t>Possono farne  parte anche </a:t>
            </a:r>
            <a:r>
              <a:rPr lang="it-IT" sz="1200" b="1" i="1" dirty="0">
                <a:latin typeface="Verdana" pitchFamily="34" charset="0"/>
              </a:rPr>
              <a:t>Rappresentanti di Enti ed Associazioni.</a:t>
            </a:r>
            <a:endParaRPr lang="it-IT" sz="1200" b="1" dirty="0">
              <a:latin typeface="Verdana" pitchFamily="34" charset="0"/>
            </a:endParaRPr>
          </a:p>
          <a:p>
            <a:pPr algn="just">
              <a:lnSpc>
                <a:spcPct val="150000"/>
              </a:lnSpc>
            </a:pPr>
            <a:r>
              <a:rPr lang="it-IT" sz="1200" b="1" dirty="0">
                <a:latin typeface="Verdana" pitchFamily="34" charset="0"/>
              </a:rPr>
              <a:t>Si riunisce, salvo particolari problemi, 2 volte l’anno. Il gruppo di lavoro presiede alla stesura e all’aggiornamento del bilancio  diagnostico e prognostico del Profilo Dinamico Funzionale. Interviene nella progettazione e verifica del Piano Educativo Individualizzato. Indica al GLH di Istituto le ore e le aree di sostegno necessarie nel successivo anno scolastico. Provvede ad ogni altro adempimento necessario.</a:t>
            </a:r>
          </a:p>
        </p:txBody>
      </p:sp>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315888" y="1589856"/>
            <a:ext cx="6929486" cy="7602081"/>
          </a:xfrm>
          <a:prstGeom prst="rect">
            <a:avLst/>
          </a:prstGeom>
          <a:noFill/>
        </p:spPr>
        <p:txBody>
          <a:bodyPr wrap="square" rtlCol="0">
            <a:spAutoFit/>
          </a:bodyPr>
          <a:lstStyle/>
          <a:p>
            <a:pPr algn="ctr">
              <a:lnSpc>
                <a:spcPct val="150000"/>
              </a:lnSpc>
            </a:pPr>
            <a:r>
              <a:rPr lang="it-IT" sz="1400" b="1" dirty="0">
                <a:effectLst>
                  <a:outerShdw blurRad="38100" dist="38100" dir="2700000" algn="tl">
                    <a:srgbClr val="000000">
                      <a:alpha val="43137"/>
                    </a:srgbClr>
                  </a:outerShdw>
                </a:effectLst>
                <a:latin typeface="Verdana" pitchFamily="34" charset="0"/>
              </a:rPr>
              <a:t>Strumenti per i docenti</a:t>
            </a:r>
          </a:p>
          <a:p>
            <a:pPr algn="just">
              <a:lnSpc>
                <a:spcPct val="150000"/>
              </a:lnSpc>
            </a:pPr>
            <a:r>
              <a:rPr lang="it-IT" sz="1200" b="1" dirty="0">
                <a:latin typeface="Verdana" pitchFamily="34" charset="0"/>
              </a:rPr>
              <a:t>Per la realizzazione del Progetto di Integrazione dell’alunno disabile,  il nostro Istituto ha elaborato un proprio registro per l’insegnante specializzato che si configura come una vera e propria guida alla compilazione del PDF e del PEI. Tale strumento permette l’omogeneità grafica e contenutistica dei progetti educativi e consente un controllo capillare degli obiettivi raggiunti e di quelli da consolidare o raggiungere. Lo strumento, operativo per scuola dell’infanzia, primaria e secondaria di I grado, fornisce agli insegnanti linee guida chiare, consentendo altresì una facile lettura del progetto da parte dei genitori, che in tal modo, partecipano fattivamente al processo educativo del proprio figlio. </a:t>
            </a:r>
          </a:p>
          <a:p>
            <a:pPr algn="ctr">
              <a:lnSpc>
                <a:spcPct val="150000"/>
              </a:lnSpc>
            </a:pPr>
            <a:r>
              <a:rPr lang="it-IT" sz="1400" b="1" dirty="0">
                <a:effectLst>
                  <a:outerShdw blurRad="38100" dist="38100" dir="2700000" algn="tl">
                    <a:srgbClr val="000000">
                      <a:alpha val="43137"/>
                    </a:srgbClr>
                  </a:outerShdw>
                </a:effectLst>
                <a:latin typeface="Verdana" pitchFamily="34" charset="0"/>
              </a:rPr>
              <a:t>Strumenti per gli alunni</a:t>
            </a:r>
          </a:p>
          <a:p>
            <a:pPr algn="just">
              <a:lnSpc>
                <a:spcPct val="150000"/>
              </a:lnSpc>
            </a:pPr>
            <a:r>
              <a:rPr lang="it-IT" sz="1200" b="1" dirty="0">
                <a:latin typeface="Verdana" pitchFamily="34" charset="0"/>
              </a:rPr>
              <a:t>Per gli alunni vengono messi a disposizione quegli strumenti didattici compensativi e dispensativi previsti dalla normativa e quelle tecnologie informatiche e multimediali attraverso cui procedere nell’apprendimento con maggior facilità.</a:t>
            </a:r>
          </a:p>
          <a:p>
            <a:pPr algn="just">
              <a:lnSpc>
                <a:spcPct val="150000"/>
              </a:lnSpc>
            </a:pPr>
            <a:endParaRPr lang="it-IT" sz="1200" b="1" dirty="0">
              <a:latin typeface="Verdana" pitchFamily="34" charset="0"/>
            </a:endParaRPr>
          </a:p>
          <a:p>
            <a:pPr algn="ctr"/>
            <a:r>
              <a:rPr lang="it-IT" sz="1400" b="1" dirty="0">
                <a:effectLst>
                  <a:outerShdw blurRad="38100" dist="38100" dir="2700000" algn="tl">
                    <a:srgbClr val="000000">
                      <a:alpha val="43137"/>
                    </a:srgbClr>
                  </a:outerShdw>
                </a:effectLst>
                <a:latin typeface="Verdana" pitchFamily="34" charset="0"/>
              </a:rPr>
              <a:t>RAPPORTI SCUOLA – FAMIGLIA</a:t>
            </a:r>
          </a:p>
          <a:p>
            <a:pPr algn="just">
              <a:lnSpc>
                <a:spcPct val="150000"/>
              </a:lnSpc>
            </a:pPr>
            <a:r>
              <a:rPr lang="it-IT" sz="1400" b="1" dirty="0">
                <a:latin typeface="Verdana" pitchFamily="34" charset="0"/>
              </a:rPr>
              <a:t>1. Iscrizioni</a:t>
            </a:r>
          </a:p>
          <a:p>
            <a:pPr algn="just">
              <a:lnSpc>
                <a:spcPct val="150000"/>
              </a:lnSpc>
            </a:pPr>
            <a:r>
              <a:rPr lang="it-IT" sz="1200" b="1" dirty="0">
                <a:latin typeface="Verdana" pitchFamily="34" charset="0"/>
              </a:rPr>
              <a:t>I genitori all’atto dell’iscrizione o comunque nel passaggio tra un ordine di scuola e l’altro, presentano la certificazione o il suo aggiornamento (prodotta dal servizio sanitario pubblico o privato convenzionato) comprendente il Verbale di accertamento e la Diagnosi Funzionale (o altro documento analogo) con la quale il Dirigente scolastico valuterà se sussistono o meno le condizioni per richiedere un insegnante di sostegno e/o l’AEC per migliorare il processo di integrazione scolastica dell’alunno.</a:t>
            </a:r>
          </a:p>
          <a:p>
            <a:pPr algn="just">
              <a:lnSpc>
                <a:spcPct val="150000"/>
              </a:lnSpc>
            </a:pPr>
            <a:endParaRPr lang="it-IT" sz="1200" b="1" dirty="0">
              <a:latin typeface="Verdana" pitchFamily="34" charset="0"/>
            </a:endParaRPr>
          </a:p>
        </p:txBody>
      </p:sp>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3416300"/>
          </a:xfrm>
          <a:prstGeom prst="rect">
            <a:avLst/>
          </a:prstGeom>
          <a:noFill/>
        </p:spPr>
        <p:txBody>
          <a:bodyPr>
            <a:spAutoFit/>
          </a:bodyPr>
          <a:lstStyle/>
          <a:p>
            <a:pPr algn="just" fontAlgn="auto">
              <a:lnSpc>
                <a:spcPct val="150000"/>
              </a:lnSpc>
              <a:spcBef>
                <a:spcPts val="0"/>
              </a:spcBef>
              <a:spcAft>
                <a:spcPts val="0"/>
              </a:spcAft>
              <a:defRPr/>
            </a:pPr>
            <a:endParaRPr lang="it-IT" sz="1200"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5"/>
              <a:defRPr/>
            </a:pPr>
            <a:r>
              <a:rPr lang="it-IT" sz="1200" b="1" dirty="0">
                <a:latin typeface="Verdana" pitchFamily="34" charset="0"/>
                <a:cs typeface="+mn-cs"/>
              </a:rPr>
              <a:t>apertura al reperimento di risorse economiche e strumentali adeguate per il miglioramento dell’offerta formativa e la valorizzazione del lavoro del personale anche attraverso la predisposizione di azioni progettuali;</a:t>
            </a:r>
          </a:p>
          <a:p>
            <a:pPr marL="228600" indent="-228600" algn="just" fontAlgn="auto">
              <a:lnSpc>
                <a:spcPct val="150000"/>
              </a:lnSpc>
              <a:spcBef>
                <a:spcPts val="0"/>
              </a:spcBef>
              <a:spcAft>
                <a:spcPts val="0"/>
              </a:spcAft>
              <a:buFont typeface="+mj-lt"/>
              <a:buAutoNum type="alphaLcParenR" startAt="5"/>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5"/>
              <a:defRPr/>
            </a:pPr>
            <a:r>
              <a:rPr lang="it-IT" sz="1200" b="1" dirty="0">
                <a:latin typeface="Verdana" pitchFamily="34" charset="0"/>
                <a:cs typeface="+mn-cs"/>
              </a:rPr>
              <a:t>collaborazione di tutto il personale nel segnalare ed operarsi a tutela della sicurezza, della prevenzione del rischio e della diffusione di buone pratiche a vantaggio di tutti.</a:t>
            </a:r>
          </a:p>
          <a:p>
            <a:pPr marL="228600" indent="-228600" algn="just" fontAlgn="auto">
              <a:lnSpc>
                <a:spcPct val="150000"/>
              </a:lnSpc>
              <a:spcBef>
                <a:spcPts val="0"/>
              </a:spcBef>
              <a:spcAft>
                <a:spcPts val="0"/>
              </a:spcAft>
              <a:buFont typeface="+mj-lt"/>
              <a:buAutoNum type="alphaLcParenR" startAt="5"/>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5"/>
              <a:defRPr/>
            </a:pPr>
            <a:r>
              <a:rPr lang="it-IT" sz="1200" b="1" dirty="0">
                <a:latin typeface="Verdana" pitchFamily="34" charset="0"/>
                <a:cs typeface="+mn-cs"/>
              </a:rPr>
              <a:t>trasparenza nella gestione amministrativo-contabile per assicurare all’utenza la regolarità dell’azione amministrativa scolastica.</a:t>
            </a:r>
          </a:p>
          <a:p>
            <a:pPr marL="228600" indent="-228600" algn="just" fontAlgn="auto">
              <a:lnSpc>
                <a:spcPct val="150000"/>
              </a:lnSpc>
              <a:spcBef>
                <a:spcPts val="0"/>
              </a:spcBef>
              <a:spcAft>
                <a:spcPts val="0"/>
              </a:spcAft>
              <a:buFont typeface="+mj-lt"/>
              <a:buAutoNum type="alphaLcParenR" startAt="5"/>
              <a:defRPr/>
            </a:pPr>
            <a:endParaRPr lang="it-IT" sz="1200" dirty="0">
              <a:latin typeface="Verdana" pitchFamily="34" charset="0"/>
              <a:cs typeface="+mn-cs"/>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315888" y="1589856"/>
            <a:ext cx="6929486" cy="7894469"/>
          </a:xfrm>
          <a:prstGeom prst="rect">
            <a:avLst/>
          </a:prstGeom>
          <a:noFill/>
        </p:spPr>
        <p:txBody>
          <a:bodyPr wrap="square" rtlCol="0">
            <a:spAutoFit/>
          </a:bodyPr>
          <a:lstStyle/>
          <a:p>
            <a:pPr algn="just">
              <a:lnSpc>
                <a:spcPct val="150000"/>
              </a:lnSpc>
            </a:pPr>
            <a:r>
              <a:rPr lang="it-IT" sz="1200" b="1" dirty="0">
                <a:latin typeface="Verdana" pitchFamily="34" charset="0"/>
              </a:rPr>
              <a:t>La certificazione medica deve essere costituita dal certificato per l’integrazione scolastica redatto dalla ASL competente  e da ogni eventuale ulteriore altra certificazione di cui si è in possesso (L.104/92 - invalidità). In base alla suddetta documentazione acquisita agli atti della scuola, il Dirigente scolastica inoltra richiesta di insegnanti di sostegno all’Ufficio Scolastico Regionale. La richiesta viene effettuata unicamente nel periodo tra marzo e Maggio per consentire l’assegnazione dei docenti all’inizio del nuovo anno scolastico.</a:t>
            </a:r>
          </a:p>
          <a:p>
            <a:pPr algn="just">
              <a:lnSpc>
                <a:spcPct val="150000"/>
              </a:lnSpc>
            </a:pPr>
            <a:r>
              <a:rPr lang="it-IT" sz="1200" b="1" dirty="0">
                <a:latin typeface="Verdana" pitchFamily="34" charset="0"/>
              </a:rPr>
              <a:t>Negli stessi tempi, il Dirigente Scolastico richiede all’ufficio servizi sociali del comune eventuale Assistente Educativo Culturale (AEC) qualora ne fosse richiesta la necessità nello stesso certificato per l’integrazione scolastica e ai vari enti (/Provincia) nel caso di necessità di Assistente per la Comunicazione.</a:t>
            </a:r>
          </a:p>
          <a:p>
            <a:pPr algn="just">
              <a:lnSpc>
                <a:spcPct val="150000"/>
              </a:lnSpc>
            </a:pPr>
            <a:r>
              <a:rPr lang="it-IT" sz="1200" b="1" dirty="0">
                <a:latin typeface="Verdana" pitchFamily="34" charset="0"/>
              </a:rPr>
              <a:t>Nel caso di provenienza dell’alunno da altra Scuola, sarà quest’ultima a trasmettere la documentazione alla nuova Scuola di iscrizione  entro i tempi stabiliti, assieme al </a:t>
            </a:r>
            <a:r>
              <a:rPr lang="it-IT" sz="1200" b="1" dirty="0" err="1">
                <a:latin typeface="Verdana" pitchFamily="34" charset="0"/>
              </a:rPr>
              <a:t>P.E.I</a:t>
            </a:r>
            <a:r>
              <a:rPr lang="it-IT" sz="1200" b="1" dirty="0">
                <a:latin typeface="Verdana" pitchFamily="34" charset="0"/>
              </a:rPr>
              <a:t>, ai verbali di GLHO redatti durante il percorso scolastico dell’alunno.</a:t>
            </a:r>
          </a:p>
          <a:p>
            <a:pPr algn="just">
              <a:lnSpc>
                <a:spcPct val="150000"/>
              </a:lnSpc>
            </a:pPr>
            <a:endParaRPr lang="it-IT" sz="1200" b="1" dirty="0">
              <a:latin typeface="Verdana" pitchFamily="34" charset="0"/>
            </a:endParaRPr>
          </a:p>
          <a:p>
            <a:pPr algn="ctr">
              <a:lnSpc>
                <a:spcPct val="150000"/>
              </a:lnSpc>
            </a:pPr>
            <a:r>
              <a:rPr lang="it-IT" sz="1400" b="1" dirty="0">
                <a:effectLst>
                  <a:outerShdw blurRad="38100" dist="38100" dir="2700000" algn="tl">
                    <a:srgbClr val="000000">
                      <a:alpha val="43137"/>
                    </a:srgbClr>
                  </a:outerShdw>
                </a:effectLst>
                <a:latin typeface="Verdana" pitchFamily="34" charset="0"/>
              </a:rPr>
              <a:t>2. Misure di accompagnamento</a:t>
            </a:r>
          </a:p>
          <a:p>
            <a:pPr algn="just">
              <a:lnSpc>
                <a:spcPct val="150000"/>
              </a:lnSpc>
            </a:pPr>
            <a:r>
              <a:rPr lang="it-IT" sz="1200" b="1" dirty="0">
                <a:latin typeface="Verdana" pitchFamily="34" charset="0"/>
              </a:rPr>
              <a:t>Dopo un primo periodo di osservazione, il </a:t>
            </a:r>
            <a:r>
              <a:rPr lang="it-IT" sz="1200" b="1" dirty="0" err="1">
                <a:latin typeface="Verdana" pitchFamily="34" charset="0"/>
              </a:rPr>
              <a:t>G.L.H.O.</a:t>
            </a:r>
            <a:r>
              <a:rPr lang="it-IT" sz="1200" b="1" dirty="0">
                <a:latin typeface="Verdana" pitchFamily="34" charset="0"/>
              </a:rPr>
              <a:t>, sulla base della D.F. (Diagnosi Funzionale descritta nel certificato per l’Integrazione Scolastica), predispone un </a:t>
            </a:r>
            <a:r>
              <a:rPr lang="it-IT" sz="1200" b="1" dirty="0" err="1">
                <a:latin typeface="Verdana" pitchFamily="34" charset="0"/>
              </a:rPr>
              <a:t>P.D.F.</a:t>
            </a:r>
            <a:r>
              <a:rPr lang="it-IT" sz="1200" b="1" dirty="0">
                <a:latin typeface="Verdana" pitchFamily="34" charset="0"/>
              </a:rPr>
              <a:t> (Profilo Dinamico Funzionale) e un </a:t>
            </a:r>
            <a:r>
              <a:rPr lang="it-IT" sz="1200" b="1" dirty="0" err="1">
                <a:latin typeface="Verdana" pitchFamily="34" charset="0"/>
              </a:rPr>
              <a:t>P.E.I.</a:t>
            </a:r>
            <a:r>
              <a:rPr lang="it-IT" sz="1200" b="1" dirty="0">
                <a:latin typeface="Verdana" pitchFamily="34" charset="0"/>
              </a:rPr>
              <a:t> (Piano Educativo Individualizzato) condiviso e integrato tra i diversi ambiti di intervento e con il Consiglio di classe. Nella stessa sede, il gruppo definisce la scansione temporale degli incontri annuali.</a:t>
            </a:r>
          </a:p>
          <a:p>
            <a:pPr algn="just">
              <a:lnSpc>
                <a:spcPct val="150000"/>
              </a:lnSpc>
            </a:pPr>
            <a:r>
              <a:rPr lang="it-IT" sz="1200" b="1" dirty="0">
                <a:latin typeface="Verdana" pitchFamily="34" charset="0"/>
              </a:rPr>
              <a:t>In dettaglio:</a:t>
            </a: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p:txBody>
      </p:sp>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315888" y="1589856"/>
            <a:ext cx="6929486" cy="6832640"/>
          </a:xfrm>
          <a:prstGeom prst="rect">
            <a:avLst/>
          </a:prstGeom>
          <a:noFill/>
        </p:spPr>
        <p:txBody>
          <a:bodyPr wrap="square" rtlCol="0">
            <a:spAutoFit/>
          </a:bodyPr>
          <a:lstStyle/>
          <a:p>
            <a:pPr algn="just">
              <a:lnSpc>
                <a:spcPct val="150000"/>
              </a:lnSpc>
            </a:pPr>
            <a:r>
              <a:rPr lang="it-IT" sz="1200" b="1" dirty="0">
                <a:latin typeface="Verdana" pitchFamily="34" charset="0"/>
              </a:rPr>
              <a:t>a)   i docenti esaminano la situazione dell’alunno al momento dell’ingresso (DIAGNOSI FUNZIONALE) nella quale vengono descritte  le caratteristiche fisiche, psichiche, affettive e la situazione medica del bambino;</a:t>
            </a:r>
          </a:p>
          <a:p>
            <a:pPr algn="just">
              <a:lnSpc>
                <a:spcPct val="150000"/>
              </a:lnSpc>
            </a:pPr>
            <a:r>
              <a:rPr lang="it-IT" sz="1200" b="1" dirty="0">
                <a:latin typeface="Verdana" pitchFamily="34" charset="0"/>
              </a:rPr>
              <a:t>b)   si passa quindi ad una valutazione approfondita (PROFILO DINAMICO-FUNZIONALE) indicante il livello di capacità d’apprendimento, delle abilità pratiche e operative esistenti, delle potenzialità, delle difficoltà derivanti dal deficit e a prescindere da esso; le capacità devono essere sollecitate, rafforzate e sviluppate “nel rispetto delle scelte culturali della persona diversamente abile”; nella stesura è prevista la collaborazione dei genitori dell’alunno e dagli specialisti.</a:t>
            </a:r>
          </a:p>
          <a:p>
            <a:pPr algn="just">
              <a:lnSpc>
                <a:spcPct val="150000"/>
              </a:lnSpc>
            </a:pPr>
            <a:r>
              <a:rPr lang="it-IT" sz="1200" b="1" dirty="0">
                <a:latin typeface="Verdana" pitchFamily="34" charset="0"/>
              </a:rPr>
              <a:t>c)    la stesura del </a:t>
            </a:r>
            <a:r>
              <a:rPr lang="it-IT" sz="1200" b="1" dirty="0" err="1">
                <a:latin typeface="Verdana" pitchFamily="34" charset="0"/>
              </a:rPr>
              <a:t>P.E.I.</a:t>
            </a:r>
            <a:r>
              <a:rPr lang="it-IT" sz="1200" b="1" dirty="0">
                <a:latin typeface="Verdana" pitchFamily="34" charset="0"/>
              </a:rPr>
              <a:t> prevede  gli obiettivi generali e intermedi, i tipi d’intervento messi in atto attraverso l’ interazione fra i docenti, materiali, luoghi e tempi d’azione, previsti nel corso dell’anno per permettere all’alunno il raggiungimento degli obiettivi cognitivi e relazionali previsti.</a:t>
            </a:r>
          </a:p>
          <a:p>
            <a:pPr algn="just">
              <a:lnSpc>
                <a:spcPct val="150000"/>
              </a:lnSpc>
            </a:pPr>
            <a:endParaRPr lang="it-IT" sz="1200" b="1" dirty="0">
              <a:latin typeface="Verdana" pitchFamily="34" charset="0"/>
            </a:endParaRPr>
          </a:p>
          <a:p>
            <a:pPr algn="ctr">
              <a:lnSpc>
                <a:spcPct val="150000"/>
              </a:lnSpc>
            </a:pPr>
            <a:r>
              <a:rPr lang="it-IT" sz="1400" b="1" dirty="0">
                <a:effectLst>
                  <a:outerShdw blurRad="38100" dist="38100" dir="2700000" algn="tl">
                    <a:srgbClr val="000000">
                      <a:alpha val="43137"/>
                    </a:srgbClr>
                  </a:outerShdw>
                </a:effectLst>
                <a:latin typeface="Verdana" pitchFamily="34" charset="0"/>
              </a:rPr>
              <a:t>3. Funzione del docente di sostegno e degli Assistenti </a:t>
            </a:r>
          </a:p>
          <a:p>
            <a:pPr algn="just">
              <a:lnSpc>
                <a:spcPct val="150000"/>
              </a:lnSpc>
            </a:pPr>
            <a:r>
              <a:rPr lang="it-IT" sz="1400" b="1" dirty="0">
                <a:latin typeface="Verdana" pitchFamily="34" charset="0"/>
              </a:rPr>
              <a:t>3.1 Docenti di sostegno</a:t>
            </a:r>
          </a:p>
          <a:p>
            <a:pPr algn="just">
              <a:lnSpc>
                <a:spcPct val="150000"/>
              </a:lnSpc>
            </a:pPr>
            <a:r>
              <a:rPr lang="it-IT" sz="1200" b="1" dirty="0">
                <a:latin typeface="Verdana" pitchFamily="34" charset="0"/>
              </a:rPr>
              <a:t>Sono docenti assegnati alla classe dove è presente un alunno disabile  e sono contitolari di classe insieme ai docenti di posto comune. Il loro compito è quello di facilitare il processo di integrazione dell’alunno all’interno del gruppo-classe e di applicare le strategie didattiche per favorire  il suo percorso di apprendimento. Partendo dalla conoscenza dell’alunno dal punto di vista cognitivo, psichico, relazionale e sociale, coordinano le osservazioni sul   soggetto   effettuate   dai   docenti   del   Consiglio  di   classe o del team, </a:t>
            </a:r>
          </a:p>
        </p:txBody>
      </p:sp>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15888" y="1589856"/>
            <a:ext cx="6929486" cy="7709803"/>
          </a:xfrm>
          <a:prstGeom prst="rect">
            <a:avLst/>
          </a:prstGeom>
          <a:noFill/>
        </p:spPr>
        <p:txBody>
          <a:bodyPr wrap="square" rtlCol="0">
            <a:spAutoFit/>
          </a:bodyPr>
          <a:lstStyle/>
          <a:p>
            <a:pPr algn="just">
              <a:lnSpc>
                <a:spcPct val="150000"/>
              </a:lnSpc>
            </a:pPr>
            <a:r>
              <a:rPr lang="it-IT" sz="1200" b="1" dirty="0">
                <a:latin typeface="Verdana" pitchFamily="34" charset="0"/>
              </a:rPr>
              <a:t>raccolgono tutte le informazioni provenienti dalle diverse agenzie che interagiscono con e per il bambino e le trasmettono al Consiglio di classe o al team; coordinano la stesura e la realizzazione di un percorso individualizzato (</a:t>
            </a:r>
            <a:r>
              <a:rPr lang="it-IT" sz="1200" b="1" dirty="0" err="1">
                <a:latin typeface="Verdana" pitchFamily="34" charset="0"/>
              </a:rPr>
              <a:t>P.E.I.</a:t>
            </a:r>
            <a:r>
              <a:rPr lang="it-IT" sz="1200" b="1" dirty="0">
                <a:latin typeface="Verdana" pitchFamily="34" charset="0"/>
              </a:rPr>
              <a:t>) che, partendo dalle abilità e dalle potenzialità, miri allo sviluppo del massimo livello individualmente possibile. In base alla D.F. e al </a:t>
            </a:r>
            <a:r>
              <a:rPr lang="it-IT" sz="1200" b="1" dirty="0" err="1">
                <a:latin typeface="Verdana" pitchFamily="34" charset="0"/>
              </a:rPr>
              <a:t>P.D.F.</a:t>
            </a:r>
            <a:r>
              <a:rPr lang="it-IT" sz="1200" b="1" dirty="0">
                <a:latin typeface="Verdana" pitchFamily="34" charset="0"/>
              </a:rPr>
              <a:t>, la programmazione didattica individualizzata può essere  semplificata negli obiettivi rispetto a quella del gruppo-classe; in altri casi, differenziata (obiettivi cognitivi e relazionali differenti rispetto a quelli del gruppo-classe).</a:t>
            </a:r>
            <a:r>
              <a:rPr lang="it-IT" sz="1200" b="1" dirty="0"/>
              <a:t> </a:t>
            </a:r>
          </a:p>
          <a:p>
            <a:pPr algn="just">
              <a:lnSpc>
                <a:spcPct val="150000"/>
              </a:lnSpc>
            </a:pPr>
            <a:endParaRPr lang="it-IT" sz="1200" b="1" dirty="0">
              <a:latin typeface="Verdana" pitchFamily="34" charset="0"/>
            </a:endParaRPr>
          </a:p>
          <a:p>
            <a:pPr>
              <a:lnSpc>
                <a:spcPct val="150000"/>
              </a:lnSpc>
            </a:pPr>
            <a:r>
              <a:rPr lang="it-IT" sz="1400" b="1" dirty="0">
                <a:latin typeface="Verdana" pitchFamily="34" charset="0"/>
              </a:rPr>
              <a:t>3.2 Assistenti</a:t>
            </a:r>
          </a:p>
          <a:p>
            <a:pPr algn="just">
              <a:lnSpc>
                <a:spcPct val="150000"/>
              </a:lnSpc>
            </a:pPr>
            <a:r>
              <a:rPr lang="it-IT" sz="1200" b="1" dirty="0">
                <a:latin typeface="Verdana" pitchFamily="34" charset="0"/>
              </a:rPr>
              <a:t>Gli alunni con particolari deficit nell’autonomia personale hanno diritto all’Assistente Educativo Culturale (AEC) fornito dal Comune di residenza della famiglia. La valutazione di un ‘eventuale necessità per l’assegnazione della suddetta figura professionale viene effettuata dall’Ente certificatore (ASL di appartenenza) così come per l’assegnazione di un docente di sostegno. La ASL esprime il suo parere a riguardo nella certificazione per l’Integrazione dell’alunno disabile che viene consegnata alla famiglia.</a:t>
            </a:r>
          </a:p>
          <a:p>
            <a:pPr algn="just">
              <a:lnSpc>
                <a:spcPct val="150000"/>
              </a:lnSpc>
            </a:pPr>
            <a:r>
              <a:rPr lang="it-IT" sz="1200" b="1" dirty="0">
                <a:latin typeface="Verdana" pitchFamily="34" charset="0"/>
              </a:rPr>
              <a:t>Gli alunni con particolari deficit  sensoriali (sordità o cecità)  hanno diritto all’Assistente per la Comunicazione, fornito dalla Provincia sulla base di richiesta della Scuola e della Famiglia dell’alunno. </a:t>
            </a:r>
          </a:p>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4</a:t>
            </a:r>
            <a:r>
              <a:rPr lang="it-IT" sz="1400" b="1" dirty="0">
                <a:effectLst>
                  <a:outerShdw blurRad="38100" dist="38100" dir="2700000" algn="tl">
                    <a:srgbClr val="000000">
                      <a:alpha val="43137"/>
                    </a:srgbClr>
                  </a:outerShdw>
                </a:effectLst>
                <a:latin typeface="Verdana" pitchFamily="34" charset="0"/>
              </a:rPr>
              <a:t>. DIDATTICA </a:t>
            </a:r>
          </a:p>
          <a:p>
            <a:pPr algn="just">
              <a:lnSpc>
                <a:spcPct val="150000"/>
              </a:lnSpc>
            </a:pPr>
            <a:r>
              <a:rPr lang="it-IT" sz="1400" b="1" dirty="0">
                <a:latin typeface="Verdana" pitchFamily="34" charset="0"/>
              </a:rPr>
              <a:t>4.1.Azione didattica e valutativa</a:t>
            </a:r>
          </a:p>
          <a:p>
            <a:pPr algn="just">
              <a:lnSpc>
                <a:spcPct val="150000"/>
              </a:lnSpc>
            </a:pPr>
            <a:r>
              <a:rPr lang="it-IT" sz="1200" b="1" dirty="0">
                <a:latin typeface="Verdana" pitchFamily="34" charset="0"/>
              </a:rPr>
              <a:t>Le azioni didattiche e le modalità di verifica e di valutazione sono descritte dettagliatamente nel </a:t>
            </a:r>
            <a:r>
              <a:rPr lang="it-IT" sz="1200" b="1" dirty="0" err="1">
                <a:latin typeface="Verdana" pitchFamily="34" charset="0"/>
              </a:rPr>
              <a:t>P.E.I.</a:t>
            </a:r>
            <a:r>
              <a:rPr lang="it-IT" sz="1200" b="1" dirty="0">
                <a:latin typeface="Verdana" pitchFamily="34" charset="0"/>
              </a:rPr>
              <a:t> </a:t>
            </a: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p:txBody>
      </p:sp>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
        <p:nvSpPr>
          <p:cNvPr id="10" name="CasellaDiTesto 9"/>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15888" y="1589856"/>
            <a:ext cx="6929486" cy="7555915"/>
          </a:xfrm>
          <a:prstGeom prst="rect">
            <a:avLst/>
          </a:prstGeom>
          <a:noFill/>
        </p:spPr>
        <p:txBody>
          <a:bodyPr wrap="square" rtlCol="0">
            <a:spAutoFit/>
          </a:bodyPr>
          <a:lstStyle/>
          <a:p>
            <a:pPr algn="just">
              <a:lnSpc>
                <a:spcPct val="150000"/>
              </a:lnSpc>
            </a:pPr>
            <a:r>
              <a:rPr lang="it-IT" sz="1200" b="1" dirty="0">
                <a:latin typeface="Verdana" pitchFamily="34" charset="0"/>
              </a:rPr>
              <a:t>In questo documento sono indicati le metodologie d’insegnamento per quelle discipline verso cui siano da adottare particolari criteri didattici, le attività integrative di sostegno da svolgere, anche in sostituzione parziale dei contenuti programmatici di alcune discipline” (L. </a:t>
            </a:r>
            <a:r>
              <a:rPr lang="it-IT" sz="1200" b="1" dirty="0" err="1">
                <a:latin typeface="Verdana" pitchFamily="34" charset="0"/>
              </a:rPr>
              <a:t>n°</a:t>
            </a:r>
            <a:r>
              <a:rPr lang="it-IT" sz="1200" b="1" dirty="0">
                <a:latin typeface="Verdana" pitchFamily="34" charset="0"/>
              </a:rPr>
              <a:t> 104/92).</a:t>
            </a:r>
          </a:p>
          <a:p>
            <a:pPr algn="just">
              <a:lnSpc>
                <a:spcPct val="150000"/>
              </a:lnSpc>
            </a:pPr>
            <a:r>
              <a:rPr lang="it-IT" sz="1200" b="1" dirty="0">
                <a:latin typeface="Verdana" pitchFamily="34" charset="0"/>
              </a:rPr>
              <a:t>L’alunno è valutato sulla base degli obiettivi per lui predisposti, sui livelli raggiunti nonché sulle sue eventuali e particolari esigenze psicologiche.</a:t>
            </a:r>
          </a:p>
          <a:p>
            <a:pPr algn="ctr">
              <a:lnSpc>
                <a:spcPct val="150000"/>
              </a:lnSpc>
            </a:pPr>
            <a:r>
              <a:rPr lang="it-IT" sz="1400" b="1" i="1" dirty="0">
                <a:effectLst>
                  <a:outerShdw blurRad="38100" dist="38100" dir="2700000" algn="tl">
                    <a:srgbClr val="000000">
                      <a:alpha val="43137"/>
                    </a:srgbClr>
                  </a:outerShdw>
                </a:effectLst>
                <a:latin typeface="Verdana" pitchFamily="34" charset="0"/>
              </a:rPr>
              <a:t>D.M. 6/8/81, D. M. 10/12/84</a:t>
            </a:r>
            <a:endParaRPr lang="it-IT" sz="1400" b="1" dirty="0">
              <a:effectLst>
                <a:outerShdw blurRad="38100" dist="38100" dir="2700000" algn="tl">
                  <a:srgbClr val="000000">
                    <a:alpha val="43137"/>
                  </a:srgbClr>
                </a:outerShdw>
              </a:effectLst>
              <a:latin typeface="Verdana" pitchFamily="34" charset="0"/>
            </a:endParaRPr>
          </a:p>
          <a:p>
            <a:pPr algn="just">
              <a:lnSpc>
                <a:spcPct val="150000"/>
              </a:lnSpc>
            </a:pPr>
            <a:r>
              <a:rPr lang="it-IT" sz="1200" b="1" i="1" dirty="0">
                <a:latin typeface="Verdana" pitchFamily="34" charset="0"/>
              </a:rPr>
              <a:t>Per gli allievi che abbiano seguito un piano di studi riconducibile a obiettivi e finalità della scuola media, l’esame può svolgersi con prove scritte differenziate che, in piena coerenza con le caratteristiche dell’intervento educativo – didattico del triennio, siano idonee a valutare il livello di maturazione e apprendimento riconducibili a obiettivi e finalità della scuola media”. </a:t>
            </a:r>
            <a:r>
              <a:rPr lang="it-IT" sz="1200" b="1" dirty="0">
                <a:latin typeface="Verdana" pitchFamily="34" charset="0"/>
              </a:rPr>
              <a:t>Nei casi in cui il percorso di insegnamento-apprendimento sia stato completamente differenziato rispetto a quello della classe, sono proposte prove scritte differenziate. </a:t>
            </a:r>
            <a:r>
              <a:rPr lang="it-IT" sz="1200" b="1" i="1" dirty="0">
                <a:latin typeface="Verdana" pitchFamily="34" charset="0"/>
              </a:rPr>
              <a:t>Sono predisposte prove d’esame corrispondenti agli insegnamenti impartiti e idonee a valutare il progresso dell’allievo in rapporto alle sue potenzialità e ai livelli d’apprendimento iniziali</a:t>
            </a:r>
            <a:r>
              <a:rPr lang="it-IT" sz="1200" b="1" dirty="0">
                <a:latin typeface="Verdana" pitchFamily="34" charset="0"/>
              </a:rPr>
              <a:t>. (L. </a:t>
            </a:r>
            <a:r>
              <a:rPr lang="it-IT" sz="1200" b="1" dirty="0" err="1">
                <a:latin typeface="Verdana" pitchFamily="34" charset="0"/>
              </a:rPr>
              <a:t>n°</a:t>
            </a:r>
            <a:r>
              <a:rPr lang="it-IT" sz="1200" b="1" dirty="0">
                <a:latin typeface="Verdana" pitchFamily="34" charset="0"/>
              </a:rPr>
              <a:t> 104, art. 16 punto 2). In ogni caso la commissione d’esame delibera su tale richiesta. Le prove scritte d’esame, predisposte per la classe, sono organizzate per livelli crescenti di difficoltà in modo che anche gli alunni portatori di handicap possano talora eseguire parti delle stesse, purché adeguate alle abilità acquisite.</a:t>
            </a:r>
          </a:p>
          <a:p>
            <a:pPr algn="just">
              <a:lnSpc>
                <a:spcPct val="150000"/>
              </a:lnSpc>
            </a:pPr>
            <a:endParaRPr lang="it-IT" sz="1200" b="1" dirty="0">
              <a:latin typeface="Verdana" pitchFamily="34" charset="0"/>
            </a:endParaRPr>
          </a:p>
          <a:p>
            <a:pPr algn="ctr"/>
            <a:r>
              <a:rPr lang="it-IT" sz="1400" b="1" dirty="0">
                <a:effectLst>
                  <a:outerShdw blurRad="38100" dist="38100" dir="2700000" algn="tl">
                    <a:srgbClr val="000000">
                      <a:alpha val="43137"/>
                    </a:srgbClr>
                  </a:outerShdw>
                </a:effectLst>
                <a:latin typeface="Verdana" pitchFamily="34" charset="0"/>
              </a:rPr>
              <a:t>4.2 Orientamento</a:t>
            </a:r>
          </a:p>
          <a:p>
            <a:pPr algn="just">
              <a:lnSpc>
                <a:spcPct val="150000"/>
              </a:lnSpc>
            </a:pPr>
            <a:r>
              <a:rPr lang="it-IT" sz="1200" b="1" dirty="0">
                <a:latin typeface="Verdana" pitchFamily="34" charset="0"/>
              </a:rPr>
              <a:t>Sulla base di quanto previsto dalla L. </a:t>
            </a:r>
            <a:r>
              <a:rPr lang="it-IT" sz="1200" b="1" dirty="0" err="1">
                <a:latin typeface="Verdana" pitchFamily="34" charset="0"/>
              </a:rPr>
              <a:t>n°</a:t>
            </a:r>
            <a:r>
              <a:rPr lang="it-IT" sz="1200" b="1" dirty="0">
                <a:latin typeface="Verdana" pitchFamily="34" charset="0"/>
              </a:rPr>
              <a:t> 104/92 art. 14 comma 1°, l’attività di orientamento per gli alunni portatori di handicap s’inserisce nelle attività proposte   a   tutta   la   classe   per quanto  riguarda la conoscenza di sé, delle</a:t>
            </a:r>
          </a:p>
        </p:txBody>
      </p:sp>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
        <p:nvSpPr>
          <p:cNvPr id="10" name="CasellaDiTesto 9"/>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15888" y="1589856"/>
            <a:ext cx="6929486" cy="7340471"/>
          </a:xfrm>
          <a:prstGeom prst="rect">
            <a:avLst/>
          </a:prstGeom>
          <a:noFill/>
        </p:spPr>
        <p:txBody>
          <a:bodyPr wrap="square" rtlCol="0">
            <a:spAutoFit/>
          </a:bodyPr>
          <a:lstStyle/>
          <a:p>
            <a:pPr algn="just">
              <a:lnSpc>
                <a:spcPct val="150000"/>
              </a:lnSpc>
            </a:pPr>
            <a:r>
              <a:rPr lang="it-IT" sz="1200" b="1" dirty="0">
                <a:latin typeface="Verdana" pitchFamily="34" charset="0"/>
              </a:rPr>
              <a:t>possibilità scolastiche offerte dal territorio e le prospettive del mondo del lavoro. Nella presa di coscienza delle abilità, delle potenzialità e delle difficoltà, l’alunno è guidato anche individualmente dal docente di sostegno;</a:t>
            </a:r>
            <a:r>
              <a:rPr lang="it-IT" sz="1200" dirty="0"/>
              <a:t> </a:t>
            </a:r>
          </a:p>
          <a:p>
            <a:pPr algn="just">
              <a:lnSpc>
                <a:spcPct val="150000"/>
              </a:lnSpc>
            </a:pPr>
            <a:r>
              <a:rPr lang="it-IT" sz="1200" b="1" dirty="0">
                <a:latin typeface="Verdana" pitchFamily="34" charset="0"/>
              </a:rPr>
              <a:t>Si prendono contatti con le scuole di possibile inserimento per mirare la programmazione ai prerequisiti e per definire eventualmente il progetto “continuità”. Anche la famiglia è coinvolta per conoscere le aspettative, per confrontarle con le reali possibilità degli alunni, per rendere meno ansiosa la situazione di passaggio.</a:t>
            </a:r>
          </a:p>
          <a:p>
            <a:pPr algn="just">
              <a:lnSpc>
                <a:spcPct val="150000"/>
              </a:lnSpc>
            </a:pPr>
            <a:endParaRPr lang="it-IT" sz="1200" b="1" dirty="0">
              <a:latin typeface="Verdana" pitchFamily="34" charset="0"/>
            </a:endParaRPr>
          </a:p>
          <a:p>
            <a:pPr algn="ctr">
              <a:lnSpc>
                <a:spcPct val="150000"/>
              </a:lnSpc>
            </a:pPr>
            <a:r>
              <a:rPr lang="it-IT" sz="1400" b="1" dirty="0">
                <a:effectLst>
                  <a:outerShdw blurRad="38100" dist="38100" dir="2700000" algn="tl">
                    <a:srgbClr val="000000">
                      <a:alpha val="43137"/>
                    </a:srgbClr>
                  </a:outerShdw>
                </a:effectLst>
                <a:latin typeface="Verdana" pitchFamily="34" charset="0"/>
              </a:rPr>
              <a:t>4.3 Raccordo tra i diversi ordini di Scuola – Continuità Educativa</a:t>
            </a:r>
          </a:p>
          <a:p>
            <a:pPr algn="just">
              <a:lnSpc>
                <a:spcPct val="150000"/>
              </a:lnSpc>
            </a:pPr>
            <a:r>
              <a:rPr lang="it-IT" sz="1200" b="1" dirty="0">
                <a:latin typeface="Verdana" pitchFamily="34" charset="0"/>
              </a:rPr>
              <a:t>La continuità educativa tra i diversi ordini di scuola è prevista dalla C.M. </a:t>
            </a:r>
            <a:r>
              <a:rPr lang="it-IT" sz="1200" b="1" dirty="0" err="1">
                <a:latin typeface="Verdana" pitchFamily="34" charset="0"/>
              </a:rPr>
              <a:t>n°</a:t>
            </a:r>
            <a:r>
              <a:rPr lang="it-IT" sz="1200" b="1" dirty="0">
                <a:latin typeface="Verdana" pitchFamily="34" charset="0"/>
              </a:rPr>
              <a:t> 1/98.</a:t>
            </a:r>
          </a:p>
          <a:p>
            <a:pPr algn="just">
              <a:lnSpc>
                <a:spcPct val="150000"/>
              </a:lnSpc>
            </a:pPr>
            <a:r>
              <a:rPr lang="it-IT" sz="1200" b="1" dirty="0">
                <a:latin typeface="Verdana" pitchFamily="34" charset="0"/>
              </a:rPr>
              <a:t>Affinché nel passaggio da un ordine di scuola ad un altro l’impatto con una nuova organizzazione del lavoro, con nuove metodologie e nuovi insegnanti non sia traumatico per l’alunno e si possa elaborare un </a:t>
            </a:r>
            <a:r>
              <a:rPr lang="it-IT" sz="1200" b="1" dirty="0" err="1">
                <a:latin typeface="Verdana" pitchFamily="34" charset="0"/>
              </a:rPr>
              <a:t>P.E.I.</a:t>
            </a:r>
            <a:r>
              <a:rPr lang="it-IT" sz="1200" b="1" dirty="0">
                <a:latin typeface="Verdana" pitchFamily="34" charset="0"/>
              </a:rPr>
              <a:t> che si innesti sul lavoro svolto nella scuola di provenienza, sono previste:</a:t>
            </a:r>
          </a:p>
          <a:p>
            <a:pPr lvl="0" algn="just">
              <a:lnSpc>
                <a:spcPct val="150000"/>
              </a:lnSpc>
            </a:pPr>
            <a:r>
              <a:rPr lang="it-IT" sz="1200" b="1" dirty="0">
                <a:latin typeface="Verdana" pitchFamily="34" charset="0"/>
              </a:rPr>
              <a:t>riunioni di raccordo tra i docenti dei vari ordini di scuola;</a:t>
            </a:r>
          </a:p>
          <a:p>
            <a:pPr lvl="0" algn="just">
              <a:lnSpc>
                <a:spcPct val="150000"/>
              </a:lnSpc>
            </a:pPr>
            <a:r>
              <a:rPr lang="it-IT" sz="1200" b="1" dirty="0">
                <a:latin typeface="Verdana" pitchFamily="34" charset="0"/>
              </a:rPr>
              <a:t>progetto d’accoglienza;</a:t>
            </a:r>
          </a:p>
          <a:p>
            <a:pPr lvl="0" algn="just">
              <a:lnSpc>
                <a:spcPct val="150000"/>
              </a:lnSpc>
            </a:pPr>
            <a:r>
              <a:rPr lang="it-IT" sz="1200" b="1" dirty="0">
                <a:latin typeface="Verdana" pitchFamily="34" charset="0"/>
              </a:rPr>
              <a:t>partecipazione alle riunioni della commissione formazione classi.</a:t>
            </a: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p:txBody>
      </p:sp>
      <p:sp>
        <p:nvSpPr>
          <p:cNvPr id="8"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5" name="CasellaDiTesto 4"/>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a1) disabilità</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a2)  DSA</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423045" y="1375542"/>
            <a:ext cx="6715172" cy="7294305"/>
          </a:xfrm>
          <a:prstGeom prst="rect">
            <a:avLst/>
          </a:prstGeom>
          <a:noFill/>
        </p:spPr>
        <p:txBody>
          <a:bodyPr wrap="square" rtlCol="0">
            <a:spAutoFit/>
          </a:bodyPr>
          <a:lstStyle/>
          <a:p>
            <a:pPr algn="just">
              <a:lnSpc>
                <a:spcPct val="150000"/>
              </a:lnSpc>
            </a:pPr>
            <a:r>
              <a:rPr lang="it-IT" sz="1200" b="1" dirty="0">
                <a:latin typeface="Verdana" pitchFamily="34" charset="0"/>
              </a:rPr>
              <a:t>Il Collegio dei Docenti dell’I.C. </a:t>
            </a:r>
            <a:r>
              <a:rPr lang="it-IT" sz="1200" b="1" i="1" dirty="0">
                <a:latin typeface="Verdana" pitchFamily="34" charset="0"/>
              </a:rPr>
              <a:t>C. Colombo </a:t>
            </a:r>
            <a:r>
              <a:rPr lang="it-IT" sz="1200" b="1" dirty="0">
                <a:latin typeface="Verdana" pitchFamily="34" charset="0"/>
              </a:rPr>
              <a:t>già dall’</a:t>
            </a:r>
            <a:r>
              <a:rPr lang="it-IT" sz="1200" b="1" dirty="0" err="1">
                <a:latin typeface="Verdana" pitchFamily="34" charset="0"/>
              </a:rPr>
              <a:t>a.s.</a:t>
            </a:r>
            <a:r>
              <a:rPr lang="it-IT" sz="1200" b="1" dirty="0">
                <a:latin typeface="Verdana" pitchFamily="34" charset="0"/>
              </a:rPr>
              <a:t> 2010-2011 ha individuato una Funzione Strumentale per gli alunni con Disturbo Specifico di Apprendimento, conseguentemente all’emanazione della legge n°170/2010.</a:t>
            </a:r>
          </a:p>
          <a:p>
            <a:pPr algn="just">
              <a:lnSpc>
                <a:spcPct val="150000"/>
              </a:lnSpc>
            </a:pPr>
            <a:r>
              <a:rPr lang="it-IT" sz="1200" b="1" dirty="0">
                <a:latin typeface="Verdana" pitchFamily="34" charset="0"/>
              </a:rPr>
              <a:t> Da allora, l’insegnante incaricata lavora per organizzare al meglio tutte le azioni  necessarie a facilitare l’apprendimento da parte dell’alunno con </a:t>
            </a:r>
            <a:r>
              <a:rPr lang="it-IT" sz="1200" b="1" dirty="0" err="1">
                <a:latin typeface="Verdana" pitchFamily="34" charset="0"/>
              </a:rPr>
              <a:t>D.S.A.</a:t>
            </a:r>
            <a:r>
              <a:rPr lang="it-IT" sz="1200" b="1" dirty="0">
                <a:latin typeface="Verdana" pitchFamily="34" charset="0"/>
              </a:rPr>
              <a:t>, affinché possa affrontare un percorso scolastico idoneo alle sue potenzialità. Nel nostro Istituto opera, in tal senso, l’</a:t>
            </a:r>
            <a:r>
              <a:rPr lang="it-IT" sz="1200" b="1" dirty="0" err="1">
                <a:latin typeface="Verdana" pitchFamily="34" charset="0"/>
              </a:rPr>
              <a:t>ins.te</a:t>
            </a:r>
            <a:r>
              <a:rPr lang="it-IT" sz="1200" b="1" dirty="0">
                <a:latin typeface="Verdana" pitchFamily="34" charset="0"/>
              </a:rPr>
              <a:t> </a:t>
            </a:r>
            <a:r>
              <a:rPr lang="it-IT" sz="1200" b="1" dirty="0" err="1">
                <a:latin typeface="Verdana" pitchFamily="34" charset="0"/>
              </a:rPr>
              <a:t>ElenaMorgia</a:t>
            </a:r>
            <a:r>
              <a:rPr lang="it-IT" sz="1200" b="1" dirty="0">
                <a:latin typeface="Verdana" pitchFamily="34" charset="0"/>
              </a:rPr>
              <a:t>.</a:t>
            </a:r>
          </a:p>
          <a:p>
            <a:pPr algn="just">
              <a:lnSpc>
                <a:spcPct val="150000"/>
              </a:lnSpc>
            </a:pPr>
            <a:r>
              <a:rPr lang="it-IT" sz="1200" b="1" dirty="0">
                <a:latin typeface="Verdana" pitchFamily="34" charset="0"/>
              </a:rPr>
              <a:t>Nel corso degli anni è stato messo a disposizione di tutti i docenti un vademecum recante le MODALITA’ PER LA COMPILAZIONE DEL PDP, redatto dalla Funzione Strumentale e comune ad ogni ordine di scuola. In questo documento sono indicati i vari passi necessari ad una corretta compilazione del Piano. Infatti, per ogni alunno che abbia una certificazione di DSA agli atti della Scuola, i docenti di classe stilano un Piano Didattico Personalizzato che, alla presenza della </a:t>
            </a:r>
            <a:r>
              <a:rPr lang="it-IT" sz="1200" b="1" dirty="0" err="1">
                <a:latin typeface="Verdana" pitchFamily="34" charset="0"/>
              </a:rPr>
              <a:t>F.S.</a:t>
            </a:r>
            <a:r>
              <a:rPr lang="it-IT" sz="1200" b="1" dirty="0">
                <a:latin typeface="Verdana" pitchFamily="34" charset="0"/>
              </a:rPr>
              <a:t>, viene condiviso con la famiglia nel primi mesi di scuola e verificato nel mese di aprile. Se, ad anno in corso, si accertasse che gli obiettivi prefissati nel Piano e/o le misure compensative e dispensative programmate non si rilevassero sufficienti alla facilitazione del percorso di apprendimento; se inoltre, fosse consegnata alla Scuola una ulteriore diagnosi, il gruppo di lavoro si incontrerà nuovamente per valutare eventuali modifiche al </a:t>
            </a:r>
            <a:r>
              <a:rPr lang="it-IT" sz="1200" b="1" dirty="0" err="1">
                <a:latin typeface="Verdana" pitchFamily="34" charset="0"/>
              </a:rPr>
              <a:t>P.D.P.</a:t>
            </a:r>
            <a:r>
              <a:rPr lang="it-IT" sz="1200" b="1" dirty="0">
                <a:latin typeface="Verdana" pitchFamily="34" charset="0"/>
              </a:rPr>
              <a:t> secondo le indicazioni pervenute.</a:t>
            </a:r>
          </a:p>
          <a:p>
            <a:pPr algn="just">
              <a:lnSpc>
                <a:spcPct val="150000"/>
              </a:lnSpc>
            </a:pPr>
            <a:r>
              <a:rPr lang="it-IT" sz="1200" b="1" dirty="0">
                <a:latin typeface="Verdana" pitchFamily="34" charset="0"/>
              </a:rPr>
              <a:t> La </a:t>
            </a:r>
            <a:r>
              <a:rPr lang="it-IT" sz="1200" b="1" dirty="0" err="1">
                <a:latin typeface="Verdana" pitchFamily="34" charset="0"/>
              </a:rPr>
              <a:t>F.S.</a:t>
            </a:r>
            <a:r>
              <a:rPr lang="it-IT" sz="1200" b="1" dirty="0">
                <a:latin typeface="Verdana" pitchFamily="34" charset="0"/>
              </a:rPr>
              <a:t> è a disposizione dei docenti - per ogni domanda in merito alla compilazione del PDP o per eventuali consigli sul lavoro da svolgere in classe - e delle famiglie che avessero bisogno di informazioni.</a:t>
            </a:r>
          </a:p>
          <a:p>
            <a:pPr algn="just">
              <a:lnSpc>
                <a:spcPct val="150000"/>
              </a:lnSpc>
            </a:pPr>
            <a:r>
              <a:rPr lang="it-IT" sz="1200" b="1" dirty="0">
                <a:latin typeface="Verdana" pitchFamily="34" charset="0"/>
              </a:rPr>
              <a:t> </a:t>
            </a:r>
          </a:p>
        </p:txBody>
      </p:sp>
      <p:sp>
        <p:nvSpPr>
          <p:cNvPr id="9" name="Text Box 4"/>
          <p:cNvSpPr txBox="1">
            <a:spLocks noChangeArrowheads="1"/>
          </p:cNvSpPr>
          <p:nvPr/>
        </p:nvSpPr>
        <p:spPr bwMode="auto">
          <a:xfrm>
            <a:off x="494483"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606664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6" name="CasellaDiTesto 5"/>
          <p:cNvSpPr txBox="1"/>
          <p:nvPr/>
        </p:nvSpPr>
        <p:spPr>
          <a:xfrm>
            <a:off x="423045" y="1518418"/>
            <a:ext cx="6715172" cy="1200329"/>
          </a:xfrm>
          <a:prstGeom prst="rect">
            <a:avLst/>
          </a:prstGeom>
          <a:noFill/>
        </p:spPr>
        <p:txBody>
          <a:bodyPr wrap="square" rtlCol="0">
            <a:spAutoFit/>
          </a:bodyPr>
          <a:lstStyle/>
          <a:p>
            <a:pPr algn="just">
              <a:lnSpc>
                <a:spcPct val="150000"/>
              </a:lnSpc>
            </a:pPr>
            <a:r>
              <a:rPr lang="it-IT" sz="1200" b="1" dirty="0">
                <a:latin typeface="Verdana" pitchFamily="34" charset="0"/>
              </a:rPr>
              <a:t>Sul sito dell’istituto sono consultabili i modelli del PDP (sia per la scuola primaria, che per la scuola secondaria di primo grado) e il modello del verbale di riconferma del Piano stesso, qualora questo avesse consentito all’alunno di ottenere un buon rendimento nel precedente anno scolastico.</a:t>
            </a:r>
          </a:p>
        </p:txBody>
      </p:sp>
      <p:sp>
        <p:nvSpPr>
          <p:cNvPr id="5" name="CasellaDiTesto 4"/>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a2)  DSA</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4691" name="Text Box 4"/>
          <p:cNvSpPr txBox="1">
            <a:spLocks noChangeArrowheads="1"/>
          </p:cNvSpPr>
          <p:nvPr/>
        </p:nvSpPr>
        <p:spPr bwMode="auto">
          <a:xfrm>
            <a:off x="423045"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rPr>
              <a:t>a3) Disagio culturale –accoglienza alunni stranieri e adottati</a:t>
            </a:r>
            <a:endParaRPr lang="it-IT" sz="1600" b="1" dirty="0">
              <a:effectLst>
                <a:outerShdw blurRad="38100" dist="38100" dir="2700000" algn="tl">
                  <a:srgbClr val="000000">
                    <a:alpha val="43137"/>
                  </a:srgbClr>
                </a:outerShdw>
              </a:effectLst>
              <a:latin typeface="Verdana" pitchFamily="34" charset="0"/>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9" name="CasellaDiTesto 8"/>
          <p:cNvSpPr txBox="1"/>
          <p:nvPr/>
        </p:nvSpPr>
        <p:spPr>
          <a:xfrm>
            <a:off x="423045" y="2064842"/>
            <a:ext cx="6715172" cy="6740307"/>
          </a:xfrm>
          <a:prstGeom prst="rect">
            <a:avLst/>
          </a:prstGeom>
          <a:noFill/>
        </p:spPr>
        <p:txBody>
          <a:bodyPr wrap="square" rtlCol="0">
            <a:spAutoFit/>
          </a:bodyPr>
          <a:lstStyle/>
          <a:p>
            <a:pPr algn="just">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L’I.C. </a:t>
            </a:r>
            <a:r>
              <a:rPr lang="it-IT" sz="1200" b="1" i="1" dirty="0">
                <a:latin typeface="Verdana" panose="020B0604030504040204" pitchFamily="34" charset="0"/>
                <a:ea typeface="Verdana" panose="020B0604030504040204" pitchFamily="34" charset="0"/>
                <a:cs typeface="Verdana" panose="020B0604030504040204" pitchFamily="34" charset="0"/>
              </a:rPr>
              <a:t>C. Colombo </a:t>
            </a:r>
            <a:r>
              <a:rPr lang="it-IT" sz="1200" b="1" dirty="0">
                <a:latin typeface="Verdana" panose="020B0604030504040204" pitchFamily="34" charset="0"/>
                <a:ea typeface="Verdana" panose="020B0604030504040204" pitchFamily="34" charset="0"/>
                <a:cs typeface="Verdana" panose="020B0604030504040204" pitchFamily="34" charset="0"/>
              </a:rPr>
              <a:t>tiene in considerazione quanto stabilito dalle linee guida per l’accoglienza e l’integrazione degli alunni stranieri nella Scuola Italiana, emanate dal MIUR con C.M. 4233 del 19/02/2014. Fatta eccezione per le iscrizioni che avvengono on line sia per la scuola primaria che per la scuola secondaria nei tempi previsti dal Ministero, nel caso in cui si presentasse la necessità di effettuare un’iscrizione in corso d’anno, la famiglia potrà avvalersi delle seguenti procedure:</a:t>
            </a:r>
          </a:p>
          <a:p>
            <a:pPr lvl="0" algn="just">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Colloquio con il D.S. anche attraverso forme di mediazione linguistica, attraverso cui la famiglia dell’alunno potrà render note le esigenze e le situazioni personali;</a:t>
            </a:r>
          </a:p>
          <a:p>
            <a:pPr lvl="0" algn="just">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Conoscenza ed inserimento dell’alunno nella classe ad esso assegnata, attraverso interventi previsti per l’accoglienza da parte del docente referente per </a:t>
            </a:r>
            <a:r>
              <a:rPr lang="it-IT" sz="1200" b="1" dirty="0" err="1">
                <a:latin typeface="Verdana" panose="020B0604030504040204" pitchFamily="34" charset="0"/>
                <a:ea typeface="Verdana" panose="020B0604030504040204" pitchFamily="34" charset="0"/>
                <a:cs typeface="Verdana" panose="020B0604030504040204" pitchFamily="34" charset="0"/>
              </a:rPr>
              <a:t>l’intercultura</a:t>
            </a:r>
            <a:r>
              <a:rPr lang="it-IT" sz="1200" b="1" dirty="0">
                <a:latin typeface="Verdana" panose="020B0604030504040204" pitchFamily="34" charset="0"/>
                <a:ea typeface="Verdana" panose="020B0604030504040204" pitchFamily="34" charset="0"/>
                <a:cs typeface="Verdana" panose="020B0604030504040204" pitchFamily="34" charset="0"/>
              </a:rPr>
              <a:t>, nei vari Plessi;</a:t>
            </a:r>
          </a:p>
          <a:p>
            <a:pPr lvl="0" algn="just">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Monitoraggio da parte del docente referente per </a:t>
            </a:r>
            <a:r>
              <a:rPr lang="it-IT" sz="1200" b="1" dirty="0" err="1">
                <a:latin typeface="Verdana" panose="020B0604030504040204" pitchFamily="34" charset="0"/>
                <a:ea typeface="Verdana" panose="020B0604030504040204" pitchFamily="34" charset="0"/>
                <a:cs typeface="Verdana" panose="020B0604030504040204" pitchFamily="34" charset="0"/>
              </a:rPr>
              <a:t>l’intercultura</a:t>
            </a:r>
            <a:r>
              <a:rPr lang="it-IT" sz="1200" b="1" dirty="0">
                <a:latin typeface="Verdana" panose="020B0604030504040204" pitchFamily="34" charset="0"/>
                <a:ea typeface="Verdana" panose="020B0604030504040204" pitchFamily="34" charset="0"/>
                <a:cs typeface="Verdana" panose="020B0604030504040204" pitchFamily="34" charset="0"/>
              </a:rPr>
              <a:t>, dello sviluppo del processo di integrazione da parte dell’alunno straniero in corso d’anno ed, eventualmente, proposte da presentare al D.S. per interventi mirati a favore della piena inclusione.</a:t>
            </a:r>
          </a:p>
          <a:p>
            <a:pPr algn="just">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Il Collegio dei Docenti dell’I.C. </a:t>
            </a:r>
            <a:r>
              <a:rPr lang="it-IT" sz="1200" b="1" i="1" dirty="0">
                <a:latin typeface="Verdana" panose="020B0604030504040204" pitchFamily="34" charset="0"/>
                <a:ea typeface="Verdana" panose="020B0604030504040204" pitchFamily="34" charset="0"/>
                <a:cs typeface="Verdana" panose="020B0604030504040204" pitchFamily="34" charset="0"/>
              </a:rPr>
              <a:t>C. Colombo </a:t>
            </a:r>
            <a:r>
              <a:rPr lang="it-IT" sz="1200" b="1" dirty="0">
                <a:latin typeface="Verdana" panose="020B0604030504040204" pitchFamily="34" charset="0"/>
                <a:ea typeface="Verdana" panose="020B0604030504040204" pitchFamily="34" charset="0"/>
                <a:cs typeface="Verdana" panose="020B0604030504040204" pitchFamily="34" charset="0"/>
              </a:rPr>
              <a:t>stabilisce che, nell’ottica della piena integrazione dell’alunno straniero che presenti  difficoltà di vario genere - di apprendimento della lingua italiana e/o di integrazione – venga predisposto un P.E.P. per studenti con B.E.S. che preveda anche iniziative che coinvolgano l’intero gruppo-classe. Potrà essere consigliato anche un corso di italiano L2 da farsi in orario pomeridiano, gratuitamente, anche per i propri familiari.</a:t>
            </a:r>
          </a:p>
        </p:txBody>
      </p:sp>
      <p:sp>
        <p:nvSpPr>
          <p:cNvPr id="2" name="Rettangolo 1"/>
          <p:cNvSpPr/>
          <p:nvPr/>
        </p:nvSpPr>
        <p:spPr>
          <a:xfrm>
            <a:off x="2988543" y="1596406"/>
            <a:ext cx="1789272" cy="307777"/>
          </a:xfrm>
          <a:prstGeom prst="rect">
            <a:avLst/>
          </a:prstGeom>
        </p:spPr>
        <p:txBody>
          <a:bodyPr wrap="none">
            <a:spAutoFit/>
          </a:bodyPr>
          <a:lstStyle/>
          <a:p>
            <a:r>
              <a:rPr lang="it-IT" sz="1400" b="1" dirty="0">
                <a:effectLst>
                  <a:outerShdw blurRad="50800" dist="38100" algn="tr" rotWithShape="0">
                    <a:prstClr val="black">
                      <a:alpha val="40000"/>
                    </a:prstClr>
                  </a:outerShdw>
                </a:effectLst>
                <a:latin typeface="Verdana" pitchFamily="34" charset="0"/>
              </a:rPr>
              <a:t>alunni stranieri </a:t>
            </a:r>
            <a:endParaRPr lang="it-IT" sz="14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4691" name="Text Box 4"/>
          <p:cNvSpPr txBox="1">
            <a:spLocks noChangeArrowheads="1"/>
          </p:cNvSpPr>
          <p:nvPr/>
        </p:nvSpPr>
        <p:spPr bwMode="auto">
          <a:xfrm>
            <a:off x="423045"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rPr>
              <a:t>a3) Disagio culturale –accoglienza alunni stranieri e adottati</a:t>
            </a:r>
            <a:endParaRPr lang="it-IT" sz="1600" b="1" dirty="0">
              <a:effectLst>
                <a:outerShdw blurRad="38100" dist="38100" dir="2700000" algn="tl">
                  <a:srgbClr val="000000">
                    <a:alpha val="43137"/>
                  </a:srgbClr>
                </a:outerShdw>
              </a:effectLst>
              <a:latin typeface="Verdana" pitchFamily="34" charset="0"/>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9" name="CasellaDiTesto 8"/>
          <p:cNvSpPr txBox="1"/>
          <p:nvPr/>
        </p:nvSpPr>
        <p:spPr>
          <a:xfrm>
            <a:off x="424853" y="2208858"/>
            <a:ext cx="6715172" cy="3416320"/>
          </a:xfrm>
          <a:prstGeom prst="rect">
            <a:avLst/>
          </a:prstGeom>
          <a:noFill/>
        </p:spPr>
        <p:txBody>
          <a:bodyPr wrap="square" rtlCol="0">
            <a:spAutoFit/>
          </a:bodyPr>
          <a:lstStyle/>
          <a:p>
            <a:pPr>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L’I.C. </a:t>
            </a:r>
            <a:r>
              <a:rPr lang="it-IT" sz="1200" b="1" i="1" dirty="0">
                <a:latin typeface="Verdana" panose="020B0604030504040204" pitchFamily="34" charset="0"/>
                <a:ea typeface="Verdana" panose="020B0604030504040204" pitchFamily="34" charset="0"/>
                <a:cs typeface="Verdana" panose="020B0604030504040204" pitchFamily="34" charset="0"/>
              </a:rPr>
              <a:t>C. Colombo </a:t>
            </a:r>
            <a:r>
              <a:rPr lang="it-IT" sz="1200" b="1" dirty="0">
                <a:latin typeface="Verdana" panose="020B0604030504040204" pitchFamily="34" charset="0"/>
                <a:ea typeface="Verdana" panose="020B0604030504040204" pitchFamily="34" charset="0"/>
                <a:cs typeface="Verdana" panose="020B0604030504040204" pitchFamily="34" charset="0"/>
              </a:rPr>
              <a:t>tiene in considerazione quanto stabilito dalle linee guida per favorire il diritto allo studio degli alunni adottati, emanate dal MIUR con Nota prot. n. 7443 del 18.12.2014.</a:t>
            </a:r>
          </a:p>
          <a:p>
            <a:pPr>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Il colloquio iniziale con il D.S. consentirà alla famiglia di illustrare tutte le esigenze da tenere in considerazione per valutare le condizioni ottimali per l’inserimento dell’alunno adottato. Nel primo anno di iscrizione, la Scuola prevede la redazione di un P.E.P. , con l’interazione di tutti gli specialisti che si prendono cura del bambino, assistenti sociali, psicoterapeuti, </a:t>
            </a:r>
            <a:r>
              <a:rPr lang="it-IT" sz="1200" b="1" dirty="0" err="1">
                <a:latin typeface="Verdana" panose="020B0604030504040204" pitchFamily="34" charset="0"/>
                <a:ea typeface="Verdana" panose="020B0604030504040204" pitchFamily="34" charset="0"/>
                <a:cs typeface="Verdana" panose="020B0604030504040204" pitchFamily="34" charset="0"/>
              </a:rPr>
              <a:t>ecc</a:t>
            </a:r>
            <a:r>
              <a:rPr lang="it-IT" sz="1200" b="1" dirty="0">
                <a:latin typeface="Verdana" panose="020B0604030504040204" pitchFamily="34" charset="0"/>
                <a:ea typeface="Verdana" panose="020B0604030504040204" pitchFamily="34" charset="0"/>
                <a:cs typeface="Verdana" panose="020B0604030504040204" pitchFamily="34" charset="0"/>
              </a:rPr>
              <a:t>…ed in caso di necessità, vengono previsti incontri frequenti con la famiglia adottiva per il monitoraggio costante del sereno processo di integrazione nell’ambito scolastico.</a:t>
            </a:r>
          </a:p>
          <a:p>
            <a:pPr algn="just">
              <a:lnSpc>
                <a:spcPct val="150000"/>
              </a:lnSpc>
            </a:pPr>
            <a:endParaRPr lang="it-IT" sz="1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ttangolo 5"/>
          <p:cNvSpPr/>
          <p:nvPr/>
        </p:nvSpPr>
        <p:spPr>
          <a:xfrm>
            <a:off x="2946909" y="1637948"/>
            <a:ext cx="1667444" cy="307777"/>
          </a:xfrm>
          <a:prstGeom prst="rect">
            <a:avLst/>
          </a:prstGeom>
        </p:spPr>
        <p:txBody>
          <a:bodyPr wrap="none">
            <a:spAutoFit/>
          </a:bodyPr>
          <a:lstStyle/>
          <a:p>
            <a:r>
              <a:rPr lang="it-IT" sz="1400" b="1" dirty="0">
                <a:effectLst>
                  <a:outerShdw blurRad="50800" dist="38100" algn="tr" rotWithShape="0">
                    <a:prstClr val="black">
                      <a:alpha val="40000"/>
                    </a:prstClr>
                  </a:outerShdw>
                </a:effectLst>
                <a:latin typeface="Verdana" pitchFamily="34" charset="0"/>
              </a:rPr>
              <a:t>alunni adottati</a:t>
            </a:r>
            <a:endParaRPr lang="it-IT" sz="1400" dirty="0"/>
          </a:p>
        </p:txBody>
      </p:sp>
    </p:spTree>
    <p:extLst>
      <p:ext uri="{BB962C8B-B14F-4D97-AF65-F5344CB8AC3E}">
        <p14:creationId xmlns:p14="http://schemas.microsoft.com/office/powerpoint/2010/main" xmlns="" val="394651363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4691" name="Text Box 4"/>
          <p:cNvSpPr txBox="1">
            <a:spLocks noChangeArrowheads="1"/>
          </p:cNvSpPr>
          <p:nvPr/>
        </p:nvSpPr>
        <p:spPr bwMode="auto">
          <a:xfrm>
            <a:off x="423045"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rPr>
              <a:t>a3) Disagio culturale –accoglienza alunni stranieri e adottati</a:t>
            </a:r>
            <a:endParaRPr lang="it-IT" sz="1600" b="1" dirty="0">
              <a:effectLst>
                <a:outerShdw blurRad="38100" dist="38100" dir="2700000" algn="tl">
                  <a:srgbClr val="000000">
                    <a:alpha val="43137"/>
                  </a:srgbClr>
                </a:outerShdw>
              </a:effectLst>
              <a:latin typeface="Verdana" pitchFamily="34" charset="0"/>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9" name="CasellaDiTesto 8"/>
          <p:cNvSpPr txBox="1"/>
          <p:nvPr/>
        </p:nvSpPr>
        <p:spPr>
          <a:xfrm>
            <a:off x="423045" y="1589856"/>
            <a:ext cx="6715172" cy="5632311"/>
          </a:xfrm>
          <a:prstGeom prst="rect">
            <a:avLst/>
          </a:prstGeom>
          <a:noFill/>
        </p:spPr>
        <p:txBody>
          <a:bodyPr wrap="square" rtlCol="0">
            <a:spAutoFit/>
          </a:bodyPr>
          <a:lstStyle/>
          <a:p>
            <a:pPr algn="just">
              <a:lnSpc>
                <a:spcPct val="150000"/>
              </a:lnSpc>
            </a:pPr>
            <a:endParaRPr lang="it-IT" sz="12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AMBITO </a:t>
            </a:r>
            <a:r>
              <a:rPr lang="it-IT" sz="1200" b="1" dirty="0" err="1">
                <a:latin typeface="Verdana" panose="020B0604030504040204" pitchFamily="34" charset="0"/>
                <a:ea typeface="Verdana" panose="020B0604030504040204" pitchFamily="34" charset="0"/>
                <a:cs typeface="Verdana" panose="020B0604030504040204" pitchFamily="34" charset="0"/>
              </a:rPr>
              <a:t>DI</a:t>
            </a:r>
            <a:r>
              <a:rPr lang="it-IT" sz="1200" b="1" dirty="0">
                <a:latin typeface="Verdana" panose="020B0604030504040204" pitchFamily="34" charset="0"/>
                <a:ea typeface="Verdana" panose="020B0604030504040204" pitchFamily="34" charset="0"/>
                <a:cs typeface="Verdana" panose="020B0604030504040204" pitchFamily="34" charset="0"/>
              </a:rPr>
              <a:t> INTERVENTO</a:t>
            </a:r>
          </a:p>
          <a:p>
            <a:pPr algn="just">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In collaborazione con l’Associazione “Oltre le frontiere” vengono attivati dei contatti mirati all’integrazione degli alunni di altre etnie, aventi  difficoltà sul piano linguistico e relazionale. </a:t>
            </a:r>
          </a:p>
          <a:p>
            <a:pPr algn="just">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Viene pertanto valutata la necessità di migliorare l’apprendimento della lingua italiana con o senza l’intervento di mediatori culturali. Nel contempo i docenti dell’I.C</a:t>
            </a:r>
            <a:r>
              <a:rPr lang="it-IT" sz="1200" b="1" i="1" dirty="0">
                <a:latin typeface="Verdana" panose="020B0604030504040204" pitchFamily="34" charset="0"/>
                <a:ea typeface="Verdana" panose="020B0604030504040204" pitchFamily="34" charset="0"/>
                <a:cs typeface="Verdana" panose="020B0604030504040204" pitchFamily="34" charset="0"/>
              </a:rPr>
              <a:t>. C. Colombo </a:t>
            </a:r>
            <a:r>
              <a:rPr lang="it-IT" sz="1200" b="1" dirty="0">
                <a:latin typeface="Verdana" panose="020B0604030504040204" pitchFamily="34" charset="0"/>
                <a:ea typeface="Verdana" panose="020B0604030504040204" pitchFamily="34" charset="0"/>
                <a:cs typeface="Verdana" panose="020B0604030504040204" pitchFamily="34" charset="0"/>
              </a:rPr>
              <a:t>predispongono un P.E.P. al fine di perseguire i seguenti obiettivi:</a:t>
            </a:r>
          </a:p>
          <a:p>
            <a:pPr marL="627063" lvl="1" indent="-176213" algn="just">
              <a:lnSpc>
                <a:spcPct val="150000"/>
              </a:lnSpc>
              <a:buFont typeface="Wingdings" pitchFamily="2" charset="2"/>
              <a:buChar char="ü"/>
            </a:pPr>
            <a:r>
              <a:rPr lang="it-IT" sz="1200" b="1" dirty="0">
                <a:latin typeface="Verdana" panose="020B0604030504040204" pitchFamily="34" charset="0"/>
                <a:ea typeface="Verdana" panose="020B0604030504040204" pitchFamily="34" charset="0"/>
                <a:cs typeface="Verdana" panose="020B0604030504040204" pitchFamily="34" charset="0"/>
              </a:rPr>
              <a:t>creare un clima di accoglienza tale da ridurre al minimo la percezione di sé come minoranza da parte del ragazzo non autoctono. </a:t>
            </a:r>
          </a:p>
          <a:p>
            <a:pPr marL="627063" lvl="1" indent="-176213" algn="just">
              <a:lnSpc>
                <a:spcPct val="150000"/>
              </a:lnSpc>
              <a:buFont typeface="Wingdings" pitchFamily="2" charset="2"/>
              <a:buChar char="ü"/>
            </a:pPr>
            <a:r>
              <a:rPr lang="it-IT" sz="1200" b="1" dirty="0">
                <a:latin typeface="Verdana" panose="020B0604030504040204" pitchFamily="34" charset="0"/>
                <a:ea typeface="Verdana" panose="020B0604030504040204" pitchFamily="34" charset="0"/>
                <a:cs typeface="Verdana" panose="020B0604030504040204" pitchFamily="34" charset="0"/>
              </a:rPr>
              <a:t>facilitare l’apprendimento linguistico </a:t>
            </a:r>
          </a:p>
          <a:p>
            <a:pPr marL="627063" lvl="1" indent="-176213" algn="just">
              <a:lnSpc>
                <a:spcPct val="150000"/>
              </a:lnSpc>
              <a:buFont typeface="Wingdings" pitchFamily="2" charset="2"/>
              <a:buChar char="ü"/>
            </a:pPr>
            <a:r>
              <a:rPr lang="it-IT" sz="1200" b="1" dirty="0">
                <a:latin typeface="Verdana" panose="020B0604030504040204" pitchFamily="34" charset="0"/>
                <a:ea typeface="Verdana" panose="020B0604030504040204" pitchFamily="34" charset="0"/>
                <a:cs typeface="Verdana" panose="020B0604030504040204" pitchFamily="34" charset="0"/>
              </a:rPr>
              <a:t>inserire nelle lezioni approfondimenti storici geografici e religiosi riguardanti i paesi di provenienza al fine di evidenziare la prestigiosità dei valori peculiari in tutte le culture</a:t>
            </a:r>
          </a:p>
          <a:p>
            <a:pPr marL="627063" lvl="1" indent="-176213" algn="just">
              <a:lnSpc>
                <a:spcPct val="150000"/>
              </a:lnSpc>
              <a:buFont typeface="Wingdings" pitchFamily="2" charset="2"/>
              <a:buChar char="ü"/>
            </a:pPr>
            <a:r>
              <a:rPr lang="it-IT" sz="1200" b="1" dirty="0">
                <a:latin typeface="Verdana" panose="020B0604030504040204" pitchFamily="34" charset="0"/>
                <a:ea typeface="Verdana" panose="020B0604030504040204" pitchFamily="34" charset="0"/>
                <a:cs typeface="Verdana" panose="020B0604030504040204" pitchFamily="34" charset="0"/>
              </a:rPr>
              <a:t>facilitare l’apprendimento </a:t>
            </a:r>
            <a:r>
              <a:rPr lang="it-IT" sz="1200" b="1" dirty="0" err="1">
                <a:latin typeface="Verdana" panose="020B0604030504040204" pitchFamily="34" charset="0"/>
                <a:ea typeface="Verdana" panose="020B0604030504040204" pitchFamily="34" charset="0"/>
                <a:cs typeface="Verdana" panose="020B0604030504040204" pitchFamily="34" charset="0"/>
              </a:rPr>
              <a:t>peer</a:t>
            </a:r>
            <a:r>
              <a:rPr lang="it-IT" sz="1200" b="1" dirty="0">
                <a:latin typeface="Verdana" panose="020B0604030504040204" pitchFamily="34" charset="0"/>
                <a:ea typeface="Verdana" panose="020B0604030504040204" pitchFamily="34" charset="0"/>
                <a:cs typeface="Verdana" panose="020B0604030504040204" pitchFamily="34" charset="0"/>
              </a:rPr>
              <a:t> </a:t>
            </a:r>
            <a:r>
              <a:rPr lang="it-IT" sz="1200" b="1" dirty="0" err="1">
                <a:latin typeface="Verdana" panose="020B0604030504040204" pitchFamily="34" charset="0"/>
                <a:ea typeface="Verdana" panose="020B0604030504040204" pitchFamily="34" charset="0"/>
                <a:cs typeface="Verdana" panose="020B0604030504040204" pitchFamily="34" charset="0"/>
              </a:rPr>
              <a:t>to</a:t>
            </a:r>
            <a:r>
              <a:rPr lang="it-IT" sz="1200" b="1" dirty="0">
                <a:latin typeface="Verdana" panose="020B0604030504040204" pitchFamily="34" charset="0"/>
                <a:ea typeface="Verdana" panose="020B0604030504040204" pitchFamily="34" charset="0"/>
                <a:cs typeface="Verdana" panose="020B0604030504040204" pitchFamily="34" charset="0"/>
              </a:rPr>
              <a:t> </a:t>
            </a:r>
            <a:r>
              <a:rPr lang="it-IT" sz="1200" b="1" dirty="0" err="1">
                <a:latin typeface="Verdana" panose="020B0604030504040204" pitchFamily="34" charset="0"/>
                <a:ea typeface="Verdana" panose="020B0604030504040204" pitchFamily="34" charset="0"/>
                <a:cs typeface="Verdana" panose="020B0604030504040204" pitchFamily="34" charset="0"/>
              </a:rPr>
              <a:t>peer</a:t>
            </a:r>
            <a:r>
              <a:rPr lang="it-IT" sz="1200" b="1" dirty="0">
                <a:latin typeface="Verdana" panose="020B0604030504040204" pitchFamily="34" charset="0"/>
                <a:ea typeface="Verdana" panose="020B0604030504040204" pitchFamily="34" charset="0"/>
                <a:cs typeface="Verdana" panose="020B0604030504040204" pitchFamily="34" charset="0"/>
              </a:rPr>
              <a:t> </a:t>
            </a:r>
          </a:p>
          <a:p>
            <a:pPr marL="627063" lvl="1" indent="-176213" algn="just">
              <a:lnSpc>
                <a:spcPct val="150000"/>
              </a:lnSpc>
              <a:buFont typeface="Wingdings" pitchFamily="2" charset="2"/>
              <a:buChar char="ü"/>
            </a:pPr>
            <a:r>
              <a:rPr lang="it-IT" sz="1200" b="1" dirty="0">
                <a:latin typeface="Verdana" panose="020B0604030504040204" pitchFamily="34" charset="0"/>
                <a:ea typeface="Verdana" panose="020B0604030504040204" pitchFamily="34" charset="0"/>
                <a:cs typeface="Verdana" panose="020B0604030504040204" pitchFamily="34" charset="0"/>
              </a:rPr>
              <a:t>usufruire dei mediatori linguistici messi a disposizione dall’Associazione per gli alunni stranieri.</a:t>
            </a:r>
          </a:p>
          <a:p>
            <a:pPr algn="just">
              <a:lnSpc>
                <a:spcPct val="150000"/>
              </a:lnSpc>
            </a:pPr>
            <a:r>
              <a:rPr lang="it-IT" sz="1200" b="1"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xmlns="" val="264702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8802688"/>
          </a:xfrm>
          <a:prstGeom prst="rect">
            <a:avLst/>
          </a:prstGeom>
          <a:noFill/>
        </p:spPr>
        <p:txBody>
          <a:bodyPr>
            <a:spAutoFit/>
          </a:bodyPr>
          <a:lstStyle/>
          <a:p>
            <a:pPr algn="ctr" fontAlgn="auto">
              <a:spcBef>
                <a:spcPts val="0"/>
              </a:spcBef>
              <a:spcAft>
                <a:spcPts val="0"/>
              </a:spcAft>
              <a:defRPr/>
            </a:pPr>
            <a:r>
              <a:rPr lang="it-IT" sz="1400" b="1" dirty="0">
                <a:latin typeface="Verdana" pitchFamily="34" charset="0"/>
                <a:cs typeface="+mn-cs"/>
              </a:rPr>
              <a:t>CONCLUSIONI</a:t>
            </a:r>
          </a:p>
          <a:p>
            <a:pPr fontAlgn="auto">
              <a:spcBef>
                <a:spcPts val="0"/>
              </a:spcBef>
              <a:spcAft>
                <a:spcPts val="0"/>
              </a:spcAft>
              <a:defRPr/>
            </a:pPr>
            <a:r>
              <a:rPr lang="it-IT" sz="1200" b="1" dirty="0">
                <a:latin typeface="Verdana" pitchFamily="34" charset="0"/>
                <a:cs typeface="+mn-cs"/>
              </a:rPr>
              <a:t> </a:t>
            </a:r>
          </a:p>
          <a:p>
            <a:pPr algn="just" fontAlgn="auto">
              <a:lnSpc>
                <a:spcPct val="150000"/>
              </a:lnSpc>
              <a:spcBef>
                <a:spcPts val="0"/>
              </a:spcBef>
              <a:spcAft>
                <a:spcPts val="0"/>
              </a:spcAft>
              <a:defRPr/>
            </a:pPr>
            <a:r>
              <a:rPr lang="it-IT" sz="1200" b="1" dirty="0">
                <a:latin typeface="Verdana" pitchFamily="34" charset="0"/>
                <a:cs typeface="+mn-cs"/>
              </a:rPr>
              <a:t>Il Piano dovrà pertanto includere nell’ordine:</a:t>
            </a:r>
          </a:p>
          <a:p>
            <a:pPr algn="just" fontAlgn="auto">
              <a:lnSpc>
                <a:spcPct val="150000"/>
              </a:lnSpc>
              <a:spcBef>
                <a:spcPts val="0"/>
              </a:spcBef>
              <a:spcAft>
                <a:spcPts val="0"/>
              </a:spcAft>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carta dei Servizi (contenente le linee di indirizzo del Dirigente scolastico e le priorità previste dal Piano di miglioramento del RAV; azioni previste ai fini  della rendicontazione sociale, della pubblicazione e della diffusione dei risultati raggiunti; patto di corresponsabilità con le famiglie; Regolamenti);</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analisi del territorio in cui si colloca l’</a:t>
            </a:r>
            <a:r>
              <a:rPr lang="it-IT" sz="1200" b="1" dirty="0" err="1">
                <a:latin typeface="Verdana" pitchFamily="34" charset="0"/>
                <a:cs typeface="+mn-cs"/>
              </a:rPr>
              <a:t>I.C.C.Colombo</a:t>
            </a:r>
            <a:r>
              <a:rPr lang="it-IT" sz="1200" b="1" dirty="0">
                <a:latin typeface="Verdana" pitchFamily="34" charset="0"/>
                <a:cs typeface="+mn-cs"/>
              </a:rPr>
              <a:t>;</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analisi del fabbisogno di risorse umane e materiali (organico docente per posti comuni, di sostegno, di potenziamento; organico del personale ATA; strutture, infrastrutture e attrezzature materiali); </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organizzazione;</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curricolo formativo;</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offerta formativa (Progetti);</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scelte </a:t>
            </a:r>
            <a:r>
              <a:rPr lang="it-IT" sz="1200" b="1" dirty="0" err="1">
                <a:latin typeface="Verdana" pitchFamily="34" charset="0"/>
                <a:cs typeface="+mn-cs"/>
              </a:rPr>
              <a:t>metodologico-didattiche</a:t>
            </a:r>
            <a:r>
              <a:rPr lang="it-IT" sz="1200" b="1" dirty="0">
                <a:latin typeface="Verdana" pitchFamily="34" charset="0"/>
                <a:cs typeface="+mn-cs"/>
              </a:rPr>
              <a:t> per l’insegnamento e la valutazione;</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sistema di valutazione;</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offerta formativa specifica: inclusione; orientamento; valorizzazione del merito; continuità; interventi per il miglioramento delle competenze digitali; interventi volti alla prevenzione di ogni forma di violenza e discriminazione.</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rapporti con le famiglie e con il territorio;</a:t>
            </a:r>
          </a:p>
          <a:p>
            <a:pPr marL="228600" indent="-228600" algn="just" fontAlgn="auto">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piano di formazione per il personale Docente ed ATA.</a:t>
            </a:r>
          </a:p>
          <a:p>
            <a:pPr fontAlgn="auto">
              <a:spcBef>
                <a:spcPts val="0"/>
              </a:spcBef>
              <a:spcAft>
                <a:spcPts val="0"/>
              </a:spcAft>
              <a:defRPr/>
            </a:pPr>
            <a:r>
              <a:rPr lang="it-IT" sz="1200" b="1" dirty="0">
                <a:latin typeface="Verdana" pitchFamily="34" charset="0"/>
                <a:cs typeface="+mn-cs"/>
              </a:rPr>
              <a:t> </a:t>
            </a: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a3) Disagio culturale –accoglienza alunni stranieri e adottati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9" name="CasellaDiTesto 8"/>
          <p:cNvSpPr txBox="1"/>
          <p:nvPr/>
        </p:nvSpPr>
        <p:spPr>
          <a:xfrm>
            <a:off x="423045" y="1446980"/>
            <a:ext cx="6715172" cy="7940635"/>
          </a:xfrm>
          <a:prstGeom prst="rect">
            <a:avLst/>
          </a:prstGeom>
          <a:noFill/>
        </p:spPr>
        <p:txBody>
          <a:bodyPr wrap="square" rtlCol="0">
            <a:spAutoFit/>
          </a:bodyPr>
          <a:lstStyle/>
          <a:p>
            <a:pPr algn="ctr">
              <a:lnSpc>
                <a:spcPct val="150000"/>
              </a:lnSpc>
            </a:pPr>
            <a:r>
              <a:rPr lang="it-IT" sz="1400" b="1" dirty="0">
                <a:latin typeface="Verdana" pitchFamily="34" charset="0"/>
              </a:rPr>
              <a:t>FINALITA’</a:t>
            </a:r>
          </a:p>
          <a:p>
            <a:pPr marL="635000" lvl="1" indent="-177800" algn="just">
              <a:lnSpc>
                <a:spcPts val="1800"/>
              </a:lnSpc>
              <a:buFont typeface="Wingdings" pitchFamily="2" charset="2"/>
              <a:buChar char="ü"/>
            </a:pPr>
            <a:r>
              <a:rPr lang="it-IT" sz="1200" b="1" dirty="0">
                <a:latin typeface="Verdana" pitchFamily="34" charset="0"/>
              </a:rPr>
              <a:t>assicurare la piena integrazione nella comunità scolastica e territoriale dell’alunno straniero e adottato;</a:t>
            </a:r>
          </a:p>
          <a:p>
            <a:pPr marL="635000" lvl="1" indent="-177800" algn="just">
              <a:lnSpc>
                <a:spcPts val="1800"/>
              </a:lnSpc>
              <a:buFont typeface="Wingdings" pitchFamily="2" charset="2"/>
              <a:buChar char="ü"/>
            </a:pPr>
            <a:r>
              <a:rPr lang="it-IT" sz="1200" b="1" dirty="0">
                <a:latin typeface="Verdana" pitchFamily="34" charset="0"/>
              </a:rPr>
              <a:t>favorire il superamento delle barriere linguistiche e culturali;</a:t>
            </a:r>
          </a:p>
          <a:p>
            <a:pPr marL="635000" lvl="1" indent="-177800" algn="just">
              <a:lnSpc>
                <a:spcPts val="1800"/>
              </a:lnSpc>
              <a:buFont typeface="Wingdings" pitchFamily="2" charset="2"/>
              <a:buChar char="ü"/>
            </a:pPr>
            <a:r>
              <a:rPr lang="it-IT" sz="1200" b="1" dirty="0">
                <a:latin typeface="Verdana" pitchFamily="34" charset="0"/>
              </a:rPr>
              <a:t>prevenire il fenomeno della dispersione scolastica;</a:t>
            </a:r>
          </a:p>
          <a:p>
            <a:pPr marL="635000" lvl="1" indent="-177800" algn="just">
              <a:lnSpc>
                <a:spcPts val="1800"/>
              </a:lnSpc>
              <a:buFont typeface="Wingdings" pitchFamily="2" charset="2"/>
              <a:buChar char="ü"/>
            </a:pPr>
            <a:r>
              <a:rPr lang="it-IT" sz="1200" b="1" dirty="0">
                <a:latin typeface="Verdana" pitchFamily="34" charset="0"/>
              </a:rPr>
              <a:t>accreditare la figura dell’alunno proveniente da un altro paese e/o adottato come risorsa, fonte di conoscenze nuove per tutta la comunità scolastica.</a:t>
            </a:r>
          </a:p>
          <a:p>
            <a:pPr algn="just">
              <a:lnSpc>
                <a:spcPct val="150000"/>
              </a:lnSpc>
            </a:pPr>
            <a:r>
              <a:rPr lang="it-IT" sz="1200" b="1" dirty="0">
                <a:latin typeface="Verdana" pitchFamily="34" charset="0"/>
              </a:rPr>
              <a:t> </a:t>
            </a:r>
          </a:p>
          <a:p>
            <a:pPr algn="ctr">
              <a:lnSpc>
                <a:spcPct val="150000"/>
              </a:lnSpc>
            </a:pPr>
            <a:r>
              <a:rPr lang="it-IT" sz="1400" b="1" dirty="0">
                <a:latin typeface="Verdana" pitchFamily="34" charset="0"/>
              </a:rPr>
              <a:t>DESTINATARI</a:t>
            </a:r>
          </a:p>
          <a:p>
            <a:pPr algn="just">
              <a:lnSpc>
                <a:spcPct val="150000"/>
              </a:lnSpc>
            </a:pPr>
            <a:r>
              <a:rPr lang="it-IT" sz="1200" b="1" dirty="0">
                <a:latin typeface="Verdana" pitchFamily="34" charset="0"/>
              </a:rPr>
              <a:t>Gli alunni di altre etnie presenti nell’istituto e non, gli alunni adottati che manifestano difficoltà di carattere linguistico o relazionale.</a:t>
            </a:r>
          </a:p>
          <a:p>
            <a:pPr algn="just">
              <a:lnSpc>
                <a:spcPct val="150000"/>
              </a:lnSpc>
            </a:pPr>
            <a:r>
              <a:rPr lang="it-IT" sz="1200" b="1" dirty="0">
                <a:latin typeface="Verdana" pitchFamily="34" charset="0"/>
              </a:rPr>
              <a:t> </a:t>
            </a:r>
          </a:p>
          <a:p>
            <a:pPr algn="ctr">
              <a:lnSpc>
                <a:spcPct val="150000"/>
              </a:lnSpc>
            </a:pPr>
            <a:r>
              <a:rPr lang="it-IT" sz="1400" b="1" dirty="0">
                <a:latin typeface="Verdana" pitchFamily="34" charset="0"/>
              </a:rPr>
              <a:t>METODOLOGIA PREVISTA DAL </a:t>
            </a:r>
            <a:r>
              <a:rPr lang="it-IT" sz="1400" b="1" dirty="0" err="1">
                <a:latin typeface="Verdana" pitchFamily="34" charset="0"/>
              </a:rPr>
              <a:t>P.E.P</a:t>
            </a:r>
            <a:r>
              <a:rPr lang="it-IT" sz="1400" b="1" dirty="0">
                <a:latin typeface="Verdana" pitchFamily="34" charset="0"/>
              </a:rPr>
              <a:t>.</a:t>
            </a:r>
          </a:p>
          <a:p>
            <a:pPr marL="627063" lvl="1" indent="-176213" algn="just">
              <a:lnSpc>
                <a:spcPts val="1800"/>
              </a:lnSpc>
              <a:buFont typeface="Wingdings" pitchFamily="2" charset="2"/>
              <a:buChar char="ü"/>
            </a:pPr>
            <a:r>
              <a:rPr lang="it-IT" sz="1200" b="1" dirty="0">
                <a:latin typeface="Verdana" pitchFamily="34" charset="0"/>
              </a:rPr>
              <a:t>Approccio linguistico comunicativo </a:t>
            </a:r>
            <a:r>
              <a:rPr lang="it-IT" sz="1200" b="1" dirty="0" err="1">
                <a:latin typeface="Verdana" pitchFamily="34" charset="0"/>
              </a:rPr>
              <a:t>nozionale-funzionale</a:t>
            </a:r>
            <a:r>
              <a:rPr lang="it-IT" sz="1200" b="1" dirty="0">
                <a:latin typeface="Verdana" pitchFamily="34" charset="0"/>
              </a:rPr>
              <a:t>, con l’ausilio di strategie ludiche e motivanti;</a:t>
            </a:r>
          </a:p>
          <a:p>
            <a:pPr marL="627063" lvl="1" indent="-176213" algn="just">
              <a:lnSpc>
                <a:spcPts val="1800"/>
              </a:lnSpc>
              <a:buFont typeface="Wingdings" pitchFamily="2" charset="2"/>
              <a:buChar char="ü"/>
            </a:pPr>
            <a:r>
              <a:rPr lang="it-IT" sz="1200" b="1" dirty="0">
                <a:latin typeface="Verdana" pitchFamily="34" charset="0"/>
              </a:rPr>
              <a:t>personalizzazione e diversificazione degli interventi educativi a seconda dei bisogni di ciascun alunno; utilizzo didattico delle tecnologie; </a:t>
            </a:r>
          </a:p>
          <a:p>
            <a:pPr marL="627063" lvl="1" indent="-176213" algn="just">
              <a:lnSpc>
                <a:spcPts val="1800"/>
              </a:lnSpc>
              <a:buFont typeface="Wingdings" pitchFamily="2" charset="2"/>
              <a:buChar char="ü"/>
            </a:pPr>
            <a:r>
              <a:rPr lang="it-IT" sz="1200" b="1" dirty="0">
                <a:latin typeface="Verdana" pitchFamily="34" charset="0"/>
              </a:rPr>
              <a:t>Continuo coinvolgimento della classe di provenienza in attività relazionali; predisposizione e cura della documentazione relativa agli interventi educativi realizzati.</a:t>
            </a:r>
          </a:p>
          <a:p>
            <a:pPr algn="just">
              <a:lnSpc>
                <a:spcPct val="150000"/>
              </a:lnSpc>
            </a:pPr>
            <a:r>
              <a:rPr lang="it-IT" sz="1200" b="1" dirty="0">
                <a:latin typeface="Verdana" pitchFamily="34" charset="0"/>
              </a:rPr>
              <a:t> </a:t>
            </a:r>
          </a:p>
          <a:p>
            <a:pPr algn="ctr">
              <a:lnSpc>
                <a:spcPct val="150000"/>
              </a:lnSpc>
            </a:pPr>
            <a:r>
              <a:rPr lang="it-IT" sz="1400" b="1" dirty="0">
                <a:latin typeface="Verdana" pitchFamily="34" charset="0"/>
              </a:rPr>
              <a:t>MODALITÀ </a:t>
            </a:r>
            <a:r>
              <a:rPr lang="it-IT" sz="1400" b="1" dirty="0" err="1">
                <a:latin typeface="Verdana" pitchFamily="34" charset="0"/>
              </a:rPr>
              <a:t>DI</a:t>
            </a:r>
            <a:r>
              <a:rPr lang="it-IT" sz="1400" b="1" dirty="0">
                <a:latin typeface="Verdana" pitchFamily="34" charset="0"/>
              </a:rPr>
              <a:t> VERIFICA E VALUTAZIONE DEL PROCESSO FORMATIVO</a:t>
            </a:r>
          </a:p>
          <a:p>
            <a:pPr algn="just">
              <a:lnSpc>
                <a:spcPts val="1800"/>
              </a:lnSpc>
            </a:pPr>
            <a:r>
              <a:rPr lang="it-IT" sz="1200" b="1" dirty="0">
                <a:latin typeface="Verdana" pitchFamily="34" charset="0"/>
              </a:rPr>
              <a:t>La verifica delle attività viene condotta attraverso un’analisi oggettiva (osservazione diretta e monitoraggio in itinere) e verte su:</a:t>
            </a:r>
          </a:p>
          <a:p>
            <a:pPr algn="just">
              <a:lnSpc>
                <a:spcPts val="1800"/>
              </a:lnSpc>
            </a:pPr>
            <a:r>
              <a:rPr lang="it-IT" sz="1200" b="1" dirty="0">
                <a:latin typeface="Verdana" pitchFamily="34" charset="0"/>
              </a:rPr>
              <a:t>area cognitiva (padronanza, competenza, espressione),in particolare con</a:t>
            </a:r>
          </a:p>
          <a:p>
            <a:pPr algn="just">
              <a:lnSpc>
                <a:spcPts val="1800"/>
              </a:lnSpc>
            </a:pPr>
            <a:r>
              <a:rPr lang="it-IT" sz="1200" b="1" dirty="0">
                <a:latin typeface="Verdana" pitchFamily="34" charset="0"/>
              </a:rPr>
              <a:t>riferimento al livello di conoscenza della lingua italiana;</a:t>
            </a:r>
          </a:p>
          <a:p>
            <a:pPr algn="just">
              <a:lnSpc>
                <a:spcPts val="1800"/>
              </a:lnSpc>
            </a:pPr>
            <a:r>
              <a:rPr lang="it-IT" sz="1200" b="1" dirty="0">
                <a:latin typeface="Verdana" pitchFamily="34" charset="0"/>
              </a:rPr>
              <a:t>area affettiva (interesse, impegno, partecipazione, motivazione,</a:t>
            </a:r>
          </a:p>
          <a:p>
            <a:pPr algn="just">
              <a:lnSpc>
                <a:spcPts val="1800"/>
              </a:lnSpc>
            </a:pPr>
            <a:r>
              <a:rPr lang="it-IT" sz="1200" b="1" dirty="0">
                <a:latin typeface="Verdana" pitchFamily="34" charset="0"/>
              </a:rPr>
              <a:t>coinvolgimento, crescita dell’autostima).</a:t>
            </a:r>
          </a:p>
        </p:txBody>
      </p:sp>
      <p:sp>
        <p:nvSpPr>
          <p:cNvPr id="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CasellaDiTesto 8"/>
          <p:cNvSpPr txBox="1">
            <a:spLocks noChangeArrowheads="1"/>
          </p:cNvSpPr>
          <p:nvPr/>
        </p:nvSpPr>
        <p:spPr bwMode="auto">
          <a:xfrm>
            <a:off x="351607" y="1947046"/>
            <a:ext cx="6931025" cy="5594993"/>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 </a:t>
            </a:r>
          </a:p>
          <a:p>
            <a:pPr algn="just">
              <a:lnSpc>
                <a:spcPct val="150000"/>
              </a:lnSpc>
            </a:pPr>
            <a:r>
              <a:rPr lang="it-IT" sz="1200" b="1" dirty="0">
                <a:latin typeface="Verdana" pitchFamily="34" charset="0"/>
              </a:rPr>
              <a:t>L’intervento psicologico all’alunno viene attuato sia previa segnalazione dei docenti, sia in seguito alla certificazione che arriva alla scuola da parte delle strutture territoriali  preposte ad effettuare screening.</a:t>
            </a:r>
          </a:p>
          <a:p>
            <a:pPr algn="just">
              <a:lnSpc>
                <a:spcPct val="150000"/>
              </a:lnSpc>
            </a:pPr>
            <a:r>
              <a:rPr lang="it-IT" sz="1200" b="1" dirty="0">
                <a:latin typeface="Verdana" pitchFamily="34" charset="0"/>
              </a:rPr>
              <a:t>Dopo che è stato  rilevato il disagio, i docenti compilano il  questionario sui Bes,  successivamente sensibilizzeranno i genitori degli alunni interessanti e proporranno un incontro con il Dirigente scolastico.</a:t>
            </a:r>
          </a:p>
          <a:p>
            <a:pPr algn="just">
              <a:lnSpc>
                <a:spcPct val="150000"/>
              </a:lnSpc>
            </a:pPr>
            <a:r>
              <a:rPr lang="it-IT" sz="1200" b="1" dirty="0">
                <a:latin typeface="Verdana" pitchFamily="34" charset="0"/>
              </a:rPr>
              <a:t> Durante tale colloquio viene raccolta una breve anamnesi sull’alunno, si sottolineano le difficoltà emerse e si valutano le risorse sulle quali poter lavorare. Solo dopo che i genitori firmeranno  “Il consenso informato al supporto e consulenza psicologica sui minori”, è possibile incontrare gli alunni, conoscerli, somministrare test, raccogliere ulteriori dati. L’intervento clinico è secondo il modello Cognitivo Interpersonale.</a:t>
            </a:r>
          </a:p>
          <a:p>
            <a:pPr algn="just">
              <a:lnSpc>
                <a:spcPct val="150000"/>
              </a:lnSpc>
            </a:pPr>
            <a:r>
              <a:rPr lang="it-IT" sz="1200" b="1" dirty="0">
                <a:latin typeface="Verdana" pitchFamily="34" charset="0"/>
              </a:rPr>
              <a:t> Non prima di cinque incontri verranno consegnate e spiegate ai docenti le  “Indicazioni” che possono essere un supporto per loro che stileranno il PEP nel quale stabiliranno l’eventuale utilizzo di strumenti compensativi, strumenti dispensativi,  modalità di verifica,  modalità di valutazione.</a:t>
            </a:r>
          </a:p>
          <a:p>
            <a:pPr algn="just">
              <a:lnSpc>
                <a:spcPct val="150000"/>
              </a:lnSpc>
            </a:pPr>
            <a:r>
              <a:rPr lang="it-IT" sz="1200" b="1" dirty="0">
                <a:latin typeface="Verdana" pitchFamily="34" charset="0"/>
              </a:rPr>
              <a:t>Sono previsti momenti di confronto con i docenti ed i genitori dei ragazzi interessati secondo le necessità che via via si evidenzieranno. </a:t>
            </a:r>
          </a:p>
          <a:p>
            <a:pPr lvl="1" algn="just">
              <a:lnSpc>
                <a:spcPct val="150000"/>
              </a:lnSpc>
              <a:buFontTx/>
              <a:buBlip>
                <a:blip r:embed="rId3"/>
              </a:buBlip>
            </a:pPr>
            <a:endParaRPr lang="it-IT" sz="1200" b="1" dirty="0">
              <a:latin typeface="Verdana" pitchFamily="34" charset="0"/>
            </a:endParaRPr>
          </a:p>
        </p:txBody>
      </p:sp>
      <p:sp>
        <p:nvSpPr>
          <p:cNvPr id="9" name="CasellaDiTesto 8"/>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a4) Disagio psicologico</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7" name="Rettangolo 6"/>
          <p:cNvSpPr/>
          <p:nvPr/>
        </p:nvSpPr>
        <p:spPr>
          <a:xfrm>
            <a:off x="0" y="1304104"/>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mn-lt"/>
              <a:cs typeface="+mn-cs"/>
            </a:endParaRPr>
          </a:p>
        </p:txBody>
      </p:sp>
      <p:sp>
        <p:nvSpPr>
          <p:cNvPr id="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10" name="Text Box 4"/>
          <p:cNvSpPr txBox="1">
            <a:spLocks noChangeArrowheads="1"/>
          </p:cNvSpPr>
          <p:nvPr/>
        </p:nvSpPr>
        <p:spPr bwMode="auto">
          <a:xfrm>
            <a:off x="423045"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CasellaDiTesto 8"/>
          <p:cNvSpPr txBox="1">
            <a:spLocks noChangeArrowheads="1"/>
          </p:cNvSpPr>
          <p:nvPr/>
        </p:nvSpPr>
        <p:spPr bwMode="auto">
          <a:xfrm>
            <a:off x="351607" y="1089790"/>
            <a:ext cx="6931025" cy="7581563"/>
          </a:xfrm>
          <a:prstGeom prst="rect">
            <a:avLst/>
          </a:prstGeom>
          <a:noFill/>
          <a:ln w="9525">
            <a:noFill/>
            <a:miter lim="800000"/>
            <a:headEnd/>
            <a:tailEnd/>
          </a:ln>
        </p:spPr>
        <p:txBody>
          <a:bodyPr>
            <a:spAutoFit/>
          </a:bodyPr>
          <a:lstStyle/>
          <a:p>
            <a:pPr algn="just"/>
            <a:r>
              <a:rPr lang="it-IT" sz="1200" b="1" dirty="0">
                <a:latin typeface="Verdana" pitchFamily="34" charset="0"/>
              </a:rPr>
              <a:t> </a:t>
            </a:r>
          </a:p>
          <a:p>
            <a:pPr algn="just">
              <a:lnSpc>
                <a:spcPts val="1600"/>
              </a:lnSpc>
            </a:pPr>
            <a:r>
              <a:rPr lang="it-IT" sz="1200" b="1" dirty="0">
                <a:latin typeface="Verdana" pitchFamily="34" charset="0"/>
              </a:rPr>
              <a:t>La Funzione strumentale Area 3 del disagio scolastico BES – disagio psicologico - per l'anno scolastico 2015-2016 e' curata dalla dott.ssa Valeria Carpino, Insegnante nell'Istituto, psicologa clinica e di Comunità e psicoterapeuta  per il modello Cognitivo Interpersonale, terapeuta EMDR ( </a:t>
            </a:r>
            <a:r>
              <a:rPr lang="it-IT" sz="1200" b="1" dirty="0" err="1">
                <a:latin typeface="Verdana" pitchFamily="34" charset="0"/>
              </a:rPr>
              <a:t>Eye</a:t>
            </a:r>
            <a:r>
              <a:rPr lang="it-IT" sz="1200" b="1" dirty="0">
                <a:latin typeface="Verdana" pitchFamily="34" charset="0"/>
              </a:rPr>
              <a:t> </a:t>
            </a:r>
            <a:r>
              <a:rPr lang="it-IT" sz="1200" b="1" dirty="0" err="1">
                <a:latin typeface="Verdana" pitchFamily="34" charset="0"/>
              </a:rPr>
              <a:t>Movement</a:t>
            </a:r>
            <a:r>
              <a:rPr lang="it-IT" sz="1200" b="1" dirty="0">
                <a:latin typeface="Verdana" pitchFamily="34" charset="0"/>
              </a:rPr>
              <a:t> </a:t>
            </a:r>
            <a:r>
              <a:rPr lang="it-IT" sz="1200" b="1" dirty="0" err="1">
                <a:latin typeface="Verdana" pitchFamily="34" charset="0"/>
              </a:rPr>
              <a:t>Desensitization</a:t>
            </a:r>
            <a:r>
              <a:rPr lang="it-IT" sz="1200" b="1" dirty="0">
                <a:latin typeface="Verdana" pitchFamily="34" charset="0"/>
              </a:rPr>
              <a:t>  and </a:t>
            </a:r>
            <a:r>
              <a:rPr lang="it-IT" sz="1200" b="1" dirty="0" err="1">
                <a:latin typeface="Verdana" pitchFamily="34" charset="0"/>
              </a:rPr>
              <a:t>Reprocessing</a:t>
            </a:r>
            <a:r>
              <a:rPr lang="it-IT" sz="1200" b="1" dirty="0">
                <a:latin typeface="Verdana" pitchFamily="34" charset="0"/>
              </a:rPr>
              <a:t>).</a:t>
            </a:r>
          </a:p>
          <a:p>
            <a:pPr algn="just"/>
            <a:r>
              <a:rPr lang="it-IT" sz="1200" b="1" dirty="0">
                <a:latin typeface="Verdana" pitchFamily="34" charset="0"/>
              </a:rPr>
              <a:t> </a:t>
            </a:r>
          </a:p>
          <a:p>
            <a:pPr algn="just">
              <a:lnSpc>
                <a:spcPts val="1600"/>
              </a:lnSpc>
            </a:pPr>
            <a:r>
              <a:rPr lang="it-IT" sz="1200" b="1" dirty="0">
                <a:latin typeface="Verdana" pitchFamily="34" charset="0"/>
              </a:rPr>
              <a:t>La </a:t>
            </a:r>
            <a:r>
              <a:rPr lang="it-IT" sz="1200" b="1" dirty="0" err="1">
                <a:latin typeface="Verdana" pitchFamily="34" charset="0"/>
              </a:rPr>
              <a:t>F.S.</a:t>
            </a:r>
            <a:r>
              <a:rPr lang="it-IT" sz="1200" b="1" dirty="0">
                <a:latin typeface="Verdana" pitchFamily="34" charset="0"/>
              </a:rPr>
              <a:t> Disagio scolastico Area BES mette a disposizione dell’utenza dell’I.C. </a:t>
            </a:r>
            <a:r>
              <a:rPr lang="it-IT" sz="1200" b="1" i="1" dirty="0">
                <a:latin typeface="Verdana" pitchFamily="34" charset="0"/>
              </a:rPr>
              <a:t>C. Colombo</a:t>
            </a:r>
            <a:r>
              <a:rPr lang="it-IT" sz="1200" b="1" dirty="0">
                <a:latin typeface="Verdana" pitchFamily="34" charset="0"/>
              </a:rPr>
              <a:t> la propria preparazione professionale nel rispetto del Protocollo di Intesa tra il MIUR- Ufficio Scolastico Regionale per il Lazio - e l' Ordine Regionale degli Psicologi del Lazio.</a:t>
            </a:r>
          </a:p>
          <a:p>
            <a:pPr algn="just"/>
            <a:r>
              <a:rPr lang="it-IT" sz="1200" b="1" dirty="0">
                <a:latin typeface="Verdana" pitchFamily="34" charset="0"/>
              </a:rPr>
              <a:t> </a:t>
            </a:r>
          </a:p>
          <a:p>
            <a:pPr algn="just"/>
            <a:r>
              <a:rPr lang="en-GB" sz="1200" b="1" dirty="0" err="1">
                <a:latin typeface="Verdana" pitchFamily="34" charset="0"/>
              </a:rPr>
              <a:t>L’intento</a:t>
            </a:r>
            <a:r>
              <a:rPr lang="en-GB" sz="1200" b="1" dirty="0">
                <a:latin typeface="Verdana" pitchFamily="34" charset="0"/>
              </a:rPr>
              <a:t> è :</a:t>
            </a:r>
          </a:p>
          <a:p>
            <a:pPr algn="just"/>
            <a:endParaRPr lang="it-IT" sz="1200" b="1" dirty="0">
              <a:latin typeface="Verdana" pitchFamily="34" charset="0"/>
            </a:endParaRPr>
          </a:p>
          <a:p>
            <a:pPr algn="just">
              <a:lnSpc>
                <a:spcPts val="1600"/>
              </a:lnSpc>
              <a:buFontTx/>
              <a:buBlip>
                <a:blip r:embed="rId3"/>
              </a:buBlip>
            </a:pPr>
            <a:r>
              <a:rPr lang="it-IT" sz="1200" b="1" dirty="0">
                <a:latin typeface="Verdana" pitchFamily="34" charset="0"/>
              </a:rPr>
              <a:t>promuovere la salute mentale ed il benessere individuale e collettivo degli studenti, delle famiglie e del personale scolastico; della integrazione scolastica e sociale degli studenti italiani, stranieri e diversamente abili; della motivazione allo studio finalizzata al successo formativo ed all’inserimento professionale;</a:t>
            </a:r>
          </a:p>
          <a:p>
            <a:pPr algn="just">
              <a:buFontTx/>
              <a:buBlip>
                <a:blip r:embed="rId3"/>
              </a:buBlip>
            </a:pPr>
            <a:endParaRPr lang="it-IT" sz="1200" b="1" dirty="0">
              <a:latin typeface="Verdana" pitchFamily="34" charset="0"/>
            </a:endParaRPr>
          </a:p>
          <a:p>
            <a:pPr algn="just">
              <a:lnSpc>
                <a:spcPts val="1600"/>
              </a:lnSpc>
              <a:buFontTx/>
              <a:buBlip>
                <a:blip r:embed="rId3"/>
              </a:buBlip>
            </a:pPr>
            <a:r>
              <a:rPr lang="it-IT" sz="1200" b="1" dirty="0">
                <a:latin typeface="Verdana" pitchFamily="34" charset="0"/>
              </a:rPr>
              <a:t>prevenire il disagio  giovanile e la dispersione scolastica, ( </a:t>
            </a:r>
            <a:r>
              <a:rPr lang="it-IT" sz="1200" b="1" dirty="0" err="1">
                <a:latin typeface="Verdana" pitchFamily="34" charset="0"/>
              </a:rPr>
              <a:t>drop</a:t>
            </a:r>
            <a:r>
              <a:rPr lang="it-IT" sz="1200" b="1" dirty="0">
                <a:latin typeface="Verdana" pitchFamily="34" charset="0"/>
              </a:rPr>
              <a:t> out ); del disagio degli insegnanti ( </a:t>
            </a:r>
            <a:r>
              <a:rPr lang="it-IT" sz="1200" b="1" dirty="0" err="1">
                <a:latin typeface="Verdana" pitchFamily="34" charset="0"/>
              </a:rPr>
              <a:t>burn</a:t>
            </a:r>
            <a:r>
              <a:rPr lang="it-IT" sz="1200" b="1" dirty="0">
                <a:latin typeface="Verdana" pitchFamily="34" charset="0"/>
              </a:rPr>
              <a:t> out ), dei comportamenti a rischio nella infanzia e nella adolescenza ( disturbi alimentari, abuso di sostanze psicotrope ed alcol, nuove dipendenze oggettuali, bullismo e deviazione </a:t>
            </a:r>
            <a:r>
              <a:rPr lang="it-IT" sz="1200" b="1" dirty="0" err="1">
                <a:latin typeface="Verdana" pitchFamily="34" charset="0"/>
              </a:rPr>
              <a:t>minorile…</a:t>
            </a:r>
            <a:r>
              <a:rPr lang="it-IT" sz="1200" b="1" dirty="0">
                <a:latin typeface="Verdana" pitchFamily="34" charset="0"/>
              </a:rPr>
              <a:t>);</a:t>
            </a:r>
          </a:p>
          <a:p>
            <a:pPr algn="just">
              <a:buFontTx/>
              <a:buBlip>
                <a:blip r:embed="rId3"/>
              </a:buBlip>
            </a:pPr>
            <a:endParaRPr lang="it-IT" sz="1200" b="1" dirty="0">
              <a:latin typeface="Verdana" pitchFamily="34" charset="0"/>
            </a:endParaRPr>
          </a:p>
          <a:p>
            <a:pPr algn="just">
              <a:lnSpc>
                <a:spcPts val="1600"/>
              </a:lnSpc>
              <a:buFontTx/>
              <a:buBlip>
                <a:blip r:embed="rId3"/>
              </a:buBlip>
            </a:pPr>
            <a:r>
              <a:rPr lang="it-IT" sz="1200" b="1" dirty="0">
                <a:latin typeface="Verdana" pitchFamily="34" charset="0"/>
              </a:rPr>
              <a:t>contribuire al miglioramento ed allo sviluppo della vita scolastica e della sua organizzazione;</a:t>
            </a:r>
          </a:p>
          <a:p>
            <a:pPr algn="just">
              <a:buFontTx/>
              <a:buBlip>
                <a:blip r:embed="rId3"/>
              </a:buBlip>
            </a:pPr>
            <a:endParaRPr lang="it-IT" sz="1200" b="1" dirty="0">
              <a:latin typeface="Verdana" pitchFamily="34" charset="0"/>
            </a:endParaRPr>
          </a:p>
          <a:p>
            <a:pPr algn="just">
              <a:buFontTx/>
              <a:buBlip>
                <a:blip r:embed="rId3"/>
              </a:buBlip>
            </a:pPr>
            <a:r>
              <a:rPr lang="it-IT" sz="1200" b="1" dirty="0">
                <a:latin typeface="Verdana" pitchFamily="34" charset="0"/>
              </a:rPr>
              <a:t>favorire la crescita e lo sviluppo degli studenti;</a:t>
            </a:r>
          </a:p>
          <a:p>
            <a:pPr algn="just">
              <a:buFontTx/>
              <a:buBlip>
                <a:blip r:embed="rId3"/>
              </a:buBlip>
            </a:pPr>
            <a:endParaRPr lang="it-IT" sz="1200" b="1" dirty="0">
              <a:latin typeface="Verdana" pitchFamily="34" charset="0"/>
            </a:endParaRPr>
          </a:p>
          <a:p>
            <a:pPr algn="just">
              <a:buFontTx/>
              <a:buBlip>
                <a:blip r:embed="rId3"/>
              </a:buBlip>
            </a:pPr>
            <a:r>
              <a:rPr lang="it-IT" sz="1200" b="1" dirty="0">
                <a:latin typeface="Verdana" pitchFamily="34" charset="0"/>
              </a:rPr>
              <a:t>supportare le famiglie nello svolgere le funzioni educative e genitoriali;</a:t>
            </a:r>
          </a:p>
          <a:p>
            <a:pPr algn="just">
              <a:buFontTx/>
              <a:buBlip>
                <a:blip r:embed="rId3"/>
              </a:buBlip>
            </a:pPr>
            <a:endParaRPr lang="it-IT" sz="1200" b="1" dirty="0">
              <a:latin typeface="Verdana" pitchFamily="34" charset="0"/>
            </a:endParaRPr>
          </a:p>
          <a:p>
            <a:pPr algn="just">
              <a:buFontTx/>
              <a:buBlip>
                <a:blip r:embed="rId3"/>
              </a:buBlip>
            </a:pPr>
            <a:r>
              <a:rPr lang="it-IT" sz="1200" b="1" dirty="0">
                <a:latin typeface="Verdana" pitchFamily="34" charset="0"/>
              </a:rPr>
              <a:t>migliorare la qualità dei servizi offerti dalle istituzioni scolastiche; </a:t>
            </a:r>
          </a:p>
          <a:p>
            <a:pPr algn="just">
              <a:buFontTx/>
              <a:buBlip>
                <a:blip r:embed="rId3"/>
              </a:buBlip>
            </a:pPr>
            <a:endParaRPr lang="it-IT" sz="1200" b="1" dirty="0">
              <a:latin typeface="Verdana" pitchFamily="34" charset="0"/>
            </a:endParaRPr>
          </a:p>
          <a:p>
            <a:pPr algn="just">
              <a:lnSpc>
                <a:spcPts val="1600"/>
              </a:lnSpc>
              <a:buFontTx/>
              <a:buBlip>
                <a:blip r:embed="rId3"/>
              </a:buBlip>
            </a:pPr>
            <a:r>
              <a:rPr lang="it-IT" sz="1200" b="1" dirty="0">
                <a:latin typeface="Verdana" pitchFamily="34" charset="0"/>
              </a:rPr>
              <a:t>promuovere un clima collaborativo all’interno della scuola e tra il personale scolastico, gli studenti e le famiglie;</a:t>
            </a:r>
          </a:p>
          <a:p>
            <a:pPr lvl="1" algn="just">
              <a:buFontTx/>
              <a:buBlip>
                <a:blip r:embed="rId3"/>
              </a:buBlip>
            </a:pPr>
            <a:endParaRPr lang="it-IT" sz="1200" b="1" dirty="0">
              <a:latin typeface="Verdana" pitchFamily="34" charset="0"/>
            </a:endParaRPr>
          </a:p>
        </p:txBody>
      </p:sp>
      <p:sp>
        <p:nvSpPr>
          <p:cNvPr id="9" name="CasellaDiTesto 8"/>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a4) Disagio psicologico</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7"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8" name="Text Box 4"/>
          <p:cNvSpPr txBox="1">
            <a:spLocks noChangeArrowheads="1"/>
          </p:cNvSpPr>
          <p:nvPr/>
        </p:nvSpPr>
        <p:spPr bwMode="auto">
          <a:xfrm>
            <a:off x="494483"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avanti</a:t>
            </a:r>
            <a:endParaRPr lang="it-IT" sz="1200"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CasellaDiTesto 8"/>
          <p:cNvSpPr txBox="1">
            <a:spLocks noChangeArrowheads="1"/>
          </p:cNvSpPr>
          <p:nvPr/>
        </p:nvSpPr>
        <p:spPr bwMode="auto">
          <a:xfrm>
            <a:off x="315119" y="1446980"/>
            <a:ext cx="6931025" cy="5078313"/>
          </a:xfrm>
          <a:prstGeom prst="rect">
            <a:avLst/>
          </a:prstGeom>
          <a:noFill/>
          <a:ln w="9525">
            <a:noFill/>
            <a:miter lim="800000"/>
            <a:headEnd/>
            <a:tailEnd/>
          </a:ln>
        </p:spPr>
        <p:txBody>
          <a:bodyPr>
            <a:spAutoFit/>
          </a:bodyPr>
          <a:lstStyle/>
          <a:p>
            <a:pPr lvl="1" algn="just">
              <a:buBlip>
                <a:blip r:embed="rId3"/>
              </a:buBlip>
            </a:pPr>
            <a:endParaRPr lang="it-IT" sz="1200" b="1" dirty="0">
              <a:latin typeface="Verdana" pitchFamily="34" charset="0"/>
            </a:endParaRPr>
          </a:p>
          <a:p>
            <a:pPr algn="just">
              <a:lnSpc>
                <a:spcPts val="1600"/>
              </a:lnSpc>
              <a:buBlip>
                <a:blip r:embed="rId3"/>
              </a:buBlip>
            </a:pPr>
            <a:r>
              <a:rPr lang="it-IT" sz="1200" b="1" dirty="0">
                <a:latin typeface="Verdana" pitchFamily="34" charset="0"/>
              </a:rPr>
              <a:t>promuovere del benessere e dello sviluppo delle risorse individuali, per prevenire la strutturazione del disagio e la comparsa di comportamenti a rischio;</a:t>
            </a:r>
          </a:p>
          <a:p>
            <a:pPr algn="just"/>
            <a:endParaRPr lang="it-IT" sz="1200" b="1" dirty="0">
              <a:latin typeface="Verdana" pitchFamily="34" charset="0"/>
            </a:endParaRPr>
          </a:p>
          <a:p>
            <a:pPr algn="just">
              <a:lnSpc>
                <a:spcPts val="1600"/>
              </a:lnSpc>
              <a:buBlip>
                <a:blip r:embed="rId3"/>
              </a:buBlip>
            </a:pPr>
            <a:r>
              <a:rPr lang="it-IT" sz="1200" b="1" dirty="0">
                <a:latin typeface="Verdana" pitchFamily="34" charset="0"/>
              </a:rPr>
              <a:t>mappare le maggiori aree di disagio di natura </a:t>
            </a:r>
            <a:r>
              <a:rPr lang="it-IT" sz="1200" b="1" dirty="0" err="1">
                <a:latin typeface="Verdana" pitchFamily="34" charset="0"/>
              </a:rPr>
              <a:t>psicologico-emotivo-comportamentale-relazionale</a:t>
            </a:r>
            <a:r>
              <a:rPr lang="it-IT" sz="1200" b="1" dirty="0">
                <a:latin typeface="Verdana" pitchFamily="34" charset="0"/>
              </a:rPr>
              <a:t> anche rispetto ai nuovi strumenti di comunicazione/socializzazione degli alunni nell’era  multimediale/</a:t>
            </a:r>
            <a:r>
              <a:rPr lang="it-IT" sz="1200" b="1" dirty="0" err="1">
                <a:latin typeface="Verdana" pitchFamily="34" charset="0"/>
              </a:rPr>
              <a:t>tecnoliquida</a:t>
            </a:r>
            <a:r>
              <a:rPr lang="it-IT" sz="1200" b="1" dirty="0">
                <a:latin typeface="Verdana" pitchFamily="34" charset="0"/>
              </a:rPr>
              <a:t> ( uso/abuso del web, relazioni nel reale/virtuale etc.);</a:t>
            </a:r>
          </a:p>
          <a:p>
            <a:pPr algn="just">
              <a:buBlip>
                <a:blip r:embed="rId3"/>
              </a:buBlip>
            </a:pPr>
            <a:endParaRPr lang="it-IT" sz="1200" b="1" dirty="0">
              <a:latin typeface="Verdana" pitchFamily="34" charset="0"/>
            </a:endParaRPr>
          </a:p>
          <a:p>
            <a:pPr algn="just">
              <a:lnSpc>
                <a:spcPts val="1600"/>
              </a:lnSpc>
              <a:buBlip>
                <a:blip r:embed="rId3"/>
              </a:buBlip>
            </a:pPr>
            <a:r>
              <a:rPr lang="it-IT" sz="1200" b="1" dirty="0">
                <a:latin typeface="Verdana" pitchFamily="34" charset="0"/>
              </a:rPr>
              <a:t>supportare con specifici interventi </a:t>
            </a:r>
            <a:r>
              <a:rPr lang="it-IT" sz="1200" b="1" dirty="0" err="1">
                <a:latin typeface="Verdana" pitchFamily="34" charset="0"/>
              </a:rPr>
              <a:t>tailored</a:t>
            </a:r>
            <a:r>
              <a:rPr lang="it-IT" sz="1200" b="1" dirty="0">
                <a:latin typeface="Verdana" pitchFamily="34" charset="0"/>
              </a:rPr>
              <a:t>,a seconda dell’area di bisogno, i singoli ragazzi, per quanto possibile lungo tutto il percorso scolastico, se necessario;</a:t>
            </a:r>
          </a:p>
          <a:p>
            <a:pPr algn="just">
              <a:buBlip>
                <a:blip r:embed="rId3"/>
              </a:buBlip>
            </a:pPr>
            <a:endParaRPr lang="it-IT" sz="1200" b="1" dirty="0">
              <a:latin typeface="Verdana" pitchFamily="34" charset="0"/>
            </a:endParaRPr>
          </a:p>
          <a:p>
            <a:pPr algn="just">
              <a:buBlip>
                <a:blip r:embed="rId3"/>
              </a:buBlip>
            </a:pPr>
            <a:r>
              <a:rPr lang="it-IT" sz="1200" b="1" dirty="0">
                <a:latin typeface="Verdana" pitchFamily="34" charset="0"/>
              </a:rPr>
              <a:t>predisporre strumenti compensativi e dispensativi;</a:t>
            </a:r>
          </a:p>
          <a:p>
            <a:pPr algn="just">
              <a:buBlip>
                <a:blip r:embed="rId3"/>
              </a:buBlip>
            </a:pPr>
            <a:endParaRPr lang="it-IT" sz="1200" b="1" dirty="0">
              <a:latin typeface="Verdana" pitchFamily="34" charset="0"/>
            </a:endParaRPr>
          </a:p>
          <a:p>
            <a:pPr algn="just">
              <a:lnSpc>
                <a:spcPts val="1600"/>
              </a:lnSpc>
              <a:buBlip>
                <a:blip r:embed="rId3"/>
              </a:buBlip>
            </a:pPr>
            <a:r>
              <a:rPr lang="it-IT" sz="1200" b="1" dirty="0">
                <a:latin typeface="Verdana" pitchFamily="34" charset="0"/>
              </a:rPr>
              <a:t>rendicontare annualmente l’attività svolta individuando le best </a:t>
            </a:r>
            <a:r>
              <a:rPr lang="it-IT" sz="1200" b="1" dirty="0" err="1">
                <a:latin typeface="Verdana" pitchFamily="34" charset="0"/>
              </a:rPr>
              <a:t>practice</a:t>
            </a:r>
            <a:r>
              <a:rPr lang="it-IT" sz="1200" b="1" dirty="0">
                <a:latin typeface="Verdana" pitchFamily="34" charset="0"/>
              </a:rPr>
              <a:t> adottate con gli alunni, affinché diventino cultura comune nel corpo docente e quindi potenzialmente sfruttabili in situazioni analoghe.</a:t>
            </a:r>
          </a:p>
          <a:p>
            <a:pPr algn="just">
              <a:lnSpc>
                <a:spcPts val="1600"/>
              </a:lnSpc>
              <a:buBlip>
                <a:blip r:embed="rId3"/>
              </a:buBlip>
            </a:pPr>
            <a:endParaRPr lang="it-IT" sz="1200" b="1" dirty="0">
              <a:latin typeface="Verdana" pitchFamily="34" charset="0"/>
            </a:endParaRPr>
          </a:p>
          <a:p>
            <a:pPr algn="just">
              <a:lnSpc>
                <a:spcPts val="1600"/>
              </a:lnSpc>
            </a:pPr>
            <a:r>
              <a:rPr lang="it-IT" sz="1200" b="1" dirty="0">
                <a:latin typeface="Verdana" pitchFamily="34" charset="0"/>
              </a:rPr>
              <a:t>Per l’anno scolastico 2015 – 2016 sono previsti eventuali incontri con la </a:t>
            </a:r>
            <a:r>
              <a:rPr lang="it-IT" sz="1200" b="1" dirty="0" err="1">
                <a:latin typeface="Verdana" pitchFamily="34" charset="0"/>
              </a:rPr>
              <a:t>F.S.</a:t>
            </a:r>
            <a:r>
              <a:rPr lang="it-IT" sz="1200" b="1" dirty="0">
                <a:latin typeface="Verdana" pitchFamily="34" charset="0"/>
              </a:rPr>
              <a:t> Area 3 – disagio psicologico  in orario curricolare nei giorni di lunedì e martedì per complessive cinque ore settimanali.  </a:t>
            </a:r>
          </a:p>
          <a:p>
            <a:pPr lvl="1" algn="just">
              <a:buFontTx/>
              <a:buBlip>
                <a:blip r:embed="rId3"/>
              </a:buBlip>
            </a:pPr>
            <a:endParaRPr lang="it-IT" sz="1200" b="1" dirty="0">
              <a:latin typeface="Verdana" pitchFamily="34" charset="0"/>
            </a:endParaRPr>
          </a:p>
        </p:txBody>
      </p:sp>
      <p:sp>
        <p:nvSpPr>
          <p:cNvPr id="9" name="CasellaDiTesto 8"/>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a4) Disagio psicologico</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7"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6" name="Rettangolo 5"/>
          <p:cNvSpPr/>
          <p:nvPr/>
        </p:nvSpPr>
        <p:spPr>
          <a:xfrm>
            <a:off x="280170" y="1232666"/>
            <a:ext cx="7000924" cy="5678478"/>
          </a:xfrm>
          <a:prstGeom prst="rect">
            <a:avLst/>
          </a:prstGeom>
        </p:spPr>
        <p:txBody>
          <a:bodyPr wrap="square">
            <a:spAutoFit/>
          </a:bodyPr>
          <a:lstStyle/>
          <a:p>
            <a:pPr algn="just">
              <a:lnSpc>
                <a:spcPct val="150000"/>
              </a:lnSpc>
            </a:pPr>
            <a:r>
              <a:rPr lang="it-IT" sz="1200" b="1" dirty="0">
                <a:latin typeface="Verdana" pitchFamily="34" charset="0"/>
              </a:rPr>
              <a:t>La Nota ministeriale 27 giugno 2013, richiamando la Direttiva Ministeriale del 27 dicembre 2012 e la C.M. n.8 del 2013 </a:t>
            </a:r>
            <a:r>
              <a:rPr lang="it-IT" sz="1200" b="1" dirty="0" err="1">
                <a:latin typeface="Verdana" pitchFamily="34" charset="0"/>
              </a:rPr>
              <a:t>prot</a:t>
            </a:r>
            <a:r>
              <a:rPr lang="it-IT" sz="1200" b="1" dirty="0">
                <a:latin typeface="Verdana" pitchFamily="34" charset="0"/>
              </a:rPr>
              <a:t>.561 </a:t>
            </a:r>
            <a:r>
              <a:rPr lang="it-IT" sz="1200" b="1" i="1" dirty="0">
                <a:latin typeface="Verdana" pitchFamily="34" charset="0"/>
              </a:rPr>
              <a:t>“Strumenti di interventi per alunni con bisogni educativi speciali e organizzazione territoriale per l’inclusione scolastica”. Indicazioni operative, </a:t>
            </a:r>
            <a:r>
              <a:rPr lang="it-IT" sz="1200" b="1" dirty="0">
                <a:latin typeface="Verdana" pitchFamily="34" charset="0"/>
              </a:rPr>
              <a:t>fornisce indicazioni per la redazione del Piano Annuale per l’</a:t>
            </a:r>
            <a:r>
              <a:rPr lang="it-IT" sz="1200" b="1" dirty="0" err="1">
                <a:latin typeface="Verdana" pitchFamily="34" charset="0"/>
              </a:rPr>
              <a:t>Inclusività</a:t>
            </a:r>
            <a:r>
              <a:rPr lang="it-IT" sz="1200" b="1" dirty="0">
                <a:latin typeface="Verdana" pitchFamily="34" charset="0"/>
              </a:rPr>
              <a:t> (PAI).</a:t>
            </a:r>
          </a:p>
          <a:p>
            <a:pPr algn="just">
              <a:lnSpc>
                <a:spcPct val="150000"/>
              </a:lnSpc>
            </a:pPr>
            <a:r>
              <a:rPr lang="it-IT" sz="1200" b="1" dirty="0">
                <a:latin typeface="Verdana" pitchFamily="34" charset="0"/>
              </a:rPr>
              <a:t>Il PAI è prima di tutto un documento che informa su i processi di apprendimento individualizzati e personalizzati, sulle metodologie e strategie adottate a garanzia del successo formativo.</a:t>
            </a:r>
            <a:r>
              <a:rPr lang="it-IT" sz="1200" dirty="0"/>
              <a:t> </a:t>
            </a:r>
          </a:p>
          <a:p>
            <a:endParaRPr lang="it-IT" sz="1200" dirty="0"/>
          </a:p>
          <a:p>
            <a:pPr algn="just">
              <a:lnSpc>
                <a:spcPct val="150000"/>
              </a:lnSpc>
            </a:pPr>
            <a:r>
              <a:rPr lang="it-IT" sz="1200" b="1" dirty="0">
                <a:latin typeface="Verdana" pitchFamily="34" charset="0"/>
              </a:rPr>
              <a:t>Il documento è così costituito:</a:t>
            </a:r>
          </a:p>
          <a:p>
            <a:pPr lvl="1">
              <a:lnSpc>
                <a:spcPct val="150000"/>
              </a:lnSpc>
            </a:pPr>
            <a:r>
              <a:rPr lang="it-IT" sz="1400" b="1" dirty="0">
                <a:latin typeface="Verdana" pitchFamily="34" charset="0"/>
              </a:rPr>
              <a:t>PARTE PRIMA – analisi dei punti di forza e di criticità </a:t>
            </a:r>
          </a:p>
          <a:p>
            <a:pPr marL="173038" indent="-95250" algn="just">
              <a:lnSpc>
                <a:spcPct val="150000"/>
              </a:lnSpc>
              <a:buFont typeface="Wingdings" pitchFamily="2" charset="2"/>
              <a:buChar char="Ø"/>
            </a:pPr>
            <a:r>
              <a:rPr lang="it-IT" sz="1200" b="1" dirty="0">
                <a:latin typeface="Verdana" pitchFamily="34" charset="0"/>
              </a:rPr>
              <a:t>contiene i dati relativi all’anno scolastico 2014 – 2015, rilevati tra settembre 2014 e giugno 2015 ( consuntivo ).</a:t>
            </a:r>
          </a:p>
          <a:p>
            <a:pPr algn="just">
              <a:lnSpc>
                <a:spcPct val="150000"/>
              </a:lnSpc>
            </a:pPr>
            <a:endParaRPr lang="it-IT" sz="1200" b="1" dirty="0">
              <a:latin typeface="Verdana" pitchFamily="34" charset="0"/>
            </a:endParaRPr>
          </a:p>
          <a:p>
            <a:pPr lvl="1">
              <a:lnSpc>
                <a:spcPct val="150000"/>
              </a:lnSpc>
            </a:pPr>
            <a:r>
              <a:rPr lang="it-IT" sz="1400" b="1" dirty="0">
                <a:latin typeface="Verdana" pitchFamily="34" charset="0"/>
              </a:rPr>
              <a:t>PARTE </a:t>
            </a:r>
            <a:r>
              <a:rPr lang="it-IT" sz="1400" b="1" dirty="0" err="1">
                <a:latin typeface="Verdana" pitchFamily="34" charset="0"/>
              </a:rPr>
              <a:t>SECONDA–</a:t>
            </a:r>
            <a:r>
              <a:rPr lang="it-IT" sz="1400" b="1" dirty="0">
                <a:latin typeface="Verdana" pitchFamily="34" charset="0"/>
              </a:rPr>
              <a:t> obiettivi di incremento dell’</a:t>
            </a:r>
            <a:r>
              <a:rPr lang="it-IT" sz="1400" b="1" dirty="0" err="1">
                <a:latin typeface="Verdana" pitchFamily="34" charset="0"/>
              </a:rPr>
              <a:t>inclusività</a:t>
            </a:r>
            <a:r>
              <a:rPr lang="it-IT" sz="1400" b="1" dirty="0">
                <a:latin typeface="Verdana" pitchFamily="34" charset="0"/>
              </a:rPr>
              <a:t> proposti per il prossimo anno </a:t>
            </a:r>
          </a:p>
          <a:p>
            <a:pPr marL="173038" indent="-77788" algn="just">
              <a:lnSpc>
                <a:spcPct val="150000"/>
              </a:lnSpc>
              <a:buFont typeface="Wingdings" pitchFamily="2" charset="2"/>
              <a:buChar char="Ø"/>
            </a:pPr>
            <a:r>
              <a:rPr lang="it-IT" sz="1200" b="1" dirty="0">
                <a:latin typeface="Verdana" pitchFamily="34" charset="0"/>
              </a:rPr>
              <a:t>riporta le proposte operative di miglioramento che si intendono attuare nell’anno scolastico successivo 2015 – 2016, tra settembre 2015 e giugno 2016 ( preventivo ).</a:t>
            </a:r>
          </a:p>
          <a:p>
            <a:pPr algn="just">
              <a:lnSpc>
                <a:spcPct val="150000"/>
              </a:lnSpc>
            </a:pPr>
            <a:r>
              <a:rPr lang="it-IT" sz="1200" b="1" dirty="0">
                <a:latin typeface="Verdana" pitchFamily="34" charset="0"/>
              </a:rPr>
              <a:t> </a:t>
            </a:r>
          </a:p>
        </p:txBody>
      </p:sp>
      <p:sp>
        <p:nvSpPr>
          <p:cNvPr id="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23045"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graphicFrame>
        <p:nvGraphicFramePr>
          <p:cNvPr id="12" name="Tabella 11"/>
          <p:cNvGraphicFramePr>
            <a:graphicFrameLocks noGrp="1"/>
          </p:cNvGraphicFramePr>
          <p:nvPr/>
        </p:nvGraphicFramePr>
        <p:xfrm>
          <a:off x="387326" y="1732725"/>
          <a:ext cx="6786610" cy="5983258"/>
        </p:xfrm>
        <a:graphic>
          <a:graphicData uri="http://schemas.openxmlformats.org/drawingml/2006/table">
            <a:tbl>
              <a:tblPr>
                <a:effectLst>
                  <a:outerShdw blurRad="50800" dist="38100" dir="2700000" algn="tl" rotWithShape="0">
                    <a:prstClr val="black">
                      <a:alpha val="40000"/>
                    </a:prstClr>
                  </a:outerShdw>
                </a:effectLst>
              </a:tblPr>
              <a:tblGrid>
                <a:gridCol w="5656780">
                  <a:extLst>
                    <a:ext uri="{9D8B030D-6E8A-4147-A177-3AD203B41FA5}">
                      <a16:colId xmlns:a16="http://schemas.microsoft.com/office/drawing/2014/main" xmlns="" val="20000"/>
                    </a:ext>
                  </a:extLst>
                </a:gridCol>
                <a:gridCol w="1129830">
                  <a:extLst>
                    <a:ext uri="{9D8B030D-6E8A-4147-A177-3AD203B41FA5}">
                      <a16:colId xmlns:a16="http://schemas.microsoft.com/office/drawing/2014/main" xmlns="" val="20001"/>
                    </a:ext>
                  </a:extLst>
                </a:gridCol>
              </a:tblGrid>
              <a:tr h="640080">
                <a:tc>
                  <a:txBody>
                    <a:bodyPr/>
                    <a:lstStyle/>
                    <a:p>
                      <a:pPr marL="222250">
                        <a:spcAft>
                          <a:spcPts val="0"/>
                        </a:spcAft>
                      </a:pPr>
                      <a:endParaRPr lang="it-IT" sz="1400" b="1" dirty="0">
                        <a:solidFill>
                          <a:schemeClr val="tx2"/>
                        </a:solidFill>
                        <a:latin typeface="Verdana" pitchFamily="34" charset="0"/>
                        <a:ea typeface="Times New Roman"/>
                        <a:cs typeface="Tahoma"/>
                      </a:endParaRPr>
                    </a:p>
                    <a:p>
                      <a:pPr marL="565150" indent="-342900">
                        <a:spcAft>
                          <a:spcPts val="0"/>
                        </a:spcAft>
                        <a:buAutoNum type="alphaUcPeriod"/>
                      </a:pPr>
                      <a:r>
                        <a:rPr lang="it-IT" sz="1400" b="1" dirty="0">
                          <a:solidFill>
                            <a:schemeClr val="tx2"/>
                          </a:solidFill>
                          <a:latin typeface="Verdana" pitchFamily="34" charset="0"/>
                          <a:ea typeface="Times New Roman"/>
                          <a:cs typeface="Tahoma"/>
                        </a:rPr>
                        <a:t>Rilevazione dei BES presenti </a:t>
                      </a:r>
                      <a:r>
                        <a:rPr lang="it-IT" sz="1400" b="1" dirty="0" err="1">
                          <a:solidFill>
                            <a:schemeClr val="tx2"/>
                          </a:solidFill>
                          <a:latin typeface="Verdana" pitchFamily="34" charset="0"/>
                          <a:ea typeface="Times New Roman"/>
                          <a:cs typeface="Tahoma"/>
                        </a:rPr>
                        <a:t>a.s.</a:t>
                      </a:r>
                      <a:r>
                        <a:rPr lang="it-IT" sz="1400" b="1" dirty="0">
                          <a:solidFill>
                            <a:schemeClr val="tx2"/>
                          </a:solidFill>
                          <a:latin typeface="Verdana" pitchFamily="34" charset="0"/>
                          <a:ea typeface="Times New Roman"/>
                          <a:cs typeface="Tahoma"/>
                        </a:rPr>
                        <a:t> 2013-14:</a:t>
                      </a:r>
                    </a:p>
                    <a:p>
                      <a:pPr marL="565150" indent="-342900">
                        <a:spcAft>
                          <a:spcPts val="0"/>
                        </a:spcAft>
                        <a:buAutoNum type="alphaUcPeriod"/>
                      </a:pPr>
                      <a:endParaRPr lang="it-IT" sz="14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248217">
                <a:tc>
                  <a:txBody>
                    <a:bodyPr/>
                    <a:lstStyle/>
                    <a:p>
                      <a:pPr marL="234950">
                        <a:spcAft>
                          <a:spcPts val="0"/>
                        </a:spcAft>
                      </a:pPr>
                      <a:r>
                        <a:rPr lang="it-IT" sz="1200" b="1" dirty="0">
                          <a:solidFill>
                            <a:schemeClr val="tx2"/>
                          </a:solidFill>
                          <a:latin typeface="Verdana" pitchFamily="34" charset="0"/>
                          <a:ea typeface="Times New Roman"/>
                          <a:cs typeface="Tahoma"/>
                        </a:rPr>
                        <a:t>1. disabilità certificate (Legge 104/92 art. 3, commi 1 e 3)</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a:solidFill>
                            <a:schemeClr val="tx2"/>
                          </a:solidFill>
                          <a:latin typeface="Verdana" pitchFamily="34" charset="0"/>
                          <a:ea typeface="Times New Roman"/>
                          <a:cs typeface="Times New Roman"/>
                        </a:rPr>
                        <a:t>41</a:t>
                      </a:r>
                      <a:endParaRPr lang="it-IT" sz="120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minorati vista</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a:solidFill>
                            <a:schemeClr val="tx2"/>
                          </a:solidFill>
                          <a:latin typeface="Verdana" pitchFamily="34" charset="0"/>
                          <a:ea typeface="Times New Roman"/>
                          <a:cs typeface="Times New Roman"/>
                        </a:rPr>
                        <a:t>0</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minorati udito</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a:solidFill>
                            <a:schemeClr val="tx2"/>
                          </a:solidFill>
                          <a:latin typeface="Verdana" pitchFamily="34" charset="0"/>
                          <a:ea typeface="Times New Roman"/>
                          <a:cs typeface="Times New Roman"/>
                        </a:rPr>
                        <a:t>3</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Psicofisici</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a:solidFill>
                            <a:schemeClr val="tx2"/>
                          </a:solidFill>
                          <a:latin typeface="Verdana" pitchFamily="34" charset="0"/>
                          <a:ea typeface="Times New Roman"/>
                          <a:cs typeface="Times New Roman"/>
                        </a:rPr>
                        <a:t>38</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248217">
                <a:tc>
                  <a:txBody>
                    <a:bodyPr/>
                    <a:lstStyle/>
                    <a:p>
                      <a:pPr marL="231775">
                        <a:spcAft>
                          <a:spcPts val="0"/>
                        </a:spcAft>
                      </a:pPr>
                      <a:r>
                        <a:rPr lang="it-IT" sz="1200" b="1" dirty="0">
                          <a:solidFill>
                            <a:schemeClr val="tx2"/>
                          </a:solidFill>
                          <a:latin typeface="Verdana" pitchFamily="34" charset="0"/>
                          <a:ea typeface="Times New Roman"/>
                          <a:cs typeface="Tahoma"/>
                        </a:rPr>
                        <a:t>2. disturbi evolutivi specifici</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a:solidFill>
                            <a:schemeClr val="tx2"/>
                          </a:solidFill>
                          <a:latin typeface="Verdana" pitchFamily="34" charset="0"/>
                          <a:ea typeface="Times New Roman"/>
                          <a:cs typeface="Times New Roman"/>
                        </a:rPr>
                        <a:t>25</a:t>
                      </a:r>
                      <a:endParaRPr lang="it-IT" sz="120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DSA</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a:solidFill>
                            <a:schemeClr val="tx2"/>
                          </a:solidFill>
                          <a:latin typeface="Verdana" pitchFamily="34" charset="0"/>
                          <a:ea typeface="Times New Roman"/>
                          <a:cs typeface="Times New Roman"/>
                        </a:rPr>
                        <a:t>25</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ADHD/DOP</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Borderline cognitivo</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Altro</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9"/>
                  </a:ext>
                </a:extLst>
              </a:tr>
              <a:tr h="248217">
                <a:tc>
                  <a:txBody>
                    <a:bodyPr/>
                    <a:lstStyle/>
                    <a:p>
                      <a:pPr marL="228600">
                        <a:spcAft>
                          <a:spcPts val="0"/>
                        </a:spcAft>
                      </a:pPr>
                      <a:r>
                        <a:rPr lang="it-IT" sz="1200" b="1">
                          <a:solidFill>
                            <a:schemeClr val="tx2"/>
                          </a:solidFill>
                          <a:latin typeface="Verdana" pitchFamily="34" charset="0"/>
                          <a:ea typeface="Times New Roman"/>
                          <a:cs typeface="Tahoma"/>
                        </a:rPr>
                        <a:t>3. svantaggio (indicare il disagio prevalente)</a:t>
                      </a:r>
                      <a:endParaRPr lang="it-IT" sz="120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a:solidFill>
                            <a:schemeClr val="tx2"/>
                          </a:solidFill>
                          <a:latin typeface="Verdana" pitchFamily="34" charset="0"/>
                          <a:ea typeface="Times New Roman"/>
                          <a:cs typeface="Times New Roman"/>
                        </a:rPr>
                        <a:t>62</a:t>
                      </a:r>
                      <a:endParaRPr lang="it-IT" sz="120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0"/>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Socio-economico</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a:solidFill>
                            <a:schemeClr val="tx2"/>
                          </a:solidFill>
                          <a:latin typeface="Verdana" pitchFamily="34" charset="0"/>
                          <a:ea typeface="Times New Roman"/>
                          <a:cs typeface="Times New Roman"/>
                        </a:rPr>
                        <a:t>1</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1"/>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a:t>
                      </a:r>
                      <a:r>
                        <a:rPr lang="it-IT" sz="1200" b="1" dirty="0" err="1">
                          <a:solidFill>
                            <a:schemeClr val="tx2"/>
                          </a:solidFill>
                          <a:latin typeface="Verdana" pitchFamily="34" charset="0"/>
                          <a:ea typeface="Times New Roman"/>
                          <a:cs typeface="Tahoma"/>
                        </a:rPr>
                        <a:t>Linguistico-culturale</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a:solidFill>
                            <a:schemeClr val="tx2"/>
                          </a:solidFill>
                          <a:latin typeface="Verdana" pitchFamily="34" charset="0"/>
                          <a:ea typeface="Times New Roman"/>
                          <a:cs typeface="Times New Roman"/>
                        </a:rPr>
                        <a:t>12</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2"/>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Disagio comportamentale/relazionale</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a:solidFill>
                            <a:schemeClr val="tx2"/>
                          </a:solidFill>
                          <a:latin typeface="Verdana" pitchFamily="34" charset="0"/>
                          <a:ea typeface="Times New Roman"/>
                          <a:cs typeface="Times New Roman"/>
                        </a:rPr>
                        <a:t>49</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3"/>
                  </a:ext>
                </a:extLst>
              </a:tr>
              <a:tr h="248217">
                <a:tc>
                  <a:txBody>
                    <a:bodyPr/>
                    <a:lstStyle/>
                    <a:p>
                      <a:pPr marL="463550">
                        <a:spcAft>
                          <a:spcPts val="0"/>
                        </a:spcAft>
                      </a:pPr>
                      <a:r>
                        <a:rPr lang="it-IT" sz="1200" b="1" dirty="0">
                          <a:solidFill>
                            <a:schemeClr val="tx2"/>
                          </a:solidFill>
                          <a:latin typeface="Verdana" pitchFamily="34" charset="0"/>
                          <a:ea typeface="Times New Roman"/>
                          <a:cs typeface="Tahoma"/>
                        </a:rPr>
                        <a:t>&gt; Altro</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endParaRPr lang="it-IT" sz="1200">
                        <a:solidFill>
                          <a:schemeClr val="tx2"/>
                        </a:solidFill>
                        <a:highlight>
                          <a:srgbClr val="FFFF00"/>
                        </a:highlight>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4"/>
                  </a:ext>
                </a:extLst>
              </a:tr>
              <a:tr h="385483">
                <a:tc>
                  <a:txBody>
                    <a:bodyPr/>
                    <a:lstStyle/>
                    <a:p>
                      <a:pPr marL="4669790">
                        <a:spcAft>
                          <a:spcPts val="0"/>
                        </a:spcAft>
                      </a:pPr>
                      <a:r>
                        <a:rPr lang="it-IT" sz="1200" b="1" dirty="0">
                          <a:solidFill>
                            <a:schemeClr val="tx2"/>
                          </a:solidFill>
                          <a:latin typeface="Verdana" pitchFamily="34" charset="0"/>
                          <a:ea typeface="Times New Roman"/>
                          <a:cs typeface="Tahoma"/>
                        </a:rPr>
                        <a:t>Totali</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a:solidFill>
                            <a:schemeClr val="tx2"/>
                          </a:solidFill>
                          <a:latin typeface="Verdana" pitchFamily="34" charset="0"/>
                          <a:ea typeface="Times New Roman"/>
                          <a:cs typeface="Times New Roman"/>
                        </a:rPr>
                        <a:t>108</a:t>
                      </a:r>
                      <a:endParaRPr lang="it-IT" sz="120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5"/>
                  </a:ext>
                </a:extLst>
              </a:tr>
              <a:tr h="365760">
                <a:tc>
                  <a:txBody>
                    <a:bodyPr/>
                    <a:lstStyle/>
                    <a:p>
                      <a:pPr marL="3230880">
                        <a:spcAft>
                          <a:spcPts val="0"/>
                        </a:spcAft>
                      </a:pPr>
                      <a:r>
                        <a:rPr lang="it-IT" sz="1200" b="1" dirty="0">
                          <a:solidFill>
                            <a:schemeClr val="tx2"/>
                          </a:solidFill>
                          <a:latin typeface="Verdana" pitchFamily="34" charset="0"/>
                          <a:ea typeface="Times New Roman"/>
                          <a:cs typeface="Tahoma"/>
                        </a:rPr>
                        <a:t>% su popolazione scolastica</a:t>
                      </a:r>
                      <a:endParaRPr lang="it-IT" sz="12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dirty="0">
                          <a:solidFill>
                            <a:schemeClr val="tx2"/>
                          </a:solidFill>
                          <a:latin typeface="Verdana" pitchFamily="34" charset="0"/>
                          <a:ea typeface="Times New Roman"/>
                          <a:cs typeface="Times New Roman"/>
                        </a:rPr>
                        <a:t>10%</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6"/>
                  </a:ext>
                </a:extLst>
              </a:tr>
              <a:tr h="248217">
                <a:tc>
                  <a:txBody>
                    <a:bodyPr/>
                    <a:lstStyle/>
                    <a:p>
                      <a:pPr>
                        <a:spcAft>
                          <a:spcPts val="0"/>
                        </a:spcAft>
                      </a:pPr>
                      <a:r>
                        <a:rPr lang="it-IT" sz="1200" b="1">
                          <a:solidFill>
                            <a:schemeClr val="tx2"/>
                          </a:solidFill>
                          <a:latin typeface="Verdana" pitchFamily="34" charset="0"/>
                          <a:ea typeface="Times New Roman"/>
                          <a:cs typeface="Tahoma"/>
                        </a:rPr>
                        <a:t>N° PEI redatti dai GLHO</a:t>
                      </a:r>
                      <a:endParaRPr lang="it-IT" sz="120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dirty="0">
                          <a:solidFill>
                            <a:schemeClr val="tx2"/>
                          </a:solidFill>
                          <a:latin typeface="Verdana" pitchFamily="34" charset="0"/>
                          <a:ea typeface="Times New Roman"/>
                          <a:cs typeface="Times New Roman"/>
                        </a:rPr>
                        <a:t>41</a:t>
                      </a:r>
                      <a:endParaRPr lang="it-IT" sz="1200"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7"/>
                  </a:ext>
                </a:extLst>
              </a:tr>
              <a:tr h="365760">
                <a:tc>
                  <a:txBody>
                    <a:bodyPr/>
                    <a:lstStyle/>
                    <a:p>
                      <a:pPr>
                        <a:spcAft>
                          <a:spcPts val="0"/>
                        </a:spcAft>
                      </a:pPr>
                      <a:r>
                        <a:rPr lang="it-IT" sz="1200" b="1">
                          <a:solidFill>
                            <a:schemeClr val="tx2"/>
                          </a:solidFill>
                          <a:latin typeface="Verdana" pitchFamily="34" charset="0"/>
                          <a:ea typeface="Times New Roman"/>
                          <a:cs typeface="Tahoma"/>
                        </a:rPr>
                        <a:t>N° di PDP redatti dai Consigli di classe in presenza di certificazione sanitaria</a:t>
                      </a:r>
                      <a:endParaRPr lang="it-IT" sz="120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dirty="0">
                          <a:solidFill>
                            <a:schemeClr val="tx2"/>
                          </a:solidFill>
                          <a:latin typeface="Verdana" pitchFamily="34" charset="0"/>
                          <a:ea typeface="Times New Roman"/>
                          <a:cs typeface="Times New Roman"/>
                        </a:rPr>
                        <a:t>26</a:t>
                      </a:r>
                      <a:endParaRPr lang="it-IT" sz="1200"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8"/>
                  </a:ext>
                </a:extLst>
              </a:tr>
              <a:tr h="502920">
                <a:tc>
                  <a:txBody>
                    <a:bodyPr/>
                    <a:lstStyle/>
                    <a:p>
                      <a:pPr>
                        <a:spcAft>
                          <a:spcPts val="600"/>
                        </a:spcAft>
                      </a:pPr>
                      <a:r>
                        <a:rPr lang="it-IT" sz="1200" b="1" dirty="0" err="1">
                          <a:solidFill>
                            <a:schemeClr val="tx2"/>
                          </a:solidFill>
                          <a:latin typeface="Verdana" pitchFamily="34" charset="0"/>
                          <a:ea typeface="Times New Roman"/>
                          <a:cs typeface="Tahoma"/>
                        </a:rPr>
                        <a:t>N°</a:t>
                      </a:r>
                      <a:r>
                        <a:rPr lang="it-IT" sz="1200" b="1" dirty="0">
                          <a:solidFill>
                            <a:schemeClr val="tx2"/>
                          </a:solidFill>
                          <a:latin typeface="Verdana" pitchFamily="34" charset="0"/>
                          <a:ea typeface="Times New Roman"/>
                          <a:cs typeface="Tahoma"/>
                        </a:rPr>
                        <a:t> di PDP redatti dai Consigli di classe in assenza di certificazione sanitaria</a:t>
                      </a:r>
                    </a:p>
                    <a:p>
                      <a:pPr>
                        <a:spcAft>
                          <a:spcPts val="600"/>
                        </a:spcAft>
                      </a:pPr>
                      <a:endParaRPr lang="it-IT" sz="400"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ctr">
                        <a:spcAft>
                          <a:spcPts val="0"/>
                        </a:spcAft>
                      </a:pPr>
                      <a:r>
                        <a:rPr lang="it-IT" sz="1200" b="1" dirty="0">
                          <a:solidFill>
                            <a:schemeClr val="tx2"/>
                          </a:solidFill>
                          <a:latin typeface="Verdana" pitchFamily="34" charset="0"/>
                          <a:ea typeface="Times New Roman"/>
                          <a:cs typeface="Times New Roman"/>
                        </a:rPr>
                        <a:t>61</a:t>
                      </a:r>
                      <a:endParaRPr lang="it-IT" sz="1200"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
        <p:nvSpPr>
          <p:cNvPr id="23553" name="Rectangle 1"/>
          <p:cNvSpPr>
            <a:spLocks noChangeArrowheads="1"/>
          </p:cNvSpPr>
          <p:nvPr/>
        </p:nvSpPr>
        <p:spPr bwMode="auto">
          <a:xfrm>
            <a:off x="0" y="0"/>
            <a:ext cx="756126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300" b="1" i="0" u="none" strike="noStrike" cap="none" normalizeH="0" baseline="0">
                <a:ln>
                  <a:noFill/>
                </a:ln>
                <a:solidFill>
                  <a:schemeClr val="tx1"/>
                </a:solidFill>
                <a:effectLst/>
                <a:latin typeface="Tahoma" pitchFamily="34" charset="0"/>
                <a:ea typeface="Times New Roman" pitchFamily="18" charset="0"/>
                <a:cs typeface="Tahoma" pitchFamily="34" charset="0"/>
              </a:rPr>
              <a:t>Parte I - analisi dei punti di forza e di criticità</a:t>
            </a:r>
            <a:endParaRPr kumimoji="0" lang="it-IT"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endParaRPr>
          </a:p>
        </p:txBody>
      </p:sp>
      <p:sp>
        <p:nvSpPr>
          <p:cNvPr id="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423045"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graphicFrame>
        <p:nvGraphicFramePr>
          <p:cNvPr id="8" name="Tabella 7"/>
          <p:cNvGraphicFramePr>
            <a:graphicFrameLocks noGrp="1"/>
          </p:cNvGraphicFramePr>
          <p:nvPr/>
        </p:nvGraphicFramePr>
        <p:xfrm>
          <a:off x="342100" y="2089918"/>
          <a:ext cx="6877063" cy="6506422"/>
        </p:xfrm>
        <a:graphic>
          <a:graphicData uri="http://schemas.openxmlformats.org/drawingml/2006/table">
            <a:tbl>
              <a:tblPr>
                <a:effectLst>
                  <a:outerShdw blurRad="50800" dist="38100" dir="2700000" algn="tl" rotWithShape="0">
                    <a:prstClr val="black">
                      <a:alpha val="40000"/>
                    </a:prstClr>
                  </a:outerShdw>
                </a:effectLst>
              </a:tblPr>
              <a:tblGrid>
                <a:gridCol w="3475056">
                  <a:extLst>
                    <a:ext uri="{9D8B030D-6E8A-4147-A177-3AD203B41FA5}">
                      <a16:colId xmlns:a16="http://schemas.microsoft.com/office/drawing/2014/main" xmlns="" val="20000"/>
                    </a:ext>
                  </a:extLst>
                </a:gridCol>
                <a:gridCol w="2256777">
                  <a:extLst>
                    <a:ext uri="{9D8B030D-6E8A-4147-A177-3AD203B41FA5}">
                      <a16:colId xmlns:a16="http://schemas.microsoft.com/office/drawing/2014/main" xmlns="" val="20001"/>
                    </a:ext>
                  </a:extLst>
                </a:gridCol>
                <a:gridCol w="1145230">
                  <a:extLst>
                    <a:ext uri="{9D8B030D-6E8A-4147-A177-3AD203B41FA5}">
                      <a16:colId xmlns:a16="http://schemas.microsoft.com/office/drawing/2014/main" xmlns="" val="20002"/>
                    </a:ext>
                  </a:extLst>
                </a:gridCol>
              </a:tblGrid>
              <a:tr h="229058">
                <a:tc>
                  <a:txBody>
                    <a:bodyPr/>
                    <a:lstStyle/>
                    <a:p>
                      <a:pPr marL="234950">
                        <a:spcAft>
                          <a:spcPts val="0"/>
                        </a:spcAft>
                      </a:pPr>
                      <a:endParaRPr lang="it-IT" sz="1400" b="1" dirty="0">
                        <a:solidFill>
                          <a:schemeClr val="tx2"/>
                        </a:solidFill>
                        <a:latin typeface="Verdana" pitchFamily="34" charset="0"/>
                        <a:ea typeface="Times New Roman"/>
                        <a:cs typeface="Tahoma"/>
                      </a:endParaRPr>
                    </a:p>
                    <a:p>
                      <a:pPr marL="234950">
                        <a:spcAft>
                          <a:spcPts val="0"/>
                        </a:spcAft>
                      </a:pPr>
                      <a:r>
                        <a:rPr lang="it-IT" sz="1400" b="1" dirty="0">
                          <a:solidFill>
                            <a:schemeClr val="tx2"/>
                          </a:solidFill>
                          <a:latin typeface="Verdana" pitchFamily="34" charset="0"/>
                          <a:ea typeface="Times New Roman"/>
                          <a:cs typeface="Tahoma"/>
                        </a:rPr>
                        <a:t>B. Risorse professionali specifiche</a:t>
                      </a:r>
                    </a:p>
                    <a:p>
                      <a:pPr marL="234950">
                        <a:spcAft>
                          <a:spcPts val="0"/>
                        </a:spcAft>
                      </a:pPr>
                      <a:endParaRPr lang="it-IT" sz="14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400" b="1" i="1" dirty="0">
                        <a:solidFill>
                          <a:schemeClr val="tx2"/>
                        </a:solidFill>
                        <a:latin typeface="Verdana" pitchFamily="34" charset="0"/>
                        <a:ea typeface="Times New Roman"/>
                        <a:cs typeface="Tahoma"/>
                      </a:endParaRPr>
                    </a:p>
                    <a:p>
                      <a:pPr>
                        <a:spcAft>
                          <a:spcPts val="0"/>
                        </a:spcAft>
                      </a:pPr>
                      <a:r>
                        <a:rPr lang="it-IT" sz="1400" b="1" i="1" dirty="0">
                          <a:solidFill>
                            <a:schemeClr val="tx2"/>
                          </a:solidFill>
                          <a:latin typeface="Verdana" pitchFamily="34" charset="0"/>
                          <a:ea typeface="Times New Roman"/>
                          <a:cs typeface="Tahoma"/>
                        </a:rPr>
                        <a:t>Prevalentemente utilizzate in...</a:t>
                      </a:r>
                      <a:endParaRPr lang="it-IT" sz="14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98120">
                        <a:spcAft>
                          <a:spcPts val="0"/>
                        </a:spcAft>
                      </a:pPr>
                      <a:endParaRPr lang="it-IT" sz="1400" b="1" dirty="0">
                        <a:solidFill>
                          <a:schemeClr val="tx2"/>
                        </a:solidFill>
                        <a:latin typeface="Verdana" pitchFamily="34" charset="0"/>
                        <a:ea typeface="Times New Roman"/>
                        <a:cs typeface="Tahoma"/>
                      </a:endParaRPr>
                    </a:p>
                    <a:p>
                      <a:pPr marL="198120">
                        <a:spcAft>
                          <a:spcPts val="0"/>
                        </a:spcAft>
                      </a:pPr>
                      <a:r>
                        <a:rPr lang="it-IT" sz="1400" b="1" dirty="0">
                          <a:solidFill>
                            <a:schemeClr val="tx2"/>
                          </a:solidFill>
                          <a:latin typeface="Verdana" pitchFamily="34" charset="0"/>
                          <a:ea typeface="Times New Roman"/>
                          <a:cs typeface="Tahoma"/>
                        </a:rPr>
                        <a:t>Sì / No</a:t>
                      </a:r>
                      <a:endParaRPr lang="it-IT" sz="14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509016">
                <a:tc rowSpan="2">
                  <a:txBody>
                    <a:bodyPr/>
                    <a:lstStyle/>
                    <a:p>
                      <a:pPr marL="273050" indent="0" algn="l">
                        <a:spcAft>
                          <a:spcPts val="0"/>
                        </a:spcAft>
                      </a:pPr>
                      <a:endParaRPr lang="it-IT" sz="1200" b="1" dirty="0">
                        <a:solidFill>
                          <a:schemeClr val="tx2"/>
                        </a:solidFill>
                        <a:latin typeface="Verdana" pitchFamily="34" charset="0"/>
                        <a:ea typeface="Times New Roman"/>
                        <a:cs typeface="Tahoma"/>
                      </a:endParaRPr>
                    </a:p>
                    <a:p>
                      <a:pPr marL="273050" indent="0" algn="l">
                        <a:spcAft>
                          <a:spcPts val="0"/>
                        </a:spcAft>
                      </a:pPr>
                      <a:endParaRPr lang="it-IT" sz="1200" b="1" dirty="0">
                        <a:solidFill>
                          <a:schemeClr val="tx2"/>
                        </a:solidFill>
                        <a:latin typeface="Verdana" pitchFamily="34" charset="0"/>
                        <a:ea typeface="Times New Roman"/>
                        <a:cs typeface="Tahoma"/>
                      </a:endParaRPr>
                    </a:p>
                    <a:p>
                      <a:pPr marL="273050" indent="0" algn="l">
                        <a:spcAft>
                          <a:spcPts val="0"/>
                        </a:spcAft>
                      </a:pPr>
                      <a:endParaRPr lang="it-IT" sz="1200" b="1" dirty="0">
                        <a:solidFill>
                          <a:schemeClr val="tx2"/>
                        </a:solidFill>
                        <a:latin typeface="Verdana" pitchFamily="34" charset="0"/>
                        <a:ea typeface="Times New Roman"/>
                        <a:cs typeface="Tahoma"/>
                      </a:endParaRPr>
                    </a:p>
                    <a:p>
                      <a:pPr marL="273050" indent="0" algn="l">
                        <a:spcAft>
                          <a:spcPts val="0"/>
                        </a:spcAft>
                      </a:pPr>
                      <a:r>
                        <a:rPr lang="it-IT" sz="1200" b="1" dirty="0">
                          <a:solidFill>
                            <a:schemeClr val="tx2"/>
                          </a:solidFill>
                          <a:latin typeface="Verdana" pitchFamily="34" charset="0"/>
                          <a:ea typeface="Times New Roman"/>
                          <a:cs typeface="Tahoma"/>
                        </a:rPr>
                        <a:t>Insegnanti di sostegno</a:t>
                      </a:r>
                      <a:endParaRPr lang="it-IT" sz="12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3175" indent="-3175" algn="just">
                        <a:lnSpc>
                          <a:spcPct val="100000"/>
                        </a:lnSpc>
                        <a:spcAft>
                          <a:spcPts val="0"/>
                        </a:spcAft>
                      </a:pPr>
                      <a:r>
                        <a:rPr lang="it-IT" sz="1200" b="1" dirty="0">
                          <a:solidFill>
                            <a:schemeClr val="tx2"/>
                          </a:solidFill>
                          <a:latin typeface="Verdana" pitchFamily="34" charset="0"/>
                          <a:ea typeface="Times New Roman"/>
                          <a:cs typeface="Tahoma"/>
                        </a:rPr>
                        <a:t>Attività individualizzate e di piccolo gruppo</a:t>
                      </a: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763527">
                <a:tc vMerge="1">
                  <a:txBody>
                    <a:bodyPr/>
                    <a:lstStyle/>
                    <a:p>
                      <a:pPr>
                        <a:spcAft>
                          <a:spcPts val="0"/>
                        </a:spcAft>
                      </a:pPr>
                      <a:endParaRPr lang="it-IT" sz="1200" b="1" dirty="0">
                        <a:solidFill>
                          <a:schemeClr val="tx1"/>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Attività </a:t>
                      </a:r>
                      <a:r>
                        <a:rPr lang="it-IT" sz="1200" b="1" dirty="0" err="1">
                          <a:solidFill>
                            <a:schemeClr val="tx2"/>
                          </a:solidFill>
                          <a:latin typeface="Verdana" pitchFamily="34" charset="0"/>
                          <a:ea typeface="Times New Roman"/>
                          <a:cs typeface="Tahoma"/>
                        </a:rPr>
                        <a:t>laboratoriali</a:t>
                      </a:r>
                      <a:r>
                        <a:rPr lang="it-IT" sz="1200" b="1" dirty="0">
                          <a:solidFill>
                            <a:schemeClr val="tx2"/>
                          </a:solidFill>
                          <a:latin typeface="Verdana" pitchFamily="34" charset="0"/>
                          <a:ea typeface="Times New Roman"/>
                          <a:cs typeface="Tahoma"/>
                        </a:rPr>
                        <a:t> integrate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(classi aperte, laboratori protetti,</a:t>
                      </a: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ahoma"/>
                        </a:rPr>
                        <a:t>ecc.)</a:t>
                      </a: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dirty="0">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534467">
                <a:tc rowSpan="2">
                  <a:txBody>
                    <a:bodyPr/>
                    <a:lstStyle/>
                    <a:p>
                      <a:pPr marL="2736850" indent="-2463800">
                        <a:spcAft>
                          <a:spcPts val="0"/>
                        </a:spcAft>
                      </a:pPr>
                      <a:endParaRPr lang="it-IT" sz="1200" b="1" dirty="0">
                        <a:solidFill>
                          <a:schemeClr val="tx2"/>
                        </a:solidFill>
                        <a:latin typeface="Verdana" pitchFamily="34" charset="0"/>
                        <a:ea typeface="Times New Roman"/>
                        <a:cs typeface="Tahoma"/>
                      </a:endParaRPr>
                    </a:p>
                    <a:p>
                      <a:pPr marL="2736850" indent="-2463800">
                        <a:spcAft>
                          <a:spcPts val="0"/>
                        </a:spcAft>
                      </a:pPr>
                      <a:endParaRPr lang="it-IT" sz="1200" b="1" dirty="0">
                        <a:solidFill>
                          <a:schemeClr val="tx2"/>
                        </a:solidFill>
                        <a:latin typeface="Verdana" pitchFamily="34" charset="0"/>
                        <a:ea typeface="Times New Roman"/>
                        <a:cs typeface="Tahoma"/>
                      </a:endParaRPr>
                    </a:p>
                    <a:p>
                      <a:pPr marL="2736850" indent="-2463800">
                        <a:spcAft>
                          <a:spcPts val="0"/>
                        </a:spcAft>
                      </a:pPr>
                      <a:r>
                        <a:rPr lang="it-IT" sz="1200" b="1" dirty="0">
                          <a:solidFill>
                            <a:schemeClr val="tx2"/>
                          </a:solidFill>
                          <a:latin typeface="Verdana" pitchFamily="34" charset="0"/>
                          <a:ea typeface="Times New Roman"/>
                          <a:cs typeface="Tahoma"/>
                        </a:rPr>
                        <a:t>AEC</a:t>
                      </a:r>
                      <a:endParaRPr lang="it-IT" sz="12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3175" indent="-3175" algn="just">
                        <a:lnSpc>
                          <a:spcPct val="100000"/>
                        </a:lnSpc>
                        <a:spcAft>
                          <a:spcPts val="0"/>
                        </a:spcAft>
                      </a:pPr>
                      <a:r>
                        <a:rPr lang="it-IT" sz="1200" b="1" dirty="0">
                          <a:solidFill>
                            <a:schemeClr val="tx2"/>
                          </a:solidFill>
                          <a:latin typeface="Verdana" pitchFamily="34" charset="0"/>
                          <a:ea typeface="Times New Roman"/>
                          <a:cs typeface="Tahoma"/>
                        </a:rPr>
                        <a:t>Attività individualizzate e di piccolo gruppo</a:t>
                      </a: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763527">
                <a:tc vMerge="1">
                  <a:txBody>
                    <a:bodyPr/>
                    <a:lstStyle/>
                    <a:p>
                      <a:pPr>
                        <a:spcAft>
                          <a:spcPts val="0"/>
                        </a:spcAft>
                      </a:pPr>
                      <a:endParaRPr lang="it-IT" sz="1200" b="1" dirty="0">
                        <a:solidFill>
                          <a:schemeClr val="tx1"/>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Attività </a:t>
                      </a:r>
                      <a:r>
                        <a:rPr lang="it-IT" sz="1200" b="1" dirty="0" err="1">
                          <a:solidFill>
                            <a:schemeClr val="tx2"/>
                          </a:solidFill>
                          <a:latin typeface="Verdana" pitchFamily="34" charset="0"/>
                          <a:ea typeface="Times New Roman"/>
                          <a:cs typeface="Tahoma"/>
                        </a:rPr>
                        <a:t>laboratoriali</a:t>
                      </a:r>
                      <a:r>
                        <a:rPr lang="it-IT" sz="1200" b="1" dirty="0">
                          <a:solidFill>
                            <a:schemeClr val="tx2"/>
                          </a:solidFill>
                          <a:latin typeface="Verdana" pitchFamily="34" charset="0"/>
                          <a:ea typeface="Times New Roman"/>
                          <a:cs typeface="Tahoma"/>
                        </a:rPr>
                        <a:t> integrate(classi aperte, laboratori protetti,</a:t>
                      </a: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ahoma"/>
                        </a:rPr>
                        <a:t>ecc.)</a:t>
                      </a: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dirty="0">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509016">
                <a:tc rowSpan="2">
                  <a:txBody>
                    <a:bodyPr/>
                    <a:lstStyle/>
                    <a:p>
                      <a:pPr marL="1108075" indent="-835025">
                        <a:spcAft>
                          <a:spcPts val="0"/>
                        </a:spcAft>
                      </a:pPr>
                      <a:endParaRPr lang="it-IT" sz="1200" b="1" dirty="0">
                        <a:solidFill>
                          <a:schemeClr val="tx2"/>
                        </a:solidFill>
                        <a:latin typeface="Verdana" pitchFamily="34" charset="0"/>
                        <a:ea typeface="Times New Roman"/>
                        <a:cs typeface="Tahoma"/>
                      </a:endParaRPr>
                    </a:p>
                    <a:p>
                      <a:pPr marL="1108075" indent="-835025">
                        <a:spcAft>
                          <a:spcPts val="0"/>
                        </a:spcAft>
                      </a:pPr>
                      <a:endParaRPr lang="it-IT" sz="1200" b="1" dirty="0">
                        <a:solidFill>
                          <a:schemeClr val="tx2"/>
                        </a:solidFill>
                        <a:latin typeface="Verdana" pitchFamily="34" charset="0"/>
                        <a:ea typeface="Times New Roman"/>
                        <a:cs typeface="Tahoma"/>
                      </a:endParaRPr>
                    </a:p>
                    <a:p>
                      <a:pPr marL="1108075" indent="-835025">
                        <a:spcAft>
                          <a:spcPts val="0"/>
                        </a:spcAft>
                      </a:pPr>
                      <a:r>
                        <a:rPr lang="it-IT" sz="1200" b="1" dirty="0">
                          <a:solidFill>
                            <a:schemeClr val="tx2"/>
                          </a:solidFill>
                          <a:latin typeface="Verdana" pitchFamily="34" charset="0"/>
                          <a:ea typeface="Times New Roman"/>
                          <a:cs typeface="Tahoma"/>
                        </a:rPr>
                        <a:t>Assistenti alla comunicazione</a:t>
                      </a:r>
                      <a:endParaRPr lang="it-IT" sz="12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3175" indent="-3175" algn="just">
                        <a:lnSpc>
                          <a:spcPct val="100000"/>
                        </a:lnSpc>
                        <a:spcAft>
                          <a:spcPts val="0"/>
                        </a:spcAft>
                      </a:pPr>
                      <a:r>
                        <a:rPr lang="it-IT" sz="1200" b="1" dirty="0">
                          <a:solidFill>
                            <a:schemeClr val="tx2"/>
                          </a:solidFill>
                          <a:latin typeface="Verdana" pitchFamily="34" charset="0"/>
                          <a:ea typeface="Times New Roman"/>
                          <a:cs typeface="Tahoma"/>
                        </a:rPr>
                        <a:t>Attività individualizzate e di piccolo gruppo</a:t>
                      </a: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9"/>
                  </a:ext>
                </a:extLst>
              </a:tr>
              <a:tr h="763527">
                <a:tc vMerge="1">
                  <a:txBody>
                    <a:bodyPr/>
                    <a:lstStyle/>
                    <a:p>
                      <a:pPr>
                        <a:spcAft>
                          <a:spcPts val="0"/>
                        </a:spcAft>
                      </a:pPr>
                      <a:endParaRPr lang="it-IT" sz="1200" b="1">
                        <a:solidFill>
                          <a:schemeClr val="tx1"/>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Attività </a:t>
                      </a:r>
                      <a:r>
                        <a:rPr lang="it-IT" sz="1200" b="1" dirty="0" err="1">
                          <a:solidFill>
                            <a:schemeClr val="tx2"/>
                          </a:solidFill>
                          <a:latin typeface="Verdana" pitchFamily="34" charset="0"/>
                          <a:ea typeface="Times New Roman"/>
                          <a:cs typeface="Tahoma"/>
                        </a:rPr>
                        <a:t>laboratoriali</a:t>
                      </a:r>
                      <a:r>
                        <a:rPr lang="it-IT" sz="1200" b="1" dirty="0">
                          <a:solidFill>
                            <a:schemeClr val="tx2"/>
                          </a:solidFill>
                          <a:latin typeface="Verdana" pitchFamily="34" charset="0"/>
                          <a:ea typeface="Times New Roman"/>
                          <a:cs typeface="Tahoma"/>
                        </a:rPr>
                        <a:t> integrate(classi aperte, laboratori protetti,</a:t>
                      </a: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ahoma"/>
                        </a:rPr>
                        <a:t>ecc.)</a:t>
                      </a: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spcAft>
                          <a:spcPts val="0"/>
                        </a:spcAft>
                      </a:pPr>
                      <a:r>
                        <a:rPr lang="it-IT" sz="1200" b="1" dirty="0">
                          <a:solidFill>
                            <a:schemeClr val="tx2"/>
                          </a:solidFill>
                          <a:latin typeface="Verdana" pitchFamily="34" charset="0"/>
                          <a:ea typeface="Times New Roman"/>
                          <a:cs typeface="Times New Roman"/>
                        </a:rPr>
                        <a:t>no</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0"/>
                  </a:ext>
                </a:extLst>
              </a:tr>
              <a:tr h="356311">
                <a:tc>
                  <a:txBody>
                    <a:bodyPr/>
                    <a:lstStyle/>
                    <a:p>
                      <a:pPr marL="1108075" indent="-835025" algn="ctr">
                        <a:spcAft>
                          <a:spcPts val="0"/>
                        </a:spcAft>
                      </a:pPr>
                      <a:r>
                        <a:rPr lang="it-IT" sz="1200" b="1" dirty="0">
                          <a:solidFill>
                            <a:schemeClr val="tx2"/>
                          </a:solidFill>
                          <a:latin typeface="Verdana" pitchFamily="34" charset="0"/>
                          <a:ea typeface="Times New Roman"/>
                          <a:cs typeface="Tahoma"/>
                        </a:rPr>
                        <a:t>Funzioni strumentali/coordinamento</a:t>
                      </a:r>
                      <a:endParaRPr lang="it-IT" sz="1200" b="1" dirty="0">
                        <a:solidFill>
                          <a:schemeClr val="tx2"/>
                        </a:solidFill>
                        <a:latin typeface="Verdana" pitchFamily="34" charset="0"/>
                        <a:ea typeface="Times New Roman"/>
                        <a:cs typeface="Times New Roman"/>
                      </a:endParaRPr>
                    </a:p>
                    <a:p>
                      <a:pPr marR="3078480" algn="just">
                        <a:lnSpc>
                          <a:spcPct val="100000"/>
                        </a:lnSpc>
                        <a:spcAft>
                          <a:spcPts val="0"/>
                        </a:spcAft>
                      </a:pPr>
                      <a:endParaRPr lang="it-IT" sz="12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gridSpan="2">
                  <a:txBody>
                    <a:bodyPr/>
                    <a:lstStyle/>
                    <a:p>
                      <a:pPr algn="ctr"/>
                      <a:r>
                        <a:rPr lang="it-IT" sz="1200" b="1" dirty="0">
                          <a:solidFill>
                            <a:schemeClr val="tx2"/>
                          </a:solidFill>
                          <a:latin typeface="Verdana" pitchFamily="34" charset="0"/>
                          <a:ea typeface="Times New Roman"/>
                          <a:cs typeface="Tahoma"/>
                        </a:rPr>
                        <a:t>presenti</a:t>
                      </a:r>
                      <a:endParaRPr lang="it-IT" sz="1200" dirty="0">
                        <a:solidFill>
                          <a:schemeClr val="tx2"/>
                        </a:solidFill>
                      </a:endParaRPr>
                    </a:p>
                  </a:txBody>
                  <a:tcPr marL="20632" marR="20632" marT="0" marB="0">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7"/>
                  </a:ext>
                </a:extLst>
              </a:tr>
              <a:tr h="356311">
                <a:tc>
                  <a:txBody>
                    <a:bodyPr/>
                    <a:lstStyle/>
                    <a:p>
                      <a:pPr marL="1108075" indent="-835025" algn="l">
                        <a:spcAft>
                          <a:spcPts val="0"/>
                        </a:spcAft>
                      </a:pPr>
                      <a:r>
                        <a:rPr lang="it-IT" sz="1200" b="1" dirty="0">
                          <a:solidFill>
                            <a:schemeClr val="tx2"/>
                          </a:solidFill>
                          <a:latin typeface="Verdana" pitchFamily="34" charset="0"/>
                          <a:ea typeface="Times New Roman"/>
                          <a:cs typeface="Tahoma"/>
                        </a:rPr>
                        <a:t>Referenti di istituto </a:t>
                      </a:r>
                    </a:p>
                    <a:p>
                      <a:pPr marL="1108075" indent="-835025" algn="l">
                        <a:spcAft>
                          <a:spcPts val="0"/>
                        </a:spcAft>
                      </a:pPr>
                      <a:r>
                        <a:rPr lang="it-IT" sz="1200" b="1" dirty="0">
                          <a:solidFill>
                            <a:schemeClr val="tx2"/>
                          </a:solidFill>
                          <a:latin typeface="Verdana" pitchFamily="34" charset="0"/>
                          <a:ea typeface="Times New Roman"/>
                          <a:cs typeface="Tahoma"/>
                        </a:rPr>
                        <a:t>(disabilità, DSA, BES)</a:t>
                      </a:r>
                      <a:endParaRPr lang="it-IT" sz="12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gridSpan="2">
                  <a:txBody>
                    <a:bodyPr/>
                    <a:lstStyle/>
                    <a:p>
                      <a:pPr algn="ctr"/>
                      <a:r>
                        <a:rPr lang="it-IT" sz="1200" b="1" dirty="0">
                          <a:solidFill>
                            <a:schemeClr val="tx2"/>
                          </a:solidFill>
                          <a:latin typeface="Verdana" pitchFamily="34" charset="0"/>
                          <a:ea typeface="Times New Roman"/>
                          <a:cs typeface="Tahoma"/>
                        </a:rPr>
                        <a:t>presenti</a:t>
                      </a:r>
                      <a:endParaRPr lang="it-IT" sz="1200" dirty="0">
                        <a:solidFill>
                          <a:schemeClr val="tx2"/>
                        </a:solidFill>
                      </a:endParaRPr>
                    </a:p>
                  </a:txBody>
                  <a:tcPr marL="20632" marR="20632" marT="0" marB="0">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8"/>
                  </a:ext>
                </a:extLst>
              </a:tr>
              <a:tr h="356311">
                <a:tc>
                  <a:txBody>
                    <a:bodyPr/>
                    <a:lstStyle/>
                    <a:p>
                      <a:pPr marL="561975" indent="-561975" algn="just">
                        <a:spcAft>
                          <a:spcPts val="0"/>
                        </a:spcAft>
                      </a:pPr>
                      <a:r>
                        <a:rPr lang="it-IT" sz="1200" b="1" dirty="0">
                          <a:solidFill>
                            <a:schemeClr val="tx2"/>
                          </a:solidFill>
                          <a:latin typeface="Verdana" pitchFamily="34" charset="0"/>
                          <a:ea typeface="Times New Roman"/>
                          <a:cs typeface="Tahoma"/>
                        </a:rPr>
                        <a:t>Psicopedagogisti</a:t>
                      </a:r>
                      <a:r>
                        <a:rPr lang="it-IT" sz="1200" b="1" baseline="0" dirty="0">
                          <a:solidFill>
                            <a:schemeClr val="tx2"/>
                          </a:solidFill>
                          <a:latin typeface="Verdana" pitchFamily="34" charset="0"/>
                          <a:ea typeface="Times New Roman"/>
                          <a:cs typeface="Tahoma"/>
                        </a:rPr>
                        <a:t> e affini esterni/interni</a:t>
                      </a:r>
                      <a:endParaRPr lang="it-IT" sz="12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gridSpan="2">
                  <a:txBody>
                    <a:bodyPr/>
                    <a:lstStyle/>
                    <a:p>
                      <a:pPr algn="ctr"/>
                      <a:r>
                        <a:rPr lang="it-IT" sz="1200" b="1" dirty="0">
                          <a:solidFill>
                            <a:schemeClr val="tx2"/>
                          </a:solidFill>
                          <a:latin typeface="Verdana" pitchFamily="34" charset="0"/>
                          <a:ea typeface="Times New Roman"/>
                          <a:cs typeface="Tahoma"/>
                        </a:rPr>
                        <a:t>Psicopedagogista interna</a:t>
                      </a:r>
                      <a:endParaRPr lang="it-IT" sz="1200" dirty="0">
                        <a:solidFill>
                          <a:schemeClr val="tx2"/>
                        </a:solidFill>
                      </a:endParaRPr>
                    </a:p>
                  </a:txBody>
                  <a:tcPr marL="20632" marR="20632" marT="0" marB="0">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11"/>
                  </a:ext>
                </a:extLst>
              </a:tr>
              <a:tr h="356311">
                <a:tc>
                  <a:txBody>
                    <a:bodyPr/>
                    <a:lstStyle/>
                    <a:p>
                      <a:pPr marL="561975" indent="-561975" algn="just">
                        <a:spcAft>
                          <a:spcPts val="0"/>
                        </a:spcAft>
                      </a:pPr>
                      <a:r>
                        <a:rPr lang="it-IT" sz="1200" b="1" dirty="0">
                          <a:solidFill>
                            <a:schemeClr val="tx2"/>
                          </a:solidFill>
                          <a:latin typeface="Verdana" pitchFamily="34" charset="0"/>
                          <a:ea typeface="Times New Roman"/>
                          <a:cs typeface="Times New Roman"/>
                        </a:rPr>
                        <a:t>Docenti tutor/</a:t>
                      </a:r>
                      <a:r>
                        <a:rPr lang="it-IT" sz="1200" b="1" dirty="0" err="1">
                          <a:solidFill>
                            <a:schemeClr val="tx2"/>
                          </a:solidFill>
                          <a:latin typeface="Verdana" pitchFamily="34" charset="0"/>
                          <a:ea typeface="Times New Roman"/>
                          <a:cs typeface="Times New Roman"/>
                        </a:rPr>
                        <a:t>mentor</a:t>
                      </a:r>
                      <a:endParaRPr lang="it-IT" sz="12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gridSpan="2">
                  <a:txBody>
                    <a:bodyPr/>
                    <a:lstStyle/>
                    <a:p>
                      <a:pPr algn="ctr"/>
                      <a:r>
                        <a:rPr lang="it-IT" sz="1200" b="1" dirty="0">
                          <a:solidFill>
                            <a:schemeClr val="tx2"/>
                          </a:solidFill>
                          <a:latin typeface="Verdana" pitchFamily="34" charset="0"/>
                        </a:rPr>
                        <a:t>Non presenti</a:t>
                      </a:r>
                    </a:p>
                  </a:txBody>
                  <a:tcPr marL="20632" marR="20632" marT="0" marB="0">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12"/>
                  </a:ext>
                </a:extLst>
              </a:tr>
              <a:tr h="356311">
                <a:tc>
                  <a:txBody>
                    <a:bodyPr/>
                    <a:lstStyle/>
                    <a:p>
                      <a:pPr marL="561975" marR="0" indent="-561975" algn="just" defTabSz="914400" rtl="0" eaLnBrk="1" fontAlgn="auto" latinLnBrk="0" hangingPunct="1">
                        <a:lnSpc>
                          <a:spcPct val="100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ahoma"/>
                        </a:rPr>
                        <a:t>Altro</a:t>
                      </a:r>
                      <a:endParaRPr lang="it-IT" sz="1200" b="1" dirty="0">
                        <a:solidFill>
                          <a:schemeClr val="tx2"/>
                        </a:solidFill>
                        <a:latin typeface="Verdana" pitchFamily="34" charset="0"/>
                        <a:ea typeface="Times New Roman"/>
                        <a:cs typeface="Times New Roman"/>
                      </a:endParaRPr>
                    </a:p>
                    <a:p>
                      <a:pPr marL="561975" indent="-561975" algn="just">
                        <a:spcAft>
                          <a:spcPts val="0"/>
                        </a:spcAft>
                      </a:pPr>
                      <a:endParaRPr lang="it-IT" sz="12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gridSpan="2">
                  <a:txBody>
                    <a:bodyPr/>
                    <a:lstStyle/>
                    <a:p>
                      <a:pPr algn="ctr"/>
                      <a:r>
                        <a:rPr lang="it-IT" sz="1200" b="1" dirty="0">
                          <a:solidFill>
                            <a:schemeClr val="tx2"/>
                          </a:solidFill>
                          <a:latin typeface="Verdana" pitchFamily="34" charset="0"/>
                          <a:ea typeface="Times New Roman"/>
                          <a:cs typeface="Tahoma"/>
                        </a:rPr>
                        <a:t>mediatori culturali esterni</a:t>
                      </a:r>
                      <a:endParaRPr lang="it-IT" sz="1200" b="1" dirty="0">
                        <a:solidFill>
                          <a:schemeClr val="tx2"/>
                        </a:solidFill>
                        <a:latin typeface="Verdana" pitchFamily="34" charset="0"/>
                      </a:endParaRPr>
                    </a:p>
                  </a:txBody>
                  <a:tcPr marL="20632" marR="20632" marT="0" marB="0">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13"/>
                  </a:ext>
                </a:extLst>
              </a:tr>
            </a:tbl>
          </a:graphicData>
        </a:graphic>
      </p:graphicFrame>
      <p:sp>
        <p:nvSpPr>
          <p:cNvPr id="7"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9"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graphicFrame>
        <p:nvGraphicFramePr>
          <p:cNvPr id="7" name="Tabella 6"/>
          <p:cNvGraphicFramePr>
            <a:graphicFrameLocks noGrp="1"/>
          </p:cNvGraphicFramePr>
          <p:nvPr/>
        </p:nvGraphicFramePr>
        <p:xfrm>
          <a:off x="387326" y="2089924"/>
          <a:ext cx="6786610" cy="5624588"/>
        </p:xfrm>
        <a:graphic>
          <a:graphicData uri="http://schemas.openxmlformats.org/drawingml/2006/table">
            <a:tbl>
              <a:tblPr>
                <a:effectLst>
                  <a:outerShdw blurRad="50800" dist="38100" dir="2700000" algn="tl" rotWithShape="0">
                    <a:prstClr val="black">
                      <a:alpha val="40000"/>
                    </a:prstClr>
                  </a:outerShdw>
                </a:effectLst>
              </a:tblPr>
              <a:tblGrid>
                <a:gridCol w="3616563">
                  <a:extLst>
                    <a:ext uri="{9D8B030D-6E8A-4147-A177-3AD203B41FA5}">
                      <a16:colId xmlns:a16="http://schemas.microsoft.com/office/drawing/2014/main" xmlns="" val="20000"/>
                    </a:ext>
                  </a:extLst>
                </a:gridCol>
                <a:gridCol w="2040219">
                  <a:extLst>
                    <a:ext uri="{9D8B030D-6E8A-4147-A177-3AD203B41FA5}">
                      <a16:colId xmlns:a16="http://schemas.microsoft.com/office/drawing/2014/main" xmlns="" val="20001"/>
                    </a:ext>
                  </a:extLst>
                </a:gridCol>
                <a:gridCol w="1129828">
                  <a:extLst>
                    <a:ext uri="{9D8B030D-6E8A-4147-A177-3AD203B41FA5}">
                      <a16:colId xmlns:a16="http://schemas.microsoft.com/office/drawing/2014/main" xmlns="" val="20002"/>
                    </a:ext>
                  </a:extLst>
                </a:gridCol>
              </a:tblGrid>
              <a:tr h="219257">
                <a:tc>
                  <a:txBody>
                    <a:bodyPr/>
                    <a:lstStyle/>
                    <a:p>
                      <a:pPr marL="228600">
                        <a:spcAft>
                          <a:spcPts val="0"/>
                        </a:spcAft>
                      </a:pPr>
                      <a:endParaRPr lang="it-IT" sz="1400" b="1" dirty="0">
                        <a:solidFill>
                          <a:schemeClr val="tx2"/>
                        </a:solidFill>
                        <a:latin typeface="Verdana" pitchFamily="34" charset="0"/>
                        <a:ea typeface="Times New Roman"/>
                        <a:cs typeface="Tahoma"/>
                      </a:endParaRPr>
                    </a:p>
                    <a:p>
                      <a:pPr marL="228600">
                        <a:spcAft>
                          <a:spcPts val="0"/>
                        </a:spcAft>
                      </a:pPr>
                      <a:r>
                        <a:rPr lang="it-IT" sz="1400" b="1" dirty="0">
                          <a:solidFill>
                            <a:schemeClr val="tx2"/>
                          </a:solidFill>
                          <a:latin typeface="Verdana" pitchFamily="34" charset="0"/>
                          <a:ea typeface="Times New Roman"/>
                          <a:cs typeface="Tahoma"/>
                        </a:rPr>
                        <a:t>C. Coinvolgimento docenti curricolari</a:t>
                      </a:r>
                    </a:p>
                    <a:p>
                      <a:pPr marL="228600">
                        <a:spcAft>
                          <a:spcPts val="0"/>
                        </a:spcAft>
                      </a:pPr>
                      <a:endParaRPr lang="it-IT" sz="1400" b="1" dirty="0">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i="1" dirty="0">
                        <a:solidFill>
                          <a:schemeClr val="tx2"/>
                        </a:solidFill>
                        <a:latin typeface="Verdana" pitchFamily="34" charset="0"/>
                        <a:ea typeface="Times New Roman"/>
                        <a:cs typeface="Tahoma"/>
                      </a:endParaRPr>
                    </a:p>
                    <a:p>
                      <a:pPr>
                        <a:spcAft>
                          <a:spcPts val="0"/>
                        </a:spcAft>
                      </a:pPr>
                      <a:r>
                        <a:rPr lang="it-IT" sz="1200" b="1" i="1" dirty="0">
                          <a:solidFill>
                            <a:schemeClr val="tx2"/>
                          </a:solidFill>
                          <a:latin typeface="Verdana" pitchFamily="34" charset="0"/>
                          <a:ea typeface="Times New Roman"/>
                          <a:cs typeface="Tahoma"/>
                        </a:rPr>
                        <a:t>Attraverso...</a:t>
                      </a: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94945">
                        <a:spcAft>
                          <a:spcPts val="0"/>
                        </a:spcAft>
                      </a:pPr>
                      <a:endParaRPr lang="it-IT" sz="1200" b="1" dirty="0">
                        <a:solidFill>
                          <a:schemeClr val="tx2"/>
                        </a:solidFill>
                        <a:latin typeface="Verdana" pitchFamily="34" charset="0"/>
                        <a:ea typeface="Times New Roman"/>
                        <a:cs typeface="Tahoma"/>
                      </a:endParaRPr>
                    </a:p>
                    <a:p>
                      <a:pPr marL="194945">
                        <a:spcAft>
                          <a:spcPts val="0"/>
                        </a:spcAft>
                      </a:pPr>
                      <a:r>
                        <a:rPr lang="it-IT" sz="1200" b="1" dirty="0">
                          <a:solidFill>
                            <a:schemeClr val="tx2"/>
                          </a:solidFill>
                          <a:latin typeface="Verdana" pitchFamily="34" charset="0"/>
                          <a:ea typeface="Times New Roman"/>
                          <a:cs typeface="Tahoma"/>
                        </a:rPr>
                        <a:t>Sì / No</a:t>
                      </a: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243619">
                <a:tc rowSpan="5">
                  <a:txBody>
                    <a:bodyPr/>
                    <a:lstStyle/>
                    <a:p>
                      <a:pPr marL="1301750">
                        <a:spcAft>
                          <a:spcPts val="0"/>
                        </a:spcAft>
                      </a:pPr>
                      <a:r>
                        <a:rPr lang="it-IT" sz="1200" b="1">
                          <a:solidFill>
                            <a:schemeClr val="tx2"/>
                          </a:solidFill>
                          <a:latin typeface="Verdana" pitchFamily="34" charset="0"/>
                          <a:ea typeface="Times New Roman"/>
                          <a:cs typeface="Tahoma"/>
                        </a:rPr>
                        <a:t>Coordinatori di classe e simili</a:t>
                      </a:r>
                      <a:endParaRPr lang="it-IT" sz="1200" b="1">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Partecipazione a GLI</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43619">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Rapporti con famiglie</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243619">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Tutoraggio alunni</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487238">
                <a:tc vMerge="1">
                  <a:txBody>
                    <a:bodyPr/>
                    <a:lstStyle/>
                    <a:p>
                      <a:endParaRPr lang="it-IT"/>
                    </a:p>
                  </a:txBody>
                  <a:tcPr/>
                </a:tc>
                <a:tc>
                  <a:txBody>
                    <a:bodyPr/>
                    <a:lstStyle/>
                    <a:p>
                      <a:pPr indent="3175">
                        <a:lnSpc>
                          <a:spcPts val="1225"/>
                        </a:lnSpc>
                        <a:spcAft>
                          <a:spcPts val="0"/>
                        </a:spcAft>
                      </a:pPr>
                      <a:r>
                        <a:rPr lang="it-IT" sz="1200" b="1">
                          <a:solidFill>
                            <a:schemeClr val="tx2"/>
                          </a:solidFill>
                          <a:latin typeface="Verdana" pitchFamily="34" charset="0"/>
                          <a:ea typeface="Times New Roman"/>
                          <a:cs typeface="Tahoma"/>
                        </a:rPr>
                        <a:t>Progetti didattico-educativi a prevalente tematica inclusiva</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487238">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Altro: facilitatori della diffusione delle comunicazioni</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243619">
                <a:tc rowSpan="5">
                  <a:txBody>
                    <a:bodyPr/>
                    <a:lstStyle/>
                    <a:p>
                      <a:pPr marL="1073150">
                        <a:spcAft>
                          <a:spcPts val="0"/>
                        </a:spcAft>
                      </a:pPr>
                      <a:r>
                        <a:rPr lang="it-IT" sz="1200" b="1">
                          <a:solidFill>
                            <a:schemeClr val="tx2"/>
                          </a:solidFill>
                          <a:latin typeface="Verdana" pitchFamily="34" charset="0"/>
                          <a:ea typeface="Times New Roman"/>
                          <a:cs typeface="Tahoma"/>
                        </a:rPr>
                        <a:t>Docenti con specifica formazione</a:t>
                      </a:r>
                      <a:endParaRPr lang="it-IT" sz="1200" b="1">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Partecipazione a GLI</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243619">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Rapporti con famiglie</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r h="243619">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Tutoraggio alunni</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527841">
                <a:tc vMerge="1">
                  <a:txBody>
                    <a:bodyPr/>
                    <a:lstStyle/>
                    <a:p>
                      <a:endParaRPr lang="it-IT"/>
                    </a:p>
                  </a:txBody>
                  <a:tcPr/>
                </a:tc>
                <a:tc>
                  <a:txBody>
                    <a:bodyPr/>
                    <a:lstStyle/>
                    <a:p>
                      <a:pPr indent="3175">
                        <a:lnSpc>
                          <a:spcPts val="1250"/>
                        </a:lnSpc>
                        <a:spcAft>
                          <a:spcPts val="0"/>
                        </a:spcAft>
                      </a:pPr>
                      <a:r>
                        <a:rPr lang="it-IT" sz="1200" b="1">
                          <a:solidFill>
                            <a:schemeClr val="tx2"/>
                          </a:solidFill>
                          <a:latin typeface="Verdana" pitchFamily="34" charset="0"/>
                          <a:ea typeface="Times New Roman"/>
                          <a:cs typeface="Tahoma"/>
                        </a:rPr>
                        <a:t>Progetti didattico-educativi a prevalente tematica inclusiva</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9"/>
                  </a:ext>
                </a:extLst>
              </a:tr>
              <a:tr h="243619">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Altro: sportello di ascolto</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0"/>
                  </a:ext>
                </a:extLst>
              </a:tr>
              <a:tr h="243619">
                <a:tc rowSpan="5">
                  <a:txBody>
                    <a:bodyPr/>
                    <a:lstStyle/>
                    <a:p>
                      <a:pPr marL="2383790">
                        <a:spcAft>
                          <a:spcPts val="0"/>
                        </a:spcAft>
                      </a:pPr>
                      <a:r>
                        <a:rPr lang="it-IT" sz="1200" b="1">
                          <a:solidFill>
                            <a:schemeClr val="tx2"/>
                          </a:solidFill>
                          <a:latin typeface="Verdana" pitchFamily="34" charset="0"/>
                          <a:ea typeface="Times New Roman"/>
                          <a:cs typeface="Tahoma"/>
                        </a:rPr>
                        <a:t>Altri docenti</a:t>
                      </a:r>
                      <a:endParaRPr lang="it-IT" sz="1200" b="1">
                        <a:solidFill>
                          <a:schemeClr val="tx2"/>
                        </a:solidFill>
                        <a:latin typeface="Verdana" pitchFamily="34" charset="0"/>
                        <a:ea typeface="Times New Roman"/>
                        <a:cs typeface="Times New Roman"/>
                      </a:endParaRPr>
                    </a:p>
                  </a:txBody>
                  <a:tcPr marL="20632" marR="20632"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Partecipazione a GLI</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1"/>
                  </a:ext>
                </a:extLst>
              </a:tr>
              <a:tr h="243619">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Rapporti con famiglie</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2"/>
                  </a:ext>
                </a:extLst>
              </a:tr>
              <a:tr h="243619">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Tutoraggio alunni</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3"/>
                  </a:ext>
                </a:extLst>
              </a:tr>
              <a:tr h="527841">
                <a:tc vMerge="1">
                  <a:txBody>
                    <a:bodyPr/>
                    <a:lstStyle/>
                    <a:p>
                      <a:endParaRPr lang="it-IT"/>
                    </a:p>
                  </a:txBody>
                  <a:tcPr/>
                </a:tc>
                <a:tc>
                  <a:txBody>
                    <a:bodyPr/>
                    <a:lstStyle/>
                    <a:p>
                      <a:pPr indent="3175">
                        <a:lnSpc>
                          <a:spcPts val="1250"/>
                        </a:lnSpc>
                        <a:spcAft>
                          <a:spcPts val="0"/>
                        </a:spcAft>
                      </a:pPr>
                      <a:r>
                        <a:rPr lang="it-IT" sz="1200" b="1">
                          <a:solidFill>
                            <a:schemeClr val="tx2"/>
                          </a:solidFill>
                          <a:latin typeface="Verdana" pitchFamily="34" charset="0"/>
                          <a:ea typeface="Times New Roman"/>
                          <a:cs typeface="Tahoma"/>
                        </a:rPr>
                        <a:t>Progetti didattico-educativi a prevalente tematica inclusiva</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4"/>
                  </a:ext>
                </a:extLst>
              </a:tr>
              <a:tr h="243619">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Altro:</a:t>
                      </a:r>
                      <a:endParaRPr lang="it-IT" sz="1200" b="1">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32" marR="20632"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10"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graphicFrame>
        <p:nvGraphicFramePr>
          <p:cNvPr id="8" name="Tabella 7"/>
          <p:cNvGraphicFramePr>
            <a:graphicFrameLocks noGrp="1"/>
          </p:cNvGraphicFramePr>
          <p:nvPr/>
        </p:nvGraphicFramePr>
        <p:xfrm>
          <a:off x="387327" y="1446977"/>
          <a:ext cx="6786609" cy="7519358"/>
        </p:xfrm>
        <a:graphic>
          <a:graphicData uri="http://schemas.openxmlformats.org/drawingml/2006/table">
            <a:tbl>
              <a:tblPr/>
              <a:tblGrid>
                <a:gridCol w="1991722">
                  <a:extLst>
                    <a:ext uri="{9D8B030D-6E8A-4147-A177-3AD203B41FA5}">
                      <a16:colId xmlns:a16="http://schemas.microsoft.com/office/drawing/2014/main" xmlns="" val="20000"/>
                    </a:ext>
                  </a:extLst>
                </a:gridCol>
                <a:gridCol w="3660321">
                  <a:extLst>
                    <a:ext uri="{9D8B030D-6E8A-4147-A177-3AD203B41FA5}">
                      <a16:colId xmlns:a16="http://schemas.microsoft.com/office/drawing/2014/main" xmlns="" val="20001"/>
                    </a:ext>
                  </a:extLst>
                </a:gridCol>
                <a:gridCol w="1134566">
                  <a:extLst>
                    <a:ext uri="{9D8B030D-6E8A-4147-A177-3AD203B41FA5}">
                      <a16:colId xmlns:a16="http://schemas.microsoft.com/office/drawing/2014/main" xmlns="" val="20002"/>
                    </a:ext>
                  </a:extLst>
                </a:gridCol>
              </a:tblGrid>
              <a:tr h="198155">
                <a:tc rowSpan="3">
                  <a:txBody>
                    <a:bodyPr/>
                    <a:lstStyle/>
                    <a:p>
                      <a:pPr marL="240665">
                        <a:lnSpc>
                          <a:spcPts val="1440"/>
                        </a:lnSpc>
                        <a:spcAft>
                          <a:spcPts val="0"/>
                        </a:spcAft>
                      </a:pPr>
                      <a:endParaRPr lang="it-IT" sz="1400" b="1" dirty="0">
                        <a:solidFill>
                          <a:schemeClr val="tx2"/>
                        </a:solidFill>
                        <a:latin typeface="Verdana" pitchFamily="34" charset="0"/>
                        <a:ea typeface="Times New Roman"/>
                        <a:cs typeface="Tahoma"/>
                      </a:endParaRPr>
                    </a:p>
                    <a:p>
                      <a:pPr marL="240665">
                        <a:lnSpc>
                          <a:spcPts val="1440"/>
                        </a:lnSpc>
                        <a:spcBef>
                          <a:spcPts val="600"/>
                        </a:spcBef>
                        <a:spcAft>
                          <a:spcPts val="600"/>
                        </a:spcAft>
                      </a:pPr>
                      <a:r>
                        <a:rPr lang="it-IT" sz="1400" b="1" dirty="0">
                          <a:solidFill>
                            <a:schemeClr val="tx2"/>
                          </a:solidFill>
                          <a:latin typeface="Verdana" pitchFamily="34" charset="0"/>
                          <a:ea typeface="Times New Roman"/>
                          <a:cs typeface="Tahoma"/>
                        </a:rPr>
                        <a:t>D. Coinvolgimento personale ATA</a:t>
                      </a:r>
                      <a:endParaRPr lang="it-IT" sz="1400" b="1" dirty="0">
                        <a:solidFill>
                          <a:schemeClr val="tx2"/>
                        </a:solidFill>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ct val="100000"/>
                        </a:lnSpc>
                        <a:spcBef>
                          <a:spcPts val="600"/>
                        </a:spcBef>
                        <a:spcAft>
                          <a:spcPts val="0"/>
                        </a:spcAft>
                      </a:pPr>
                      <a:r>
                        <a:rPr lang="it-IT" sz="1200" b="1" dirty="0">
                          <a:solidFill>
                            <a:schemeClr val="tx2"/>
                          </a:solidFill>
                          <a:latin typeface="Verdana" pitchFamily="34" charset="0"/>
                          <a:ea typeface="Times New Roman"/>
                          <a:cs typeface="Tahoma"/>
                        </a:rPr>
                        <a:t>Assistenza alunni disabili</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330258">
                <a:tc vMerge="1">
                  <a:txBody>
                    <a:bodyPr/>
                    <a:lstStyle/>
                    <a:p>
                      <a:endParaRPr lang="it-IT"/>
                    </a:p>
                  </a:txBody>
                  <a:tcPr/>
                </a:tc>
                <a:tc>
                  <a:txBody>
                    <a:bodyPr/>
                    <a:lstStyle/>
                    <a:p>
                      <a:pPr>
                        <a:lnSpc>
                          <a:spcPts val="1225"/>
                        </a:lnSpc>
                        <a:spcAft>
                          <a:spcPts val="0"/>
                        </a:spcAft>
                      </a:pPr>
                      <a:r>
                        <a:rPr lang="it-IT" sz="1200" b="1" dirty="0">
                          <a:solidFill>
                            <a:schemeClr val="tx2"/>
                          </a:solidFill>
                          <a:latin typeface="Verdana" pitchFamily="34" charset="0"/>
                          <a:ea typeface="Times New Roman"/>
                          <a:cs typeface="Tahoma"/>
                        </a:rPr>
                        <a:t>Progetti di inclusione / laboratori integrati</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no</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48147">
                <a:tc vMerge="1">
                  <a:txBody>
                    <a:bodyPr/>
                    <a:lstStyle/>
                    <a:p>
                      <a:endParaRPr lang="it-IT"/>
                    </a:p>
                  </a:txBody>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Altro: vigilanza</a:t>
                      </a:r>
                      <a:endParaRPr lang="it-IT" sz="1200" b="1">
                        <a:solidFill>
                          <a:schemeClr val="tx2"/>
                        </a:solidFill>
                        <a:latin typeface="Verdana" pitchFamily="34" charset="0"/>
                        <a:ea typeface="Times New Roman"/>
                        <a:cs typeface="Times New Roman"/>
                      </a:endParaRPr>
                    </a:p>
                  </a:txBody>
                  <a:tcPr marL="14108" marR="14108" marT="0" marB="0" anchor="b">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541087">
                <a:tc rowSpan="4">
                  <a:txBody>
                    <a:bodyPr/>
                    <a:lstStyle/>
                    <a:p>
                      <a:pPr marL="240665">
                        <a:spcAft>
                          <a:spcPts val="0"/>
                        </a:spcAft>
                      </a:pPr>
                      <a:endParaRPr lang="it-IT" sz="1400" b="1" dirty="0">
                        <a:solidFill>
                          <a:schemeClr val="tx2"/>
                        </a:solidFill>
                        <a:latin typeface="Verdana" pitchFamily="34" charset="0"/>
                        <a:ea typeface="Times New Roman"/>
                        <a:cs typeface="Tahoma"/>
                      </a:endParaRPr>
                    </a:p>
                    <a:p>
                      <a:pPr marL="240665">
                        <a:spcAft>
                          <a:spcPts val="0"/>
                        </a:spcAft>
                      </a:pPr>
                      <a:r>
                        <a:rPr lang="it-IT" sz="1400" b="1" dirty="0">
                          <a:solidFill>
                            <a:schemeClr val="tx2"/>
                          </a:solidFill>
                          <a:latin typeface="Verdana" pitchFamily="34" charset="0"/>
                          <a:ea typeface="Times New Roman"/>
                          <a:cs typeface="Tahoma"/>
                        </a:rPr>
                        <a:t>E. Coinvolgimento famiglie</a:t>
                      </a:r>
                      <a:endParaRPr lang="it-IT" sz="1400" b="1" dirty="0">
                        <a:solidFill>
                          <a:schemeClr val="tx2"/>
                        </a:solidFill>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Informazione /formazione su genitorialità 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psicopedagogia dell'età evolutiva</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198155">
                <a:tc vMerge="1">
                  <a:txBody>
                    <a:bodyPr/>
                    <a:lstStyle/>
                    <a:p>
                      <a:pPr marL="240665">
                        <a:spcAft>
                          <a:spcPts val="0"/>
                        </a:spcAft>
                      </a:pPr>
                      <a:endParaRPr lang="it-IT" sz="14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Coinvolgimento in progetti di inclusione</a:t>
                      </a:r>
                      <a:endParaRPr lang="it-IT" sz="1200" b="1">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330258">
                <a:tc vMerge="1">
                  <a:txBody>
                    <a:bodyPr/>
                    <a:lstStyle/>
                    <a:p>
                      <a:endParaRPr lang="it-IT"/>
                    </a:p>
                  </a:txBody>
                  <a:tcPr/>
                </a:tc>
                <a:tc>
                  <a:txBody>
                    <a:bodyPr/>
                    <a:lstStyle/>
                    <a:p>
                      <a:pPr marL="3175" marR="191770" indent="-3175" algn="just">
                        <a:lnSpc>
                          <a:spcPts val="1225"/>
                        </a:lnSpc>
                        <a:spcAft>
                          <a:spcPts val="0"/>
                        </a:spcAft>
                        <a:tabLst/>
                      </a:pPr>
                      <a:r>
                        <a:rPr lang="it-IT" sz="1200" b="1" dirty="0">
                          <a:solidFill>
                            <a:schemeClr val="tx2"/>
                          </a:solidFill>
                          <a:latin typeface="Verdana" pitchFamily="34" charset="0"/>
                          <a:ea typeface="Times New Roman"/>
                          <a:cs typeface="Tahoma"/>
                        </a:rPr>
                        <a:t>Coinvolgimento in attività di promozione della comunità educante</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198155">
                <a:tc vMerge="1">
                  <a:txBody>
                    <a:bodyPr/>
                    <a:lstStyle/>
                    <a:p>
                      <a:pPr>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ts val="1225"/>
                        </a:lnSpc>
                        <a:spcAft>
                          <a:spcPts val="0"/>
                        </a:spcAft>
                      </a:pPr>
                      <a:r>
                        <a:rPr lang="it-IT" sz="1200" b="1">
                          <a:solidFill>
                            <a:schemeClr val="tx2"/>
                          </a:solidFill>
                          <a:latin typeface="Verdana" pitchFamily="34" charset="0"/>
                          <a:ea typeface="Times New Roman"/>
                          <a:cs typeface="Tahoma"/>
                        </a:rPr>
                        <a:t>Altro:partecipazione ai GLHI</a:t>
                      </a:r>
                      <a:endParaRPr lang="it-IT" sz="1200" b="1">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no</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r h="528413">
                <a:tc rowSpan="8">
                  <a:txBody>
                    <a:bodyPr/>
                    <a:lstStyle/>
                    <a:p>
                      <a:pPr marL="0" algn="ctr">
                        <a:lnSpc>
                          <a:spcPts val="1490"/>
                        </a:lnSpc>
                        <a:spcAft>
                          <a:spcPts val="0"/>
                        </a:spcAft>
                      </a:pPr>
                      <a:endParaRPr lang="it-IT" sz="1400" b="1" dirty="0">
                        <a:solidFill>
                          <a:schemeClr val="tx2"/>
                        </a:solidFill>
                        <a:latin typeface="Verdana" pitchFamily="34" charset="0"/>
                        <a:ea typeface="Times New Roman"/>
                        <a:cs typeface="Tahoma"/>
                      </a:endParaRPr>
                    </a:p>
                    <a:p>
                      <a:pPr marL="0" algn="ctr">
                        <a:lnSpc>
                          <a:spcPts val="1490"/>
                        </a:lnSpc>
                        <a:spcAft>
                          <a:spcPts val="0"/>
                        </a:spcAft>
                      </a:pPr>
                      <a:endParaRPr lang="it-IT" sz="1400" b="1" dirty="0">
                        <a:solidFill>
                          <a:schemeClr val="tx2"/>
                        </a:solidFill>
                        <a:latin typeface="Verdana" pitchFamily="34" charset="0"/>
                        <a:ea typeface="Times New Roman"/>
                        <a:cs typeface="Tahoma"/>
                      </a:endParaRPr>
                    </a:p>
                    <a:p>
                      <a:pPr marL="0" algn="ctr">
                        <a:lnSpc>
                          <a:spcPts val="1490"/>
                        </a:lnSpc>
                        <a:spcAft>
                          <a:spcPts val="0"/>
                        </a:spcAft>
                      </a:pPr>
                      <a:r>
                        <a:rPr lang="it-IT" sz="1400" b="1" dirty="0">
                          <a:solidFill>
                            <a:schemeClr val="tx2"/>
                          </a:solidFill>
                          <a:latin typeface="Verdana" pitchFamily="34" charset="0"/>
                          <a:ea typeface="Times New Roman"/>
                          <a:cs typeface="Tahoma"/>
                        </a:rPr>
                        <a:t>F. Rapporti con servizi sociosanitari territoriali e</a:t>
                      </a:r>
                      <a:endParaRPr lang="it-IT" sz="1400" b="1" dirty="0">
                        <a:solidFill>
                          <a:schemeClr val="tx2"/>
                        </a:solidFill>
                        <a:latin typeface="Verdana" pitchFamily="34" charset="0"/>
                        <a:ea typeface="Times New Roman"/>
                        <a:cs typeface="Times New Roman"/>
                      </a:endParaRPr>
                    </a:p>
                    <a:p>
                      <a:pPr marL="0" algn="ctr">
                        <a:lnSpc>
                          <a:spcPts val="1465"/>
                        </a:lnSpc>
                        <a:spcAft>
                          <a:spcPts val="0"/>
                        </a:spcAft>
                      </a:pPr>
                      <a:r>
                        <a:rPr lang="it-IT" sz="1400" b="1" dirty="0">
                          <a:solidFill>
                            <a:schemeClr val="tx2"/>
                          </a:solidFill>
                          <a:latin typeface="Verdana" pitchFamily="34" charset="0"/>
                          <a:ea typeface="Times New Roman"/>
                          <a:cs typeface="Tahoma"/>
                        </a:rPr>
                        <a:t>istituzioni </a:t>
                      </a:r>
                    </a:p>
                    <a:p>
                      <a:pPr marL="0" algn="ctr">
                        <a:lnSpc>
                          <a:spcPts val="1465"/>
                        </a:lnSpc>
                        <a:spcAft>
                          <a:spcPts val="0"/>
                        </a:spcAft>
                      </a:pPr>
                      <a:r>
                        <a:rPr lang="it-IT" sz="1400" b="1" dirty="0">
                          <a:solidFill>
                            <a:schemeClr val="tx2"/>
                          </a:solidFill>
                          <a:latin typeface="Verdana" pitchFamily="34" charset="0"/>
                          <a:ea typeface="Times New Roman"/>
                          <a:cs typeface="Tahoma"/>
                        </a:rPr>
                        <a:t>deputate alla sicurezza. </a:t>
                      </a:r>
                    </a:p>
                    <a:p>
                      <a:pPr marL="0" algn="ctr">
                        <a:lnSpc>
                          <a:spcPts val="1465"/>
                        </a:lnSpc>
                        <a:spcAft>
                          <a:spcPts val="0"/>
                        </a:spcAft>
                      </a:pPr>
                      <a:r>
                        <a:rPr lang="it-IT" sz="1400" b="1" dirty="0">
                          <a:solidFill>
                            <a:schemeClr val="tx2"/>
                          </a:solidFill>
                          <a:latin typeface="Verdana" pitchFamily="34" charset="0"/>
                          <a:ea typeface="Times New Roman"/>
                          <a:cs typeface="Tahoma"/>
                        </a:rPr>
                        <a:t>Rapporti con</a:t>
                      </a:r>
                      <a:endParaRPr lang="it-IT" sz="1400" b="1" dirty="0">
                        <a:solidFill>
                          <a:schemeClr val="tx2"/>
                        </a:solidFill>
                        <a:latin typeface="Verdana" pitchFamily="34" charset="0"/>
                        <a:ea typeface="Times New Roman"/>
                        <a:cs typeface="Times New Roman"/>
                      </a:endParaRPr>
                    </a:p>
                    <a:p>
                      <a:pPr marL="0" algn="ctr">
                        <a:spcAft>
                          <a:spcPts val="0"/>
                        </a:spcAft>
                      </a:pPr>
                      <a:r>
                        <a:rPr lang="it-IT" sz="1400" b="1" dirty="0">
                          <a:solidFill>
                            <a:schemeClr val="tx2"/>
                          </a:solidFill>
                          <a:latin typeface="Verdana" pitchFamily="34" charset="0"/>
                          <a:ea typeface="Times New Roman"/>
                          <a:cs typeface="Tahoma"/>
                        </a:rPr>
                        <a:t>CTS / CTI</a:t>
                      </a:r>
                      <a:endParaRPr lang="it-IT" sz="1400" b="1" dirty="0">
                        <a:solidFill>
                          <a:schemeClr val="tx2"/>
                        </a:solidFill>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Accordi di programma / protocolli di intesa</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formalizzati sulla disabilità</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Non ancora</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386467">
                <a:tc vMerge="1">
                  <a:txBody>
                    <a:bodyPr/>
                    <a:lstStyle/>
                    <a:p>
                      <a:pPr>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Accordi di programma / protocolli di intesa</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formalizzati su disagio e simili</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Non ancora</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0"/>
                  </a:ext>
                </a:extLst>
              </a:tr>
              <a:tr h="396310">
                <a:tc vMerge="1">
                  <a:txBody>
                    <a:bodyPr/>
                    <a:lstStyle/>
                    <a:p>
                      <a:endParaRPr lang="it-IT"/>
                    </a:p>
                  </a:txBody>
                  <a:tcPr/>
                </a:tc>
                <a:tc>
                  <a:txBody>
                    <a:bodyPr/>
                    <a:lstStyle/>
                    <a:p>
                      <a:pPr marR="298450" indent="0" algn="just">
                        <a:lnSpc>
                          <a:spcPct val="100000"/>
                        </a:lnSpc>
                        <a:spcAft>
                          <a:spcPts val="0"/>
                        </a:spcAft>
                      </a:pPr>
                      <a:r>
                        <a:rPr lang="it-IT" sz="1200" b="1" dirty="0">
                          <a:solidFill>
                            <a:schemeClr val="tx2"/>
                          </a:solidFill>
                          <a:latin typeface="Verdana" pitchFamily="34" charset="0"/>
                          <a:ea typeface="Times New Roman"/>
                          <a:cs typeface="Tahoma"/>
                        </a:rPr>
                        <a:t>Procedure condivise di intervento sulla disabilità</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2"/>
                  </a:ext>
                </a:extLst>
              </a:tr>
              <a:tr h="360725">
                <a:tc vMerge="1">
                  <a:txBody>
                    <a:bodyPr/>
                    <a:lstStyle/>
                    <a:p>
                      <a:endParaRPr lang="it-IT"/>
                    </a:p>
                  </a:txBody>
                  <a:tcPr/>
                </a:tc>
                <a:tc>
                  <a:txBody>
                    <a:bodyPr/>
                    <a:lstStyle/>
                    <a:p>
                      <a:pPr marR="423545" indent="0" algn="just">
                        <a:lnSpc>
                          <a:spcPct val="100000"/>
                        </a:lnSpc>
                        <a:spcAft>
                          <a:spcPts val="0"/>
                        </a:spcAft>
                      </a:pPr>
                      <a:r>
                        <a:rPr lang="it-IT" sz="1200" b="1" dirty="0">
                          <a:solidFill>
                            <a:schemeClr val="tx2"/>
                          </a:solidFill>
                          <a:latin typeface="Verdana" pitchFamily="34" charset="0"/>
                          <a:ea typeface="Times New Roman"/>
                          <a:cs typeface="Tahoma"/>
                        </a:rPr>
                        <a:t>Procedure condivise di intervento su</a:t>
                      </a:r>
                      <a:r>
                        <a:rPr lang="it-IT" sz="1200" b="1" baseline="0" dirty="0">
                          <a:solidFill>
                            <a:schemeClr val="tx2"/>
                          </a:solidFill>
                          <a:latin typeface="Verdana" pitchFamily="34" charset="0"/>
                          <a:ea typeface="Times New Roman"/>
                          <a:cs typeface="Tahoma"/>
                        </a:rPr>
                        <a:t> </a:t>
                      </a:r>
                      <a:r>
                        <a:rPr lang="it-IT" sz="1200" b="1" dirty="0">
                          <a:solidFill>
                            <a:schemeClr val="tx2"/>
                          </a:solidFill>
                          <a:latin typeface="Verdana" pitchFamily="34" charset="0"/>
                          <a:ea typeface="Times New Roman"/>
                          <a:cs typeface="Tahoma"/>
                        </a:rPr>
                        <a:t>disagio e simili</a:t>
                      </a:r>
                      <a:endParaRPr lang="it-IT" sz="1200" b="1" dirty="0">
                        <a:solidFill>
                          <a:schemeClr val="tx2"/>
                        </a:solidFill>
                        <a:latin typeface="Verdana" pitchFamily="34" charset="0"/>
                        <a:ea typeface="Times New Roman"/>
                        <a:cs typeface="Times New Roman"/>
                      </a:endParaRPr>
                    </a:p>
                  </a:txBody>
                  <a:tcPr marL="14108" marR="14108" marT="0" marB="0" anchor="b">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4"/>
                  </a:ext>
                </a:extLst>
              </a:tr>
              <a:tr h="198155">
                <a:tc vMerge="1">
                  <a:txBody>
                    <a:bodyPr/>
                    <a:lstStyle/>
                    <a:p>
                      <a:pPr marL="463550">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ct val="100000"/>
                        </a:lnSpc>
                        <a:spcAft>
                          <a:spcPts val="0"/>
                        </a:spcAft>
                      </a:pPr>
                      <a:r>
                        <a:rPr lang="it-IT" sz="1200" b="1" dirty="0">
                          <a:solidFill>
                            <a:schemeClr val="tx2"/>
                          </a:solidFill>
                          <a:latin typeface="Verdana" pitchFamily="34" charset="0"/>
                          <a:ea typeface="Times New Roman"/>
                          <a:cs typeface="Tahoma"/>
                        </a:rPr>
                        <a:t>Progetti territoriali integrati</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Non ancora</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5"/>
                  </a:ext>
                </a:extLst>
              </a:tr>
              <a:tr h="360725">
                <a:tc vMerge="1">
                  <a:txBody>
                    <a:bodyPr/>
                    <a:lstStyle/>
                    <a:p>
                      <a:pPr>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ct val="100000"/>
                        </a:lnSpc>
                        <a:spcAft>
                          <a:spcPts val="0"/>
                        </a:spcAft>
                      </a:pPr>
                      <a:r>
                        <a:rPr lang="it-IT" sz="1200" b="1" dirty="0">
                          <a:solidFill>
                            <a:schemeClr val="tx2"/>
                          </a:solidFill>
                          <a:latin typeface="Verdana" pitchFamily="34" charset="0"/>
                          <a:ea typeface="Times New Roman"/>
                          <a:cs typeface="Tahoma"/>
                        </a:rPr>
                        <a:t>Progetti integrati a livello di singola scuola</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6"/>
                  </a:ext>
                </a:extLst>
              </a:tr>
              <a:tr h="198155">
                <a:tc vMerge="1">
                  <a:txBody>
                    <a:bodyPr/>
                    <a:lstStyle/>
                    <a:p>
                      <a:pPr>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ct val="100000"/>
                        </a:lnSpc>
                        <a:spcAft>
                          <a:spcPts val="0"/>
                        </a:spcAft>
                      </a:pPr>
                      <a:r>
                        <a:rPr lang="it-IT" sz="1200" b="1" dirty="0">
                          <a:solidFill>
                            <a:schemeClr val="tx2"/>
                          </a:solidFill>
                          <a:latin typeface="Verdana" pitchFamily="34" charset="0"/>
                          <a:ea typeface="Times New Roman"/>
                          <a:cs typeface="Tahoma"/>
                        </a:rPr>
                        <a:t>Rapporti con CTS / CTI</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Non ancora</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7"/>
                  </a:ext>
                </a:extLst>
              </a:tr>
              <a:tr h="198155">
                <a:tc vMerge="1">
                  <a:txBody>
                    <a:bodyPr/>
                    <a:lstStyle/>
                    <a:p>
                      <a:pPr>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nSpc>
                          <a:spcPct val="100000"/>
                        </a:lnSpc>
                        <a:spcAft>
                          <a:spcPts val="0"/>
                        </a:spcAft>
                      </a:pPr>
                      <a:r>
                        <a:rPr lang="it-IT" sz="1200" b="1" dirty="0">
                          <a:solidFill>
                            <a:schemeClr val="tx2"/>
                          </a:solidFill>
                          <a:latin typeface="Verdana" pitchFamily="34" charset="0"/>
                          <a:ea typeface="Times New Roman"/>
                          <a:cs typeface="Tahoma"/>
                        </a:rPr>
                        <a:t>Altro:</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8"/>
                  </a:ext>
                </a:extLst>
              </a:tr>
              <a:tr h="198155">
                <a:tc rowSpan="3">
                  <a:txBody>
                    <a:bodyPr/>
                    <a:lstStyle/>
                    <a:p>
                      <a:pPr marL="234950" algn="ctr">
                        <a:lnSpc>
                          <a:spcPts val="1440"/>
                        </a:lnSpc>
                        <a:spcAft>
                          <a:spcPts val="0"/>
                        </a:spcAft>
                      </a:pPr>
                      <a:endParaRPr lang="it-IT" sz="1400" b="1" dirty="0">
                        <a:solidFill>
                          <a:schemeClr val="tx2"/>
                        </a:solidFill>
                        <a:latin typeface="Verdana" pitchFamily="34" charset="0"/>
                        <a:ea typeface="Times New Roman"/>
                        <a:cs typeface="Tahoma"/>
                      </a:endParaRPr>
                    </a:p>
                    <a:p>
                      <a:pPr marL="234950" algn="ctr">
                        <a:lnSpc>
                          <a:spcPts val="1440"/>
                        </a:lnSpc>
                        <a:spcAft>
                          <a:spcPts val="0"/>
                        </a:spcAft>
                      </a:pPr>
                      <a:r>
                        <a:rPr lang="it-IT" sz="1400" b="1" dirty="0">
                          <a:solidFill>
                            <a:schemeClr val="tx2"/>
                          </a:solidFill>
                          <a:latin typeface="Verdana" pitchFamily="34" charset="0"/>
                          <a:ea typeface="Times New Roman"/>
                          <a:cs typeface="Tahoma"/>
                        </a:rPr>
                        <a:t>G. Rapporti con privato sociale e volontariato</a:t>
                      </a:r>
                      <a:endParaRPr lang="it-IT" sz="1400" b="1" dirty="0">
                        <a:solidFill>
                          <a:schemeClr val="tx2"/>
                        </a:solidFill>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Progetti territoriali integrati</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no</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9"/>
                  </a:ext>
                </a:extLst>
              </a:tr>
              <a:tr h="330258">
                <a:tc vMerge="1">
                  <a:txBody>
                    <a:bodyPr/>
                    <a:lstStyle/>
                    <a:p>
                      <a:endParaRPr lang="it-IT"/>
                    </a:p>
                  </a:txBody>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Progetti integrati a livello di singola scuola</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20"/>
                  </a:ext>
                </a:extLst>
              </a:tr>
              <a:tr h="198155">
                <a:tc vMerge="1">
                  <a:txBody>
                    <a:bodyPr/>
                    <a:lstStyle/>
                    <a:p>
                      <a:endParaRPr lang="it-IT"/>
                    </a:p>
                  </a:txBody>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Progetti a livello di reti di scuole</a:t>
                      </a:r>
                      <a:endParaRPr lang="it-IT" sz="1200" b="1" dirty="0">
                        <a:solidFill>
                          <a:schemeClr val="tx2"/>
                        </a:solidFill>
                        <a:latin typeface="Verdana" pitchFamily="34" charset="0"/>
                        <a:ea typeface="Times New Roman"/>
                        <a:cs typeface="Times New Roman"/>
                      </a:endParaRPr>
                    </a:p>
                  </a:txBody>
                  <a:tcPr marL="14108" marR="14108" marT="0" marB="0" anchor="b">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no</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21"/>
                  </a:ext>
                </a:extLst>
              </a:tr>
              <a:tr h="308935">
                <a:tc rowSpan="5">
                  <a:txBody>
                    <a:bodyPr/>
                    <a:lstStyle/>
                    <a:p>
                      <a:pPr marL="240665">
                        <a:spcAft>
                          <a:spcPts val="0"/>
                        </a:spcAft>
                      </a:pPr>
                      <a:endParaRPr lang="it-IT" sz="1200" b="1" dirty="0">
                        <a:solidFill>
                          <a:schemeClr val="tx2"/>
                        </a:solidFill>
                        <a:latin typeface="Verdana" pitchFamily="34" charset="0"/>
                        <a:ea typeface="Times New Roman"/>
                        <a:cs typeface="Tahoma"/>
                      </a:endParaRPr>
                    </a:p>
                    <a:p>
                      <a:pPr marL="240665">
                        <a:spcAft>
                          <a:spcPts val="0"/>
                        </a:spcAft>
                      </a:pPr>
                      <a:endParaRPr lang="it-IT" sz="1200" b="1" dirty="0">
                        <a:solidFill>
                          <a:schemeClr val="tx2"/>
                        </a:solidFill>
                        <a:latin typeface="Verdana" pitchFamily="34" charset="0"/>
                        <a:ea typeface="Times New Roman"/>
                        <a:cs typeface="Tahoma"/>
                      </a:endParaRPr>
                    </a:p>
                    <a:p>
                      <a:pPr marL="240665">
                        <a:spcAft>
                          <a:spcPts val="0"/>
                        </a:spcAft>
                      </a:pPr>
                      <a:endParaRPr lang="it-IT" sz="1200" b="1" dirty="0">
                        <a:solidFill>
                          <a:schemeClr val="tx2"/>
                        </a:solidFill>
                        <a:latin typeface="Verdana" pitchFamily="34" charset="0"/>
                        <a:ea typeface="Times New Roman"/>
                        <a:cs typeface="Tahoma"/>
                      </a:endParaRPr>
                    </a:p>
                    <a:p>
                      <a:pPr marL="240665" algn="ctr">
                        <a:spcAft>
                          <a:spcPts val="0"/>
                        </a:spcAft>
                      </a:pPr>
                      <a:r>
                        <a:rPr lang="it-IT" sz="1400" b="1" dirty="0">
                          <a:solidFill>
                            <a:schemeClr val="tx2"/>
                          </a:solidFill>
                          <a:latin typeface="Verdana" pitchFamily="34" charset="0"/>
                          <a:ea typeface="Times New Roman"/>
                          <a:cs typeface="Tahoma"/>
                        </a:rPr>
                        <a:t>H. Formazione docenti</a:t>
                      </a:r>
                      <a:endParaRPr lang="it-IT" sz="1400" b="1" dirty="0">
                        <a:solidFill>
                          <a:schemeClr val="tx2"/>
                        </a:solidFill>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Strategie e metodologie educativo-</a:t>
                      </a: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ahoma"/>
                        </a:rPr>
                        <a:t>didattiche / gestione della classe</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Si </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22"/>
                  </a:ext>
                </a:extLst>
              </a:tr>
              <a:tr h="396310">
                <a:tc vMerge="1">
                  <a:txBody>
                    <a:bodyPr/>
                    <a:lstStyle/>
                    <a:p>
                      <a:pPr>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Didattica speciale e progetti educativo-</a:t>
                      </a: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ahoma"/>
                        </a:rPr>
                        <a:t>didattici a prevalente tematica inclusiva</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24"/>
                  </a:ext>
                </a:extLst>
              </a:tr>
              <a:tr h="198155">
                <a:tc vMerge="1">
                  <a:txBody>
                    <a:bodyPr/>
                    <a:lstStyle/>
                    <a:p>
                      <a:pPr>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Didattica interculturale / italiano L2</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Sì</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26"/>
                  </a:ext>
                </a:extLst>
              </a:tr>
              <a:tr h="330258">
                <a:tc vMerge="1">
                  <a:txBody>
                    <a:bodyPr/>
                    <a:lstStyle/>
                    <a:p>
                      <a:pPr marL="240665">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R="323215" indent="3175" algn="just">
                        <a:lnSpc>
                          <a:spcPct val="100000"/>
                        </a:lnSpc>
                        <a:spcAft>
                          <a:spcPts val="0"/>
                        </a:spcAft>
                      </a:pPr>
                      <a:r>
                        <a:rPr lang="it-IT" sz="1200" b="1" dirty="0">
                          <a:solidFill>
                            <a:schemeClr val="tx2"/>
                          </a:solidFill>
                          <a:latin typeface="Verdana" pitchFamily="34" charset="0"/>
                          <a:ea typeface="Times New Roman"/>
                          <a:cs typeface="Tahoma"/>
                        </a:rPr>
                        <a:t>Psicologia e psicopatologia dell'età evolutiva (compresi DSA, ADHD, ecc.)</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27"/>
                  </a:ext>
                </a:extLst>
              </a:tr>
              <a:tr h="726569">
                <a:tc vMerge="1">
                  <a:txBody>
                    <a:bodyPr/>
                    <a:lstStyle/>
                    <a:p>
                      <a:pPr>
                        <a:spcAft>
                          <a:spcPts val="0"/>
                        </a:spcAft>
                      </a:pPr>
                      <a:endParaRPr lang="it-IT" sz="1200" b="1" dirty="0">
                        <a:latin typeface="Verdana" pitchFamily="34" charset="0"/>
                        <a:ea typeface="Times New Roman"/>
                        <a:cs typeface="Times New Roman"/>
                      </a:endParaRPr>
                    </a:p>
                  </a:txBody>
                  <a:tcPr marL="14108" marR="14108"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00000"/>
                        </a:lnSpc>
                        <a:spcAft>
                          <a:spcPts val="0"/>
                        </a:spcAft>
                      </a:pPr>
                      <a:r>
                        <a:rPr lang="it-IT" sz="1200" b="1" dirty="0">
                          <a:solidFill>
                            <a:schemeClr val="tx2"/>
                          </a:solidFill>
                          <a:latin typeface="Verdana" pitchFamily="34" charset="0"/>
                          <a:ea typeface="Times New Roman"/>
                          <a:cs typeface="Tahoma"/>
                        </a:rPr>
                        <a:t>Progetti di formazione su specifiche</a:t>
                      </a: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ahoma"/>
                        </a:rPr>
                        <a:t>disabilità (autismo, ADHD, </a:t>
                      </a:r>
                      <a:r>
                        <a:rPr lang="it-IT" sz="1200" b="1" dirty="0" err="1">
                          <a:solidFill>
                            <a:schemeClr val="tx2"/>
                          </a:solidFill>
                          <a:latin typeface="Verdana" pitchFamily="34" charset="0"/>
                          <a:ea typeface="Times New Roman"/>
                          <a:cs typeface="Tahoma"/>
                        </a:rPr>
                        <a:t>Dis</a:t>
                      </a:r>
                      <a:r>
                        <a:rPr lang="it-IT" sz="1200" b="1" dirty="0">
                          <a:solidFill>
                            <a:schemeClr val="tx2"/>
                          </a:solidFill>
                          <a:latin typeface="Verdana" pitchFamily="34" charset="0"/>
                          <a:ea typeface="Times New Roman"/>
                          <a:cs typeface="Tahoma"/>
                        </a:rPr>
                        <a:t>. Intellettive,</a:t>
                      </a: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ahoma"/>
                        </a:rPr>
                        <a:t>sensoriali...)</a:t>
                      </a:r>
                      <a:endParaRPr lang="it-IT" sz="1200" b="1" dirty="0">
                        <a:solidFill>
                          <a:schemeClr val="tx2"/>
                        </a:solidFill>
                        <a:latin typeface="Verdana" pitchFamily="34" charset="0"/>
                        <a:ea typeface="Times New Roman"/>
                        <a:cs typeface="Times New Roman"/>
                      </a:endParaRPr>
                    </a:p>
                  </a:txBody>
                  <a:tcPr marL="14108" marR="14108"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Si</a:t>
                      </a:r>
                    </a:p>
                  </a:txBody>
                  <a:tcPr marL="14108" marR="14108"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28"/>
                  </a:ext>
                </a:extLst>
              </a:tr>
            </a:tbl>
          </a:graphicData>
        </a:graphic>
      </p:graphicFrame>
      <p:sp>
        <p:nvSpPr>
          <p:cNvPr id="10"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graphicFrame>
        <p:nvGraphicFramePr>
          <p:cNvPr id="7" name="Tabella 6"/>
          <p:cNvGraphicFramePr>
            <a:graphicFrameLocks noGrp="1"/>
          </p:cNvGraphicFramePr>
          <p:nvPr/>
        </p:nvGraphicFramePr>
        <p:xfrm>
          <a:off x="315890" y="1589856"/>
          <a:ext cx="6929483" cy="4790608"/>
        </p:xfrm>
        <a:graphic>
          <a:graphicData uri="http://schemas.openxmlformats.org/drawingml/2006/table">
            <a:tbl>
              <a:tblPr>
                <a:effectLst>
                  <a:outerShdw blurRad="50800" dist="38100" dir="2700000" algn="tl" rotWithShape="0">
                    <a:prstClr val="black">
                      <a:alpha val="40000"/>
                    </a:prstClr>
                  </a:outerShdw>
                </a:effectLst>
              </a:tblPr>
              <a:tblGrid>
                <a:gridCol w="4917448">
                  <a:extLst>
                    <a:ext uri="{9D8B030D-6E8A-4147-A177-3AD203B41FA5}">
                      <a16:colId xmlns:a16="http://schemas.microsoft.com/office/drawing/2014/main" xmlns="" val="20000"/>
                    </a:ext>
                  </a:extLst>
                </a:gridCol>
                <a:gridCol w="400990">
                  <a:extLst>
                    <a:ext uri="{9D8B030D-6E8A-4147-A177-3AD203B41FA5}">
                      <a16:colId xmlns:a16="http://schemas.microsoft.com/office/drawing/2014/main" xmlns="" val="20001"/>
                    </a:ext>
                  </a:extLst>
                </a:gridCol>
                <a:gridCol w="400990">
                  <a:extLst>
                    <a:ext uri="{9D8B030D-6E8A-4147-A177-3AD203B41FA5}">
                      <a16:colId xmlns:a16="http://schemas.microsoft.com/office/drawing/2014/main" xmlns="" val="20002"/>
                    </a:ext>
                  </a:extLst>
                </a:gridCol>
                <a:gridCol w="400990">
                  <a:extLst>
                    <a:ext uri="{9D8B030D-6E8A-4147-A177-3AD203B41FA5}">
                      <a16:colId xmlns:a16="http://schemas.microsoft.com/office/drawing/2014/main" xmlns="" val="20003"/>
                    </a:ext>
                  </a:extLst>
                </a:gridCol>
                <a:gridCol w="400990">
                  <a:extLst>
                    <a:ext uri="{9D8B030D-6E8A-4147-A177-3AD203B41FA5}">
                      <a16:colId xmlns:a16="http://schemas.microsoft.com/office/drawing/2014/main" xmlns="" val="20004"/>
                    </a:ext>
                  </a:extLst>
                </a:gridCol>
                <a:gridCol w="408075">
                  <a:extLst>
                    <a:ext uri="{9D8B030D-6E8A-4147-A177-3AD203B41FA5}">
                      <a16:colId xmlns:a16="http://schemas.microsoft.com/office/drawing/2014/main" xmlns="" val="20005"/>
                    </a:ext>
                  </a:extLst>
                </a:gridCol>
              </a:tblGrid>
              <a:tr h="575766">
                <a:tc>
                  <a:txBody>
                    <a:bodyPr/>
                    <a:lstStyle/>
                    <a:p>
                      <a:pPr>
                        <a:lnSpc>
                          <a:spcPts val="1440"/>
                        </a:lnSpc>
                        <a:spcAft>
                          <a:spcPts val="0"/>
                        </a:spcAft>
                      </a:pPr>
                      <a:endParaRPr lang="it-IT" sz="1400" b="1" dirty="0">
                        <a:solidFill>
                          <a:schemeClr val="tx2"/>
                        </a:solidFill>
                        <a:latin typeface="Verdana" pitchFamily="34" charset="0"/>
                        <a:ea typeface="Times New Roman"/>
                        <a:cs typeface="Tahoma"/>
                      </a:endParaRPr>
                    </a:p>
                    <a:p>
                      <a:pPr>
                        <a:lnSpc>
                          <a:spcPts val="1440"/>
                        </a:lnSpc>
                        <a:spcAft>
                          <a:spcPts val="0"/>
                        </a:spcAft>
                      </a:pPr>
                      <a:r>
                        <a:rPr lang="it-IT" sz="1400" b="1" dirty="0">
                          <a:solidFill>
                            <a:schemeClr val="tx2"/>
                          </a:solidFill>
                          <a:latin typeface="Verdana" pitchFamily="34" charset="0"/>
                          <a:ea typeface="Times New Roman"/>
                          <a:cs typeface="Tahoma"/>
                        </a:rPr>
                        <a:t>Sintesi dei punti di forza e di criticità </a:t>
                      </a:r>
                      <a:r>
                        <a:rPr lang="it-IT" sz="1400" b="1" dirty="0" err="1">
                          <a:solidFill>
                            <a:schemeClr val="tx2"/>
                          </a:solidFill>
                          <a:latin typeface="Verdana" pitchFamily="34" charset="0"/>
                          <a:ea typeface="Times New Roman"/>
                          <a:cs typeface="Tahoma"/>
                        </a:rPr>
                        <a:t>rilevati*</a:t>
                      </a:r>
                      <a:r>
                        <a:rPr lang="it-IT" sz="1400" b="1" dirty="0">
                          <a:solidFill>
                            <a:schemeClr val="tx2"/>
                          </a:solidFill>
                          <a:latin typeface="Verdana" pitchFamily="34" charset="0"/>
                          <a:ea typeface="Times New Roman"/>
                          <a:cs typeface="Tahoma"/>
                        </a:rPr>
                        <a:t>:</a:t>
                      </a:r>
                    </a:p>
                    <a:p>
                      <a:pPr>
                        <a:lnSpc>
                          <a:spcPts val="1440"/>
                        </a:lnSpc>
                        <a:spcAft>
                          <a:spcPts val="0"/>
                        </a:spcAft>
                      </a:pPr>
                      <a:endParaRPr lang="it-IT" sz="14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400" b="1" dirty="0">
                        <a:solidFill>
                          <a:schemeClr val="tx2"/>
                        </a:solidFill>
                        <a:latin typeface="Verdana" pitchFamily="34" charset="0"/>
                        <a:ea typeface="Times New Roman"/>
                        <a:cs typeface="Tahoma"/>
                      </a:endParaRPr>
                    </a:p>
                    <a:p>
                      <a:pPr>
                        <a:spcAft>
                          <a:spcPts val="0"/>
                        </a:spcAft>
                      </a:pPr>
                      <a:r>
                        <a:rPr lang="it-IT" sz="1400" b="1" dirty="0">
                          <a:solidFill>
                            <a:schemeClr val="tx2"/>
                          </a:solidFill>
                          <a:latin typeface="Verdana" pitchFamily="34" charset="0"/>
                          <a:ea typeface="Times New Roman"/>
                          <a:cs typeface="Tahoma"/>
                        </a:rPr>
                        <a:t>0</a:t>
                      </a:r>
                      <a:endParaRPr lang="it-IT" sz="14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400" b="1" dirty="0">
                        <a:solidFill>
                          <a:schemeClr val="tx2"/>
                        </a:solidFill>
                        <a:latin typeface="Verdana" pitchFamily="34" charset="0"/>
                        <a:ea typeface="Times New Roman"/>
                        <a:cs typeface="Tahoma"/>
                      </a:endParaRPr>
                    </a:p>
                    <a:p>
                      <a:pPr>
                        <a:spcAft>
                          <a:spcPts val="0"/>
                        </a:spcAft>
                      </a:pPr>
                      <a:r>
                        <a:rPr lang="it-IT" sz="1400" b="1" dirty="0">
                          <a:solidFill>
                            <a:schemeClr val="tx2"/>
                          </a:solidFill>
                          <a:latin typeface="Verdana" pitchFamily="34" charset="0"/>
                          <a:ea typeface="Times New Roman"/>
                          <a:cs typeface="Tahoma"/>
                        </a:rPr>
                        <a:t>1</a:t>
                      </a:r>
                      <a:endParaRPr lang="it-IT" sz="14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400" b="1" dirty="0">
                        <a:solidFill>
                          <a:schemeClr val="tx2"/>
                        </a:solidFill>
                        <a:latin typeface="Verdana" pitchFamily="34" charset="0"/>
                        <a:ea typeface="Times New Roman"/>
                        <a:cs typeface="Tahoma"/>
                      </a:endParaRPr>
                    </a:p>
                    <a:p>
                      <a:pPr>
                        <a:spcAft>
                          <a:spcPts val="0"/>
                        </a:spcAft>
                      </a:pPr>
                      <a:r>
                        <a:rPr lang="it-IT" sz="1400" b="1" dirty="0">
                          <a:solidFill>
                            <a:schemeClr val="tx2"/>
                          </a:solidFill>
                          <a:latin typeface="Verdana" pitchFamily="34" charset="0"/>
                          <a:ea typeface="Times New Roman"/>
                          <a:cs typeface="Tahoma"/>
                        </a:rPr>
                        <a:t>2</a:t>
                      </a:r>
                      <a:endParaRPr lang="it-IT" sz="14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400" b="1" dirty="0">
                        <a:solidFill>
                          <a:schemeClr val="tx2"/>
                        </a:solidFill>
                        <a:latin typeface="Verdana" pitchFamily="34" charset="0"/>
                        <a:ea typeface="Times New Roman"/>
                        <a:cs typeface="Tahoma"/>
                      </a:endParaRPr>
                    </a:p>
                    <a:p>
                      <a:pPr>
                        <a:spcAft>
                          <a:spcPts val="0"/>
                        </a:spcAft>
                      </a:pPr>
                      <a:r>
                        <a:rPr lang="it-IT" sz="1400" b="1" dirty="0">
                          <a:solidFill>
                            <a:schemeClr val="tx2"/>
                          </a:solidFill>
                          <a:latin typeface="Verdana" pitchFamily="34" charset="0"/>
                          <a:ea typeface="Times New Roman"/>
                          <a:cs typeface="Tahoma"/>
                        </a:rPr>
                        <a:t>3</a:t>
                      </a:r>
                      <a:endParaRPr lang="it-IT" sz="14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400" b="1" dirty="0">
                        <a:solidFill>
                          <a:schemeClr val="tx2"/>
                        </a:solidFill>
                        <a:latin typeface="Verdana" pitchFamily="34" charset="0"/>
                        <a:ea typeface="Times New Roman"/>
                        <a:cs typeface="Tahoma"/>
                      </a:endParaRPr>
                    </a:p>
                    <a:p>
                      <a:pPr>
                        <a:spcAft>
                          <a:spcPts val="0"/>
                        </a:spcAft>
                      </a:pPr>
                      <a:r>
                        <a:rPr lang="it-IT" sz="1400" b="1" dirty="0">
                          <a:solidFill>
                            <a:schemeClr val="tx2"/>
                          </a:solidFill>
                          <a:latin typeface="Verdana" pitchFamily="34" charset="0"/>
                          <a:ea typeface="Times New Roman"/>
                          <a:cs typeface="Tahoma"/>
                        </a:rPr>
                        <a:t>4</a:t>
                      </a:r>
                      <a:endParaRPr lang="it-IT" sz="14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383844">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Aspetti organizzativi e gestionali coinvolti nel</a:t>
                      </a:r>
                      <a:r>
                        <a:rPr lang="it-IT" sz="1200" b="1" baseline="0" dirty="0">
                          <a:solidFill>
                            <a:schemeClr val="tx2"/>
                          </a:solidFill>
                          <a:latin typeface="Verdana" pitchFamily="34" charset="0"/>
                          <a:ea typeface="Times New Roman"/>
                          <a:cs typeface="Tahoma"/>
                        </a:rPr>
                        <a:t> </a:t>
                      </a:r>
                      <a:r>
                        <a:rPr lang="it-IT" sz="1200" b="1" dirty="0">
                          <a:solidFill>
                            <a:schemeClr val="tx2"/>
                          </a:solidFill>
                          <a:latin typeface="Verdana" pitchFamily="34" charset="0"/>
                          <a:ea typeface="Times New Roman"/>
                          <a:cs typeface="Tahoma"/>
                        </a:rPr>
                        <a:t>cambiamento inclusivo</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97712">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Possibilità di strutturare percorsi specifici di formazione e aggiornamento</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degli insegnanti</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383844">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Adozione di strategie di valutazione coerenti con prassi inclusive</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383844">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Organizzazione dei diversi tipi di sostegno presenti all'interno della scuola</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518196">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Organizzazione dei diversi tipi di sostegno presenti all'esterno della scuola,</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in rapporto ai diversi servizi esistenti;</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556300">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Ruolo delle famiglie e della comunità nel dare supporto e nel partecipare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alle decisioni che riguardano</a:t>
                      </a:r>
                      <a:r>
                        <a:rPr lang="it-IT" sz="1200" b="1" baseline="0" dirty="0">
                          <a:solidFill>
                            <a:schemeClr val="tx2"/>
                          </a:solidFill>
                          <a:latin typeface="Verdana" pitchFamily="34" charset="0"/>
                          <a:ea typeface="Times New Roman"/>
                          <a:cs typeface="Tahoma"/>
                        </a:rPr>
                        <a:t> </a:t>
                      </a:r>
                      <a:r>
                        <a:rPr lang="it-IT" sz="1200" b="1" dirty="0">
                          <a:solidFill>
                            <a:schemeClr val="tx2"/>
                          </a:solidFill>
                          <a:latin typeface="Verdana" pitchFamily="34" charset="0"/>
                          <a:ea typeface="Times New Roman"/>
                          <a:cs typeface="Tahoma"/>
                        </a:rPr>
                        <a:t>l'organizzazione delle attività educative</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357190">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Sviluppo di un curricolo attento alle diversità e alla promozione di percorsi</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formativi inclusivi</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0"/>
                  </a:ext>
                </a:extLst>
              </a:tr>
              <a:tr h="264645">
                <a:tc>
                  <a:txBody>
                    <a:bodyPr/>
                    <a:lstStyle/>
                    <a:p>
                      <a:pPr marL="0" indent="82550">
                        <a:lnSpc>
                          <a:spcPts val="1440"/>
                        </a:lnSpc>
                        <a:spcAft>
                          <a:spcPts val="0"/>
                        </a:spcAft>
                      </a:pPr>
                      <a:r>
                        <a:rPr lang="it-IT" sz="1200" b="1" dirty="0">
                          <a:solidFill>
                            <a:schemeClr val="tx2"/>
                          </a:solidFill>
                          <a:latin typeface="Verdana" pitchFamily="34" charset="0"/>
                          <a:ea typeface="Times New Roman"/>
                          <a:cs typeface="Tahoma"/>
                        </a:rPr>
                        <a:t>Valorizzazione delle risorse esistenti</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2"/>
                  </a:ext>
                </a:extLst>
              </a:tr>
              <a:tr h="378297">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Acquisizione e distribuzione di risorse aggiuntive utilizzabili per la</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realizzazione dei progetti di inclusione</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3"/>
                  </a:ext>
                </a:extLst>
              </a:tr>
              <a:tr h="575766">
                <a:tc>
                  <a:txBody>
                    <a:bodyPr/>
                    <a:lstStyle/>
                    <a:p>
                      <a:pPr marL="82550" indent="0" algn="just">
                        <a:lnSpc>
                          <a:spcPts val="1440"/>
                        </a:lnSpc>
                        <a:spcAft>
                          <a:spcPts val="0"/>
                        </a:spcAft>
                      </a:pPr>
                      <a:r>
                        <a:rPr lang="it-IT" sz="1200" b="1" dirty="0">
                          <a:solidFill>
                            <a:schemeClr val="tx2"/>
                          </a:solidFill>
                          <a:latin typeface="Verdana" pitchFamily="34" charset="0"/>
                          <a:ea typeface="Times New Roman"/>
                          <a:cs typeface="Tahoma"/>
                        </a:rPr>
                        <a:t>Attenzione dedicata alle fasi di transizione che scandiscono l'ingresso nel</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ahoma"/>
                        </a:rPr>
                        <a:t>sistema scolastico, la continuità tra i diversi ordini di scuola e il successivo</a:t>
                      </a:r>
                      <a:endParaRPr lang="it-IT" sz="1200" b="1" dirty="0">
                        <a:solidFill>
                          <a:schemeClr val="tx2"/>
                        </a:solidFill>
                        <a:latin typeface="Verdana" pitchFamily="34" charset="0"/>
                        <a:ea typeface="Times New Roman"/>
                        <a:cs typeface="Times New Roman"/>
                      </a:endParaRPr>
                    </a:p>
                  </a:txBody>
                  <a:tcPr marL="20615" marR="20615"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spcAft>
                          <a:spcPts val="0"/>
                        </a:spcAft>
                      </a:pPr>
                      <a:r>
                        <a:rPr lang="it-IT" sz="1200" b="1" dirty="0">
                          <a:solidFill>
                            <a:schemeClr val="tx2"/>
                          </a:solidFill>
                          <a:latin typeface="Verdana" pitchFamily="34" charset="0"/>
                          <a:ea typeface="Times New Roman"/>
                          <a:cs typeface="Times New Roman"/>
                        </a:rPr>
                        <a:t>X</a:t>
                      </a: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spcAft>
                          <a:spcPts val="0"/>
                        </a:spcAft>
                      </a:pPr>
                      <a:endParaRPr lang="it-IT" sz="1200" b="1" dirty="0">
                        <a:solidFill>
                          <a:schemeClr val="tx2"/>
                        </a:solidFill>
                        <a:latin typeface="Verdana" pitchFamily="34" charset="0"/>
                        <a:ea typeface="Times New Roman"/>
                        <a:cs typeface="Times New Roman"/>
                      </a:endParaRPr>
                    </a:p>
                  </a:txBody>
                  <a:tcPr marL="20615" marR="20615"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9" name="CasellaDiTesto 8"/>
          <p:cNvSpPr txBox="1"/>
          <p:nvPr/>
        </p:nvSpPr>
        <p:spPr>
          <a:xfrm>
            <a:off x="315888" y="7804962"/>
            <a:ext cx="6929486" cy="1015663"/>
          </a:xfrm>
          <a:prstGeom prst="rect">
            <a:avLst/>
          </a:prstGeom>
          <a:noFill/>
        </p:spPr>
        <p:txBody>
          <a:bodyPr wrap="square" rtlCol="0">
            <a:spAutoFit/>
          </a:bodyPr>
          <a:lstStyle/>
          <a:p>
            <a:pPr algn="just"/>
            <a:r>
              <a:rPr lang="it-IT" sz="1200" b="1" i="1" u="sng" dirty="0">
                <a:solidFill>
                  <a:schemeClr val="tx2"/>
                </a:solidFill>
                <a:latin typeface="Verdana" pitchFamily="34" charset="0"/>
              </a:rPr>
              <a:t>* = 0: per niente 1: poco 2: abbastanza 3: molto 4 moltissimo</a:t>
            </a:r>
            <a:r>
              <a:rPr lang="it-IT" sz="1200" b="1" i="1" dirty="0">
                <a:solidFill>
                  <a:schemeClr val="tx2"/>
                </a:solidFill>
                <a:latin typeface="Verdana" pitchFamily="34" charset="0"/>
              </a:rPr>
              <a:t>	</a:t>
            </a:r>
            <a:endParaRPr lang="it-IT" sz="1200" b="1" dirty="0">
              <a:solidFill>
                <a:schemeClr val="tx2"/>
              </a:solidFill>
              <a:latin typeface="Verdana" pitchFamily="34" charset="0"/>
            </a:endParaRPr>
          </a:p>
          <a:p>
            <a:pPr algn="just"/>
            <a:r>
              <a:rPr lang="it-IT" sz="1200" b="1" i="1" u="sng" dirty="0">
                <a:solidFill>
                  <a:schemeClr val="tx2"/>
                </a:solidFill>
                <a:latin typeface="Verdana" pitchFamily="34" charset="0"/>
              </a:rPr>
              <a:t>Adattato dagli indicatori UNESCO per la valutazione del grado di </a:t>
            </a:r>
            <a:r>
              <a:rPr lang="it-IT" sz="1200" b="1" i="1" u="sng" dirty="0" err="1">
                <a:solidFill>
                  <a:schemeClr val="tx2"/>
                </a:solidFill>
                <a:latin typeface="Verdana" pitchFamily="34" charset="0"/>
              </a:rPr>
              <a:t>inclusività</a:t>
            </a:r>
            <a:r>
              <a:rPr lang="it-IT" sz="1200" b="1" i="1" u="sng" dirty="0">
                <a:solidFill>
                  <a:schemeClr val="tx2"/>
                </a:solidFill>
                <a:latin typeface="Verdana" pitchFamily="34" charset="0"/>
              </a:rPr>
              <a:t> dei sistemi scolastici</a:t>
            </a:r>
            <a:endParaRPr lang="it-IT" sz="1200" b="1" dirty="0">
              <a:solidFill>
                <a:schemeClr val="tx2"/>
              </a:solidFill>
              <a:latin typeface="Verdana" pitchFamily="34" charset="0"/>
            </a:endParaRPr>
          </a:p>
          <a:p>
            <a:pPr algn="just"/>
            <a:r>
              <a:rPr lang="it-IT" sz="1200" b="1" i="1" u="sng" dirty="0">
                <a:solidFill>
                  <a:schemeClr val="tx2"/>
                </a:solidFill>
                <a:latin typeface="Verdana" pitchFamily="34" charset="0"/>
              </a:rPr>
              <a:t/>
            </a:r>
            <a:br>
              <a:rPr lang="it-IT" sz="1200" b="1" i="1" u="sng" dirty="0">
                <a:solidFill>
                  <a:schemeClr val="tx2"/>
                </a:solidFill>
                <a:latin typeface="Verdana" pitchFamily="34" charset="0"/>
              </a:rPr>
            </a:br>
            <a:endParaRPr lang="it-IT" sz="1200" b="1" dirty="0">
              <a:solidFill>
                <a:schemeClr val="tx2"/>
              </a:solidFill>
              <a:latin typeface="Verdana" pitchFamily="34" charset="0"/>
            </a:endParaRPr>
          </a:p>
        </p:txBody>
      </p:sp>
      <p:sp>
        <p:nvSpPr>
          <p:cNvPr id="12"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3"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8920163"/>
          </a:xfrm>
          <a:prstGeom prst="rect">
            <a:avLst/>
          </a:prstGeom>
          <a:noFill/>
        </p:spPr>
        <p:txBody>
          <a:bodyPr>
            <a:spAutoFit/>
          </a:bodyPr>
          <a:lstStyle/>
          <a:p>
            <a:pPr fontAlgn="auto">
              <a:lnSpc>
                <a:spcPct val="150000"/>
              </a:lnSpc>
              <a:spcBef>
                <a:spcPts val="0"/>
              </a:spcBef>
              <a:spcAft>
                <a:spcPts val="0"/>
              </a:spcAft>
              <a:defRPr/>
            </a:pPr>
            <a:r>
              <a:rPr lang="it-IT" sz="1200" b="1" dirty="0">
                <a:latin typeface="Verdana" pitchFamily="34" charset="0"/>
                <a:cs typeface="+mn-cs"/>
              </a:rPr>
              <a:t> </a:t>
            </a:r>
          </a:p>
          <a:p>
            <a:pPr fontAlgn="auto">
              <a:lnSpc>
                <a:spcPct val="150000"/>
              </a:lnSpc>
              <a:spcBef>
                <a:spcPts val="0"/>
              </a:spcBef>
              <a:spcAft>
                <a:spcPts val="0"/>
              </a:spcAft>
              <a:defRPr/>
            </a:pPr>
            <a:r>
              <a:rPr lang="it-IT" sz="1200" b="1" dirty="0">
                <a:latin typeface="Verdana" pitchFamily="34" charset="0"/>
                <a:cs typeface="+mn-cs"/>
              </a:rPr>
              <a:t>Si consideri inoltre:</a:t>
            </a:r>
          </a:p>
          <a:p>
            <a:pPr lvl="1" fontAlgn="auto">
              <a:lnSpc>
                <a:spcPct val="150000"/>
              </a:lnSpc>
              <a:spcBef>
                <a:spcPts val="0"/>
              </a:spcBef>
              <a:spcAft>
                <a:spcPts val="0"/>
              </a:spcAft>
              <a:defRPr/>
            </a:pPr>
            <a:r>
              <a:rPr lang="it-IT" sz="1200" b="1" dirty="0">
                <a:latin typeface="Verdana" pitchFamily="34" charset="0"/>
                <a:cs typeface="+mn-cs"/>
              </a:rPr>
              <a:t>I progetti e le attività sui quali si pensa di utilizzare docenti dell’organico del potenziamento devono fare esplicito riferimento a tale esigenza, motivandola e definendo l’area disciplinare coinvolta. Si terrà conto del fatto che l’organico di potenziamento deve servire anche alla copertura delle supplenze brevi e quindi si eviterà di assorbire sui progetti l’intera quota disponibile.</a:t>
            </a:r>
          </a:p>
          <a:p>
            <a:pPr fontAlgn="auto">
              <a:lnSpc>
                <a:spcPct val="150000"/>
              </a:lnSpc>
              <a:spcBef>
                <a:spcPts val="0"/>
              </a:spcBef>
              <a:spcAft>
                <a:spcPts val="0"/>
              </a:spcAft>
              <a:defRPr/>
            </a:pPr>
            <a:r>
              <a:rPr lang="it-IT" sz="1200" b="1" dirty="0">
                <a:latin typeface="Verdana" pitchFamily="34" charset="0"/>
                <a:cs typeface="+mn-cs"/>
              </a:rPr>
              <a:t> </a:t>
            </a:r>
          </a:p>
          <a:p>
            <a:pPr lvl="1" fontAlgn="auto">
              <a:lnSpc>
                <a:spcPct val="150000"/>
              </a:lnSpc>
              <a:spcBef>
                <a:spcPts val="0"/>
              </a:spcBef>
              <a:spcAft>
                <a:spcPts val="0"/>
              </a:spcAft>
              <a:defRPr/>
            </a:pPr>
            <a:r>
              <a:rPr lang="it-IT" sz="1200" b="1" dirty="0">
                <a:latin typeface="Verdana" pitchFamily="34" charset="0"/>
                <a:cs typeface="+mn-cs"/>
              </a:rPr>
              <a:t>Per tutti i progetti e le attività previsti nel Piano, devono essere indicati i livelli di partenza sui quali si intende intervenire, gli obiettivi cui tendere nell’arco del triennio di riferimento, gli indicatori quantitativi e/o qualitativi utilizzati o da utilizzare per rilevarli, una griglia di valutazione dei risultati raggiunti. Gli indicatori saranno di preferenza quantitativi, cioè espressi in grandezze misurabili, ovvero qualitativi, cioè fondati su descrittori non ambigui di presenza / assenza di fenomeni, qualità o comportamenti ed eventualmente della loro frequenza.</a:t>
            </a:r>
          </a:p>
          <a:p>
            <a:pPr fontAlgn="auto">
              <a:lnSpc>
                <a:spcPct val="150000"/>
              </a:lnSpc>
              <a:spcBef>
                <a:spcPts val="0"/>
              </a:spcBef>
              <a:spcAft>
                <a:spcPts val="0"/>
              </a:spcAft>
              <a:defRPr/>
            </a:pPr>
            <a:r>
              <a:rPr lang="it-IT" sz="1200" b="1" dirty="0">
                <a:latin typeface="Verdana" pitchFamily="34" charset="0"/>
                <a:cs typeface="+mn-cs"/>
              </a:rPr>
              <a:t> </a:t>
            </a:r>
          </a:p>
          <a:p>
            <a:pPr lvl="1" fontAlgn="auto">
              <a:lnSpc>
                <a:spcPct val="150000"/>
              </a:lnSpc>
              <a:spcBef>
                <a:spcPts val="0"/>
              </a:spcBef>
              <a:spcAft>
                <a:spcPts val="0"/>
              </a:spcAft>
              <a:defRPr/>
            </a:pPr>
            <a:r>
              <a:rPr lang="it-IT" sz="1200" b="1" dirty="0">
                <a:latin typeface="Verdana" pitchFamily="34" charset="0"/>
                <a:cs typeface="+mn-cs"/>
              </a:rPr>
              <a:t>Il Piano dovrà essere predisposto a cura delle Funzioni Strumentali a ciò designate, affiancate dal gruppo di lavoro a suo tempo approvato dal Collegio docenti (Dipartimento Organizzativo e gruppo di Autovalutazione), entro il 4 Dicembre 2015.</a:t>
            </a:r>
          </a:p>
          <a:p>
            <a:pPr fontAlgn="auto">
              <a:lnSpc>
                <a:spcPct val="150000"/>
              </a:lnSpc>
              <a:spcBef>
                <a:spcPts val="0"/>
              </a:spcBef>
              <a:spcAft>
                <a:spcPts val="0"/>
              </a:spcAft>
              <a:defRPr/>
            </a:pPr>
            <a:r>
              <a:rPr lang="it-IT" sz="1200" b="1" dirty="0">
                <a:latin typeface="Verdana" pitchFamily="34" charset="0"/>
                <a:cs typeface="+mn-cs"/>
              </a:rPr>
              <a:t>Si rimanda ad una lettura approfondita della Legge 107 del 13.07.2015 a cui le suddette Linee d’indirizzo fanno riferimento.</a:t>
            </a:r>
          </a:p>
          <a:p>
            <a:pPr fontAlgn="auto">
              <a:lnSpc>
                <a:spcPct val="150000"/>
              </a:lnSpc>
              <a:spcBef>
                <a:spcPts val="0"/>
              </a:spcBef>
              <a:spcAft>
                <a:spcPts val="0"/>
              </a:spcAft>
              <a:defRPr/>
            </a:pPr>
            <a:r>
              <a:rPr lang="it-IT" sz="1200" b="1" dirty="0">
                <a:latin typeface="Verdana" pitchFamily="34" charset="0"/>
                <a:cs typeface="+mn-cs"/>
              </a:rPr>
              <a:t> </a:t>
            </a:r>
          </a:p>
          <a:p>
            <a:pPr fontAlgn="auto">
              <a:lnSpc>
                <a:spcPct val="150000"/>
              </a:lnSpc>
              <a:spcBef>
                <a:spcPts val="0"/>
              </a:spcBef>
              <a:spcAft>
                <a:spcPts val="0"/>
              </a:spcAft>
              <a:defRPr/>
            </a:pPr>
            <a:r>
              <a:rPr lang="it-IT" sz="1200" b="1" dirty="0">
                <a:latin typeface="Verdana" pitchFamily="34" charset="0"/>
                <a:cs typeface="+mn-cs"/>
              </a:rPr>
              <a:t>Fiumicino, 7 Ottobre 2015									              Il Dirigente Scolastico</a:t>
            </a:r>
          </a:p>
          <a:p>
            <a:pPr fontAlgn="auto">
              <a:lnSpc>
                <a:spcPct val="150000"/>
              </a:lnSpc>
              <a:spcBef>
                <a:spcPts val="0"/>
              </a:spcBef>
              <a:spcAft>
                <a:spcPts val="0"/>
              </a:spcAft>
              <a:defRPr/>
            </a:pPr>
            <a:r>
              <a:rPr lang="it-IT" sz="1200" b="1" dirty="0">
                <a:latin typeface="Verdana" pitchFamily="34" charset="0"/>
                <a:cs typeface="+mn-cs"/>
              </a:rPr>
              <a:t>					Maria Pia </a:t>
            </a:r>
            <a:r>
              <a:rPr lang="it-IT" sz="1200" b="1" dirty="0" err="1">
                <a:latin typeface="Verdana" pitchFamily="34" charset="0"/>
                <a:cs typeface="+mn-cs"/>
              </a:rPr>
              <a:t>Sorce</a:t>
            </a: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fontAlgn="auto">
              <a:lnSpc>
                <a:spcPct val="150000"/>
              </a:lnSpc>
              <a:spcBef>
                <a:spcPts val="0"/>
              </a:spcBef>
              <a:spcAft>
                <a:spcPts val="0"/>
              </a:spcAft>
              <a:defRPr/>
            </a:pPr>
            <a:r>
              <a:rPr lang="it-IT" sz="1200" b="1" dirty="0">
                <a:latin typeface="Verdana" pitchFamily="34" charset="0"/>
                <a:cs typeface="+mn-cs"/>
              </a:rPr>
              <a:t> </a:t>
            </a: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0" name="CasellaDiTesto 9"/>
          <p:cNvSpPr txBox="1"/>
          <p:nvPr/>
        </p:nvSpPr>
        <p:spPr>
          <a:xfrm>
            <a:off x="423045" y="1589856"/>
            <a:ext cx="6715172" cy="7429552"/>
          </a:xfrm>
          <a:prstGeom prst="rect">
            <a:avLst/>
          </a:prstGeom>
          <a:noFill/>
        </p:spPr>
        <p:txBody>
          <a:bodyPr wrap="square" rtlCol="0">
            <a:spAutoFit/>
          </a:bodyPr>
          <a:lstStyle/>
          <a:p>
            <a:pPr algn="just"/>
            <a:r>
              <a:rPr lang="it-IT" sz="1400" b="1" dirty="0">
                <a:latin typeface="Verdana" pitchFamily="34" charset="0"/>
              </a:rPr>
              <a:t>Parte II - Obiettivi di incremento dell'</a:t>
            </a:r>
            <a:r>
              <a:rPr lang="it-IT" sz="1400" b="1" dirty="0" err="1">
                <a:latin typeface="Verdana" pitchFamily="34" charset="0"/>
              </a:rPr>
              <a:t>inclusività</a:t>
            </a:r>
            <a:r>
              <a:rPr lang="it-IT" sz="1400" b="1" dirty="0">
                <a:latin typeface="Verdana" pitchFamily="34" charset="0"/>
              </a:rPr>
              <a:t> proposti per l’anno scolastico 2014-15</a:t>
            </a:r>
          </a:p>
          <a:p>
            <a:pPr algn="just"/>
            <a:r>
              <a:rPr lang="it-IT" sz="1200" b="1" dirty="0">
                <a:latin typeface="Verdana" pitchFamily="34" charset="0"/>
              </a:rPr>
              <a:t> </a:t>
            </a:r>
          </a:p>
          <a:p>
            <a:pPr algn="just"/>
            <a:r>
              <a:rPr lang="it-IT" sz="1300" b="1" dirty="0">
                <a:effectLst>
                  <a:outerShdw blurRad="38100" dist="38100" dir="2700000" algn="tl">
                    <a:srgbClr val="000000">
                      <a:alpha val="43137"/>
                    </a:srgbClr>
                  </a:outerShdw>
                </a:effectLst>
                <a:latin typeface="Verdana" pitchFamily="34" charset="0"/>
              </a:rPr>
              <a:t>Aspetti organizzativi e gestionali coinvolti nel cambiamento inclusivo (chi fa cosa, livelli di responsabilità nelle pratiche di intervento, ecc.)</a:t>
            </a:r>
          </a:p>
          <a:p>
            <a:pPr algn="just">
              <a:lnSpc>
                <a:spcPct val="150000"/>
              </a:lnSpc>
            </a:pPr>
            <a:r>
              <a:rPr lang="it-IT" sz="1200" b="1" dirty="0">
                <a:latin typeface="Verdana" pitchFamily="34" charset="0"/>
              </a:rPr>
              <a:t>L’organizzazione prevede il mantenimento dei seguenti percorsi  applicativi, diversificati a secondo del tipo di </a:t>
            </a:r>
            <a:r>
              <a:rPr lang="it-IT" sz="1200" b="1" dirty="0" err="1">
                <a:latin typeface="Verdana" pitchFamily="34" charset="0"/>
              </a:rPr>
              <a:t>B.E.S.</a:t>
            </a: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Per gli alunni disabili</a:t>
            </a:r>
          </a:p>
          <a:p>
            <a:pPr algn="just">
              <a:lnSpc>
                <a:spcPct val="150000"/>
              </a:lnSpc>
            </a:pPr>
            <a:r>
              <a:rPr lang="it-IT" sz="1200" b="1" dirty="0">
                <a:latin typeface="Verdana" pitchFamily="34" charset="0"/>
              </a:rPr>
              <a:t>al momento dell’iscrizione la scuola acquisisce e valuta la validità delle certificazioni prodotte dalla famiglia dell’alunno disabile e:</a:t>
            </a:r>
          </a:p>
          <a:p>
            <a:pPr algn="just">
              <a:lnSpc>
                <a:spcPct val="150000"/>
              </a:lnSpc>
            </a:pPr>
            <a:r>
              <a:rPr lang="it-IT" sz="1200" b="1" dirty="0">
                <a:latin typeface="Verdana" pitchFamily="34" charset="0"/>
              </a:rPr>
              <a:t>a) indirizza i genitori a completare le pratiche necessarie per la richiesta del sostegno a favore dell’alunno secondo le recenti disposizioni normative (Nota Regione Lazio n. 212522/2014 che modifica la Circolare precedente n. 18157/D4/00 del 13.02.2009 e conseguente nota dell’</a:t>
            </a:r>
            <a:r>
              <a:rPr lang="it-IT" sz="1200" b="1" dirty="0" err="1">
                <a:latin typeface="Verdana" pitchFamily="34" charset="0"/>
              </a:rPr>
              <a:t>U.S.R.Lazio</a:t>
            </a:r>
            <a:r>
              <a:rPr lang="it-IT" sz="1200" b="1" dirty="0">
                <a:latin typeface="Verdana" pitchFamily="34" charset="0"/>
              </a:rPr>
              <a:t> </a:t>
            </a:r>
            <a:r>
              <a:rPr lang="it-IT" sz="1200" b="1" dirty="0" err="1">
                <a:latin typeface="Verdana" pitchFamily="34" charset="0"/>
              </a:rPr>
              <a:t>prot</a:t>
            </a:r>
            <a:r>
              <a:rPr lang="it-IT" sz="1200" b="1" dirty="0">
                <a:latin typeface="Verdana" pitchFamily="34" charset="0"/>
              </a:rPr>
              <a:t>. n. 13392 del 21.05.2014 che comunica l’applicazione delle suddette note);</a:t>
            </a:r>
          </a:p>
          <a:p>
            <a:pPr algn="just">
              <a:lnSpc>
                <a:spcPct val="150000"/>
              </a:lnSpc>
            </a:pPr>
            <a:r>
              <a:rPr lang="it-IT" sz="1200" b="1" dirty="0">
                <a:latin typeface="Verdana" pitchFamily="34" charset="0"/>
              </a:rPr>
              <a:t>b) invia all’</a:t>
            </a:r>
            <a:r>
              <a:rPr lang="it-IT" sz="1200" b="1" dirty="0" err="1">
                <a:latin typeface="Verdana" pitchFamily="34" charset="0"/>
              </a:rPr>
              <a:t>U.S.R.</a:t>
            </a:r>
            <a:r>
              <a:rPr lang="it-IT" sz="1200" b="1" dirty="0">
                <a:latin typeface="Verdana" pitchFamily="34" charset="0"/>
              </a:rPr>
              <a:t> Lazio la documentazione necessaria a richiedere l’insegnante di sostegno per l’integrazione scolastica dell’alunno con disabilità;</a:t>
            </a:r>
          </a:p>
          <a:p>
            <a:pPr algn="just">
              <a:lnSpc>
                <a:spcPct val="150000"/>
              </a:lnSpc>
            </a:pPr>
            <a:r>
              <a:rPr lang="it-IT" sz="1200" b="1" dirty="0">
                <a:latin typeface="Verdana" pitchFamily="34" charset="0"/>
              </a:rPr>
              <a:t>c) nel caso di alunni con disabilità uditiva ( per l’</a:t>
            </a:r>
            <a:r>
              <a:rPr lang="it-IT" sz="1200" b="1" dirty="0" err="1">
                <a:latin typeface="Verdana" pitchFamily="34" charset="0"/>
              </a:rPr>
              <a:t>a.s.</a:t>
            </a:r>
            <a:r>
              <a:rPr lang="it-IT" sz="1200" b="1" dirty="0">
                <a:latin typeface="Verdana" pitchFamily="34" charset="0"/>
              </a:rPr>
              <a:t> 2014-15 sono presenti n. 3 alunni presso il ns. Istituto),  provvede a richiedere anche l’assistente alla comunicazione specializzato alla Provincia di Roma;</a:t>
            </a:r>
          </a:p>
          <a:p>
            <a:pPr algn="just">
              <a:lnSpc>
                <a:spcPct val="150000"/>
              </a:lnSpc>
            </a:pPr>
            <a:r>
              <a:rPr lang="it-IT" sz="1200" b="1" dirty="0">
                <a:latin typeface="Verdana" pitchFamily="34" charset="0"/>
              </a:rPr>
              <a:t>d) nel caso di alunni disabili con insufficiente autonomia, in accordo con la famiglia, richiede al Comune il servizio di </a:t>
            </a:r>
            <a:r>
              <a:rPr lang="it-IT" sz="1200" b="1" dirty="0" err="1">
                <a:latin typeface="Verdana" pitchFamily="34" charset="0"/>
              </a:rPr>
              <a:t>A.E.C</a:t>
            </a:r>
            <a:r>
              <a:rPr lang="it-IT" sz="1200" b="1" dirty="0">
                <a:latin typeface="Verdana" pitchFamily="34" charset="0"/>
              </a:rPr>
              <a:t>.</a:t>
            </a:r>
          </a:p>
          <a:p>
            <a:pPr algn="just">
              <a:lnSpc>
                <a:spcPct val="150000"/>
              </a:lnSpc>
            </a:pPr>
            <a:r>
              <a:rPr lang="it-IT" sz="1200" b="1" dirty="0">
                <a:latin typeface="Verdana" pitchFamily="34" charset="0"/>
              </a:rPr>
              <a:t>Tutto viene espletato affinché l’anno scolastico possa avviarsi con le risorse richieste, al completo.</a:t>
            </a:r>
          </a:p>
          <a:p>
            <a:pPr algn="just">
              <a:lnSpc>
                <a:spcPct val="150000"/>
              </a:lnSpc>
            </a:pPr>
            <a:r>
              <a:rPr lang="it-IT" sz="1200" b="1" dirty="0">
                <a:latin typeface="Verdana" pitchFamily="34" charset="0"/>
              </a:rPr>
              <a:t>e) all’inizio dell’anno scolastico, valutate le risorse pervenute, il </a:t>
            </a:r>
            <a:r>
              <a:rPr lang="it-IT" sz="1200" b="1" dirty="0" err="1">
                <a:latin typeface="Verdana" pitchFamily="34" charset="0"/>
              </a:rPr>
              <a:t>D.S.</a:t>
            </a:r>
            <a:r>
              <a:rPr lang="it-IT" sz="1200" b="1" dirty="0">
                <a:latin typeface="Verdana" pitchFamily="34" charset="0"/>
              </a:rPr>
              <a:t> ed il Collegio dei Docenti predispongono il Piano organizzativo, tenendo conto di alcuni parametri fondamentali:</a:t>
            </a:r>
          </a:p>
        </p:txBody>
      </p:sp>
      <p:sp>
        <p:nvSpPr>
          <p:cNvPr id="9"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0" name="CasellaDiTesto 9"/>
          <p:cNvSpPr txBox="1"/>
          <p:nvPr/>
        </p:nvSpPr>
        <p:spPr>
          <a:xfrm>
            <a:off x="423045" y="1304104"/>
            <a:ext cx="6715172" cy="7940635"/>
          </a:xfrm>
          <a:prstGeom prst="rect">
            <a:avLst/>
          </a:prstGeom>
          <a:noFill/>
        </p:spPr>
        <p:txBody>
          <a:bodyPr wrap="square" rtlCol="0">
            <a:spAutoFit/>
          </a:bodyPr>
          <a:lstStyle/>
          <a:p>
            <a:pPr algn="just"/>
            <a:r>
              <a:rPr lang="it-IT" sz="1200" b="1" dirty="0">
                <a:latin typeface="Verdana" pitchFamily="34" charset="0"/>
              </a:rPr>
              <a:t> </a:t>
            </a:r>
          </a:p>
          <a:p>
            <a:pPr lvl="0" algn="just">
              <a:lnSpc>
                <a:spcPct val="150000"/>
              </a:lnSpc>
              <a:buFont typeface="Wingdings" pitchFamily="2" charset="2"/>
              <a:buChar char="Ø"/>
            </a:pPr>
            <a:r>
              <a:rPr lang="it-IT" sz="1200" b="1" dirty="0">
                <a:latin typeface="Verdana" pitchFamily="34" charset="0"/>
              </a:rPr>
              <a:t>Maggior numero di ore di sostegno per gli alunni con disabilità più grave</a:t>
            </a:r>
          </a:p>
          <a:p>
            <a:pPr lvl="0" algn="just">
              <a:lnSpc>
                <a:spcPct val="150000"/>
              </a:lnSpc>
              <a:buFont typeface="Wingdings" pitchFamily="2" charset="2"/>
              <a:buChar char="Ø"/>
            </a:pPr>
            <a:r>
              <a:rPr lang="it-IT" sz="1200" b="1" dirty="0">
                <a:latin typeface="Verdana" pitchFamily="34" charset="0"/>
              </a:rPr>
              <a:t>Non sovrapponibilità degli </a:t>
            </a:r>
            <a:r>
              <a:rPr lang="it-IT" sz="1200" b="1" dirty="0" err="1">
                <a:latin typeface="Verdana" pitchFamily="34" charset="0"/>
              </a:rPr>
              <a:t>A.E.C.</a:t>
            </a:r>
            <a:r>
              <a:rPr lang="it-IT" sz="1200" b="1" dirty="0">
                <a:latin typeface="Verdana" pitchFamily="34" charset="0"/>
              </a:rPr>
              <a:t> o dell’Assistente alla comunicazione con l’insegnante di sostegno</a:t>
            </a:r>
          </a:p>
          <a:p>
            <a:pPr lvl="0" algn="just">
              <a:lnSpc>
                <a:spcPct val="150000"/>
              </a:lnSpc>
              <a:buFont typeface="Wingdings" pitchFamily="2" charset="2"/>
              <a:buChar char="Ø"/>
            </a:pPr>
            <a:r>
              <a:rPr lang="it-IT" sz="1200" b="1" dirty="0">
                <a:latin typeface="Verdana" pitchFamily="34" charset="0"/>
              </a:rPr>
              <a:t>Collocazione dell’insegnante di sostegno nell’orario curriculare di lezione (evitando il tempo – mensa in cui sarà presente l’</a:t>
            </a:r>
            <a:r>
              <a:rPr lang="it-IT" sz="1200" b="1" dirty="0" err="1">
                <a:latin typeface="Verdana" pitchFamily="34" charset="0"/>
              </a:rPr>
              <a:t>A.E.C</a:t>
            </a:r>
            <a:r>
              <a:rPr lang="it-IT" sz="1200" b="1" dirty="0">
                <a:latin typeface="Verdana" pitchFamily="34" charset="0"/>
              </a:rPr>
              <a:t>)</a:t>
            </a:r>
          </a:p>
          <a:p>
            <a:pPr lvl="0" algn="just">
              <a:lnSpc>
                <a:spcPct val="150000"/>
              </a:lnSpc>
              <a:buFont typeface="Wingdings" pitchFamily="2" charset="2"/>
              <a:buChar char="Ø"/>
            </a:pPr>
            <a:r>
              <a:rPr lang="it-IT" sz="1200" b="1" dirty="0">
                <a:latin typeface="Verdana" pitchFamily="34" charset="0"/>
              </a:rPr>
              <a:t>Assegnazione del docente di sostegno alla classe in cui vige un rapporto di continuità con l’alunno stesso (salvo casi sui quali debba intervenire la discrezionalità del </a:t>
            </a:r>
            <a:r>
              <a:rPr lang="it-IT" sz="1200" b="1" dirty="0" err="1">
                <a:latin typeface="Verdana" pitchFamily="34" charset="0"/>
              </a:rPr>
              <a:t>D.S.</a:t>
            </a:r>
            <a:r>
              <a:rPr lang="it-IT" sz="1200" b="1" dirty="0">
                <a:latin typeface="Verdana" pitchFamily="34" charset="0"/>
              </a:rPr>
              <a:t>)</a:t>
            </a:r>
          </a:p>
          <a:p>
            <a:pPr lvl="0" algn="just">
              <a:lnSpc>
                <a:spcPct val="150000"/>
              </a:lnSpc>
              <a:buFont typeface="Wingdings" pitchFamily="2" charset="2"/>
              <a:buChar char="Ø"/>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Per gli alunni con </a:t>
            </a:r>
            <a:r>
              <a:rPr lang="it-IT" sz="1200" b="1" dirty="0" err="1">
                <a:effectLst>
                  <a:outerShdw blurRad="38100" dist="38100" dir="2700000" algn="tl">
                    <a:srgbClr val="000000">
                      <a:alpha val="43137"/>
                    </a:srgbClr>
                  </a:outerShdw>
                </a:effectLst>
                <a:latin typeface="Verdana" pitchFamily="34" charset="0"/>
              </a:rPr>
              <a:t>D.S.A.</a:t>
            </a:r>
            <a:r>
              <a:rPr lang="it-IT" sz="1200" b="1" dirty="0">
                <a:effectLst>
                  <a:outerShdw blurRad="38100" dist="38100" dir="2700000" algn="tl">
                    <a:srgbClr val="000000">
                      <a:alpha val="43137"/>
                    </a:srgbClr>
                  </a:outerShdw>
                </a:effectLst>
                <a:latin typeface="Verdana" pitchFamily="34" charset="0"/>
              </a:rPr>
              <a:t> certificati e/o Disturbi Evolutivi Specifici</a:t>
            </a:r>
          </a:p>
          <a:p>
            <a:pPr algn="just">
              <a:lnSpc>
                <a:spcPct val="150000"/>
              </a:lnSpc>
            </a:pPr>
            <a:r>
              <a:rPr lang="it-IT" sz="1200" b="1" dirty="0">
                <a:latin typeface="Verdana" pitchFamily="34" charset="0"/>
              </a:rPr>
              <a:t>al momento dell’acquisizione della diagnosi, vengono avvisati il referente per i </a:t>
            </a:r>
            <a:r>
              <a:rPr lang="it-IT" sz="1200" b="1" dirty="0" err="1">
                <a:latin typeface="Verdana" pitchFamily="34" charset="0"/>
              </a:rPr>
              <a:t>D.S.A</a:t>
            </a:r>
            <a:r>
              <a:rPr lang="it-IT" sz="1200" b="1" dirty="0">
                <a:latin typeface="Verdana" pitchFamily="34" charset="0"/>
              </a:rPr>
              <a:t> (Funzione Strumentale nominata dalla Scuola) e i docenti della classe in cui è inserito il bambino con </a:t>
            </a:r>
            <a:r>
              <a:rPr lang="it-IT" sz="1200" b="1" dirty="0" err="1">
                <a:latin typeface="Verdana" pitchFamily="34" charset="0"/>
              </a:rPr>
              <a:t>D.S.A.</a:t>
            </a:r>
            <a:r>
              <a:rPr lang="it-IT" sz="1200" b="1" dirty="0">
                <a:latin typeface="Verdana" pitchFamily="34" charset="0"/>
              </a:rPr>
              <a:t> (Coordinatori di classe per la Scuola Secondaria di I grado e team docenti per la Scuola Primaria) per la redazione del Piano di Studio Personalizzato (PDP).</a:t>
            </a:r>
          </a:p>
          <a:p>
            <a:pPr algn="just">
              <a:lnSpc>
                <a:spcPct val="150000"/>
              </a:lnSpc>
            </a:pPr>
            <a:r>
              <a:rPr lang="it-IT" sz="1200" b="1" dirty="0">
                <a:latin typeface="Verdana" pitchFamily="34" charset="0"/>
              </a:rPr>
              <a:t>Il suddetto documento viene quindi condiviso con la famiglia in un incontro programmato e quindi protocollato. Attorno al mese di Aprile è previsto un secondo incontro con le famiglie e i docenti per la verifica degli obiettivi previsti nel PDP.</a:t>
            </a:r>
            <a:r>
              <a:rPr lang="it-IT" sz="1200" b="1" dirty="0"/>
              <a:t> </a:t>
            </a:r>
          </a:p>
          <a:p>
            <a:endParaRPr lang="it-IT" sz="1200" b="1" dirty="0"/>
          </a:p>
          <a:p>
            <a:pPr algn="ctr">
              <a:lnSpc>
                <a:spcPct val="150000"/>
              </a:lnSpc>
            </a:pPr>
            <a:r>
              <a:rPr lang="it-IT" sz="1200" b="1" dirty="0">
                <a:effectLst>
                  <a:outerShdw blurRad="38100" dist="38100" dir="2700000" algn="tl">
                    <a:srgbClr val="000000">
                      <a:alpha val="43137"/>
                    </a:srgbClr>
                  </a:outerShdw>
                </a:effectLst>
                <a:latin typeface="Verdana" pitchFamily="34" charset="0"/>
              </a:rPr>
              <a:t>Per gli alunni con </a:t>
            </a:r>
            <a:r>
              <a:rPr lang="it-IT" sz="1200" b="1" dirty="0" err="1">
                <a:effectLst>
                  <a:outerShdw blurRad="38100" dist="38100" dir="2700000" algn="tl">
                    <a:srgbClr val="000000">
                      <a:alpha val="43137"/>
                    </a:srgbClr>
                  </a:outerShdw>
                </a:effectLst>
                <a:latin typeface="Verdana" pitchFamily="34" charset="0"/>
              </a:rPr>
              <a:t>B.E.S.</a:t>
            </a:r>
            <a:r>
              <a:rPr lang="it-IT" sz="1200" b="1" dirty="0">
                <a:effectLst>
                  <a:outerShdw blurRad="38100" dist="38100" dir="2700000" algn="tl">
                    <a:srgbClr val="000000">
                      <a:alpha val="43137"/>
                    </a:srgbClr>
                  </a:outerShdw>
                </a:effectLst>
                <a:latin typeface="Verdana" pitchFamily="34" charset="0"/>
              </a:rPr>
              <a:t> (disagio </a:t>
            </a:r>
            <a:r>
              <a:rPr lang="it-IT" sz="1200" b="1" dirty="0" err="1">
                <a:effectLst>
                  <a:outerShdw blurRad="38100" dist="38100" dir="2700000" algn="tl">
                    <a:srgbClr val="000000">
                      <a:alpha val="43137"/>
                    </a:srgbClr>
                  </a:outerShdw>
                </a:effectLst>
                <a:latin typeface="Verdana" pitchFamily="34" charset="0"/>
              </a:rPr>
              <a:t>psicologico-emotivo-comportamentale-relazionale</a:t>
            </a:r>
            <a:r>
              <a:rPr lang="it-IT" sz="1200" b="1" dirty="0">
                <a:effectLst>
                  <a:outerShdw blurRad="38100" dist="38100" dir="2700000" algn="tl">
                    <a:srgbClr val="000000">
                      <a:alpha val="43137"/>
                    </a:srgbClr>
                  </a:outerShdw>
                </a:effectLst>
                <a:latin typeface="Verdana" pitchFamily="34" charset="0"/>
              </a:rPr>
              <a:t>)</a:t>
            </a:r>
          </a:p>
          <a:p>
            <a:pPr algn="just">
              <a:lnSpc>
                <a:spcPct val="150000"/>
              </a:lnSpc>
            </a:pPr>
            <a:r>
              <a:rPr lang="it-IT" sz="1200" b="1" dirty="0">
                <a:latin typeface="Verdana" pitchFamily="34" charset="0"/>
              </a:rPr>
              <a:t>all’inizio di ciascun anno scolastico, entro il primo mese di lezione, i docenti segnalano al </a:t>
            </a:r>
            <a:r>
              <a:rPr lang="it-IT" sz="1200" b="1" dirty="0" err="1">
                <a:latin typeface="Verdana" pitchFamily="34" charset="0"/>
              </a:rPr>
              <a:t>D.S.</a:t>
            </a:r>
            <a:r>
              <a:rPr lang="it-IT" sz="1200" b="1" dirty="0">
                <a:latin typeface="Verdana" pitchFamily="34" charset="0"/>
              </a:rPr>
              <a:t> eventuali casi di alunni recanti la suddetta tipologia di disagio (a volte il disagio è segnalato dalla stessa famiglia o dalla Scuola di provenienza dello stesso alunno o dai Servizi Sociali del territorio; a volte il disagio è rilevato per la prima volta dalla Scuola frequentata dal ragazzo), attraverso risposte fornite tramite questionario agli atti della ns. Scuola.</a:t>
            </a:r>
          </a:p>
        </p:txBody>
      </p:sp>
      <p:sp>
        <p:nvSpPr>
          <p:cNvPr id="9"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0" name="CasellaDiTesto 9"/>
          <p:cNvSpPr txBox="1"/>
          <p:nvPr/>
        </p:nvSpPr>
        <p:spPr>
          <a:xfrm>
            <a:off x="423045" y="1589856"/>
            <a:ext cx="6715172" cy="7572428"/>
          </a:xfrm>
          <a:prstGeom prst="rect">
            <a:avLst/>
          </a:prstGeom>
          <a:noFill/>
        </p:spPr>
        <p:txBody>
          <a:bodyPr wrap="square" rtlCol="0">
            <a:spAutoFit/>
          </a:bodyPr>
          <a:lstStyle/>
          <a:p>
            <a:pPr algn="just">
              <a:lnSpc>
                <a:spcPct val="150000"/>
              </a:lnSpc>
            </a:pPr>
            <a:r>
              <a:rPr lang="it-IT" sz="1200" b="1" dirty="0">
                <a:latin typeface="Verdana" pitchFamily="34" charset="0"/>
              </a:rPr>
              <a:t>Le rilevazioni fatte dai docenti vengono sottoposte all’attenzione della ns. </a:t>
            </a:r>
            <a:r>
              <a:rPr lang="it-IT" sz="1200" b="1" dirty="0" err="1">
                <a:latin typeface="Verdana" pitchFamily="34" charset="0"/>
              </a:rPr>
              <a:t>F.S.</a:t>
            </a:r>
            <a:r>
              <a:rPr lang="it-IT" sz="1200" b="1" dirty="0">
                <a:latin typeface="Verdana" pitchFamily="34" charset="0"/>
              </a:rPr>
              <a:t>, psicoterapeuta ed insegnante presso il ns. Istituto che ne valuta la rilevanza con il </a:t>
            </a:r>
            <a:r>
              <a:rPr lang="it-IT" sz="1200" b="1" dirty="0" err="1">
                <a:latin typeface="Verdana" pitchFamily="34" charset="0"/>
              </a:rPr>
              <a:t>D.S.</a:t>
            </a:r>
            <a:r>
              <a:rPr lang="it-IT" sz="1200" b="1" dirty="0">
                <a:latin typeface="Verdana" pitchFamily="34" charset="0"/>
              </a:rPr>
              <a:t> La famiglia viene quindi informata della possibilità che offre la Scuola di permettere all’alunno di prendere contatti con la ns. psicoterapeuta la quale programma un calendario di incontri con i bambini/ragazzi segnalati e/o, nel caso si ritenesse necessario, con la famiglia. Agli Atti della Scuola deve essere conservato il consenso (documento predisposto nel rispetto del protocollo d’intesa tra il MIUR/USR Lazio e l’Ordine Regionale degli Psicologi del Lazio) a tale intervento, autorizzato da parte dei genitori.</a:t>
            </a:r>
          </a:p>
          <a:p>
            <a:pPr algn="just">
              <a:lnSpc>
                <a:spcPct val="150000"/>
              </a:lnSpc>
            </a:pPr>
            <a:r>
              <a:rPr lang="it-IT" sz="1200" b="1" dirty="0">
                <a:latin typeface="Verdana" pitchFamily="34" charset="0"/>
              </a:rPr>
              <a:t>Solo al termine di un periodo di osservazione/colloquio con l’alunno, la psicoterapeuta procede a redigere una relazione in cui vengono fornite specifiche indicazioni ai docenti e ai genitori atte a limitare/risolvere il disagio. A questo punto il team docente/il Consiglio di classe redige un Piano Educativo Personalizzato (</a:t>
            </a:r>
            <a:r>
              <a:rPr lang="it-IT" sz="1200" b="1" dirty="0" err="1">
                <a:latin typeface="Verdana" pitchFamily="34" charset="0"/>
              </a:rPr>
              <a:t>P.E.P.</a:t>
            </a:r>
            <a:r>
              <a:rPr lang="it-IT" sz="1200" b="1" dirty="0">
                <a:latin typeface="Verdana" pitchFamily="34" charset="0"/>
              </a:rPr>
              <a:t>) contenente anche una scadenza previsionale, da condividere con la famiglia.</a:t>
            </a:r>
          </a:p>
          <a:p>
            <a:pPr algn="just">
              <a:lnSpc>
                <a:spcPct val="150000"/>
              </a:lnSpc>
            </a:pPr>
            <a:r>
              <a:rPr lang="it-IT" sz="1200" b="1" dirty="0">
                <a:latin typeface="Verdana" pitchFamily="34" charset="0"/>
              </a:rPr>
              <a:t>Poiché gli alunni con questa tipologia di disagio sono numerosi, ogni anno la psicoterapeuta valuta la necessità o meno di mantenere i colloqui programmati con gli alunni che ha seguito in un determinato anno scolastico e, conseguentemente, di inserirne dei nuovi, al fine di poter offrire a tutti un “sostegno”.</a:t>
            </a:r>
          </a:p>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Per gli alunni con </a:t>
            </a:r>
            <a:r>
              <a:rPr lang="it-IT" sz="1200" b="1" dirty="0" err="1">
                <a:effectLst>
                  <a:outerShdw blurRad="38100" dist="38100" dir="2700000" algn="tl">
                    <a:srgbClr val="000000">
                      <a:alpha val="43137"/>
                    </a:srgbClr>
                  </a:outerShdw>
                </a:effectLst>
                <a:latin typeface="Verdana" pitchFamily="34" charset="0"/>
              </a:rPr>
              <a:t>B.E.S.</a:t>
            </a:r>
            <a:r>
              <a:rPr lang="it-IT" sz="1200" b="1" dirty="0">
                <a:effectLst>
                  <a:outerShdw blurRad="38100" dist="38100" dir="2700000" algn="tl">
                    <a:srgbClr val="000000">
                      <a:alpha val="43137"/>
                    </a:srgbClr>
                  </a:outerShdw>
                </a:effectLst>
                <a:latin typeface="Verdana" pitchFamily="34" charset="0"/>
              </a:rPr>
              <a:t> (disagio </a:t>
            </a:r>
            <a:r>
              <a:rPr lang="it-IT" sz="1200" b="1" dirty="0" err="1">
                <a:effectLst>
                  <a:outerShdw blurRad="38100" dist="38100" dir="2700000" algn="tl">
                    <a:srgbClr val="000000">
                      <a:alpha val="43137"/>
                    </a:srgbClr>
                  </a:outerShdw>
                </a:effectLst>
                <a:latin typeface="Verdana" pitchFamily="34" charset="0"/>
              </a:rPr>
              <a:t>linguistico-culturale</a:t>
            </a:r>
            <a:r>
              <a:rPr lang="it-IT" sz="1200" b="1" dirty="0">
                <a:effectLst>
                  <a:outerShdw blurRad="38100" dist="38100" dir="2700000" algn="tl">
                    <a:srgbClr val="000000">
                      <a:alpha val="43137"/>
                    </a:srgbClr>
                  </a:outerShdw>
                </a:effectLst>
                <a:latin typeface="Verdana" pitchFamily="34" charset="0"/>
              </a:rPr>
              <a:t>)</a:t>
            </a:r>
          </a:p>
          <a:p>
            <a:pPr algn="just">
              <a:lnSpc>
                <a:spcPct val="150000"/>
              </a:lnSpc>
            </a:pPr>
            <a:r>
              <a:rPr lang="it-IT" sz="1200" b="1" dirty="0">
                <a:latin typeface="Verdana" pitchFamily="34" charset="0"/>
              </a:rPr>
              <a:t>Per questi alunni, soprattutto di origine straniera, la scuola ha organizzato nell’</a:t>
            </a:r>
            <a:r>
              <a:rPr lang="it-IT" sz="1200" b="1" dirty="0" err="1">
                <a:latin typeface="Verdana" pitchFamily="34" charset="0"/>
              </a:rPr>
              <a:t>a.s.</a:t>
            </a:r>
            <a:r>
              <a:rPr lang="it-IT" sz="1200" b="1" dirty="0">
                <a:latin typeface="Verdana" pitchFamily="34" charset="0"/>
              </a:rPr>
              <a:t> 2013-14 una serie di interventi volti a facilitare l’integrazione nel gruppo-classe ma anche nel contesto organizzativo della scuola, attraverso l’aiuto   di   alcuni    mediatori    culturali    messi a   disposizione   di alcune</a:t>
            </a:r>
          </a:p>
        </p:txBody>
      </p:sp>
      <p:sp>
        <p:nvSpPr>
          <p:cNvPr id="9"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0" name="CasellaDiTesto 9"/>
          <p:cNvSpPr txBox="1"/>
          <p:nvPr/>
        </p:nvSpPr>
        <p:spPr>
          <a:xfrm>
            <a:off x="423045" y="1589856"/>
            <a:ext cx="6715172" cy="7256987"/>
          </a:xfrm>
          <a:prstGeom prst="rect">
            <a:avLst/>
          </a:prstGeom>
          <a:noFill/>
        </p:spPr>
        <p:txBody>
          <a:bodyPr wrap="square" rtlCol="0">
            <a:spAutoFit/>
          </a:bodyPr>
          <a:lstStyle/>
          <a:p>
            <a:pPr algn="just">
              <a:lnSpc>
                <a:spcPct val="150000"/>
              </a:lnSpc>
            </a:pPr>
            <a:r>
              <a:rPr lang="it-IT" sz="1200" b="1" dirty="0">
                <a:latin typeface="Verdana" pitchFamily="34" charset="0"/>
              </a:rPr>
              <a:t>Associazioni Territoriali per l’Intercultura; inoltre si è potuto dare avvio ad un’attività di rinforzo dell’apprendimento della lingua italiana attraverso l’azione didattica volontaria di un’insegnante in pensione. Per l’</a:t>
            </a:r>
            <a:r>
              <a:rPr lang="it-IT" sz="1200" b="1" dirty="0" err="1">
                <a:latin typeface="Verdana" pitchFamily="34" charset="0"/>
              </a:rPr>
              <a:t>a.s.</a:t>
            </a:r>
            <a:r>
              <a:rPr lang="it-IT" sz="1200" b="1" dirty="0">
                <a:latin typeface="Verdana" pitchFamily="34" charset="0"/>
              </a:rPr>
              <a:t> 2014-15, venendo a mancare il volontariato,  si auspica l’attivazione di corsi di Lingua italiana per stranieri. </a:t>
            </a:r>
          </a:p>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Per gli alunni con </a:t>
            </a:r>
            <a:r>
              <a:rPr lang="it-IT" sz="1200" b="1" dirty="0" err="1">
                <a:effectLst>
                  <a:outerShdw blurRad="38100" dist="38100" dir="2700000" algn="tl">
                    <a:srgbClr val="000000">
                      <a:alpha val="43137"/>
                    </a:srgbClr>
                  </a:outerShdw>
                </a:effectLst>
                <a:latin typeface="Verdana" pitchFamily="34" charset="0"/>
              </a:rPr>
              <a:t>B.E.S.</a:t>
            </a:r>
            <a:r>
              <a:rPr lang="it-IT" sz="1200" b="1" dirty="0">
                <a:effectLst>
                  <a:outerShdw blurRad="38100" dist="38100" dir="2700000" algn="tl">
                    <a:srgbClr val="000000">
                      <a:alpha val="43137"/>
                    </a:srgbClr>
                  </a:outerShdw>
                </a:effectLst>
                <a:latin typeface="Verdana" pitchFamily="34" charset="0"/>
              </a:rPr>
              <a:t> (disagio socio-economico)</a:t>
            </a:r>
          </a:p>
          <a:p>
            <a:pPr algn="just">
              <a:lnSpc>
                <a:spcPct val="150000"/>
              </a:lnSpc>
            </a:pPr>
            <a:r>
              <a:rPr lang="it-IT" sz="1200" b="1" dirty="0">
                <a:latin typeface="Verdana" pitchFamily="34" charset="0"/>
              </a:rPr>
              <a:t>Per questi alunni, la Scuola si mette immediatamente in contatto con i Servizi Sociali previa informazione alla famiglia stessa.</a:t>
            </a:r>
          </a:p>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Possibilità di strutturare percorsi specifici di formazione e aggiornamento degli insegnanti</a:t>
            </a:r>
          </a:p>
          <a:p>
            <a:pPr algn="just">
              <a:lnSpc>
                <a:spcPct val="150000"/>
              </a:lnSpc>
            </a:pPr>
            <a:r>
              <a:rPr lang="it-IT" sz="1200" b="1" dirty="0">
                <a:latin typeface="Verdana" pitchFamily="34" charset="0"/>
              </a:rPr>
              <a:t> Nel caso vi fossero particolari corsi di formazione/aggiornamento a riguardo i docenti ne saranno informati, auspicando di poter organizzare con le altre scuole del territorio o con gli Enti Locali, dei seminari nelle ns. stesse sedi scolastiche.</a:t>
            </a:r>
          </a:p>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Adozione di strategie di valutazione coerenti con prassi inclusive</a:t>
            </a:r>
          </a:p>
          <a:p>
            <a:pPr algn="just">
              <a:lnSpc>
                <a:spcPct val="150000"/>
              </a:lnSpc>
            </a:pPr>
            <a:r>
              <a:rPr lang="it-IT" sz="1200" b="1" dirty="0">
                <a:latin typeface="Verdana" pitchFamily="34" charset="0"/>
              </a:rPr>
              <a:t> Il medesimo gruppo di lavoro (</a:t>
            </a:r>
            <a:r>
              <a:rPr lang="it-IT" sz="1200" b="1" dirty="0" err="1">
                <a:latin typeface="Verdana" pitchFamily="34" charset="0"/>
              </a:rPr>
              <a:t>G.L.D.I.</a:t>
            </a:r>
            <a:r>
              <a:rPr lang="it-IT" sz="1200" b="1" dirty="0">
                <a:latin typeface="Verdana" pitchFamily="34" charset="0"/>
              </a:rPr>
              <a:t>) si occuperà di stilare modelli di verifiche specifiche da somministrare all’alunno con PDP per procedere ad una valutazione formativa dell’alunno con </a:t>
            </a:r>
            <a:r>
              <a:rPr lang="it-IT" sz="1200" b="1" dirty="0" err="1">
                <a:latin typeface="Verdana" pitchFamily="34" charset="0"/>
              </a:rPr>
              <a:t>B.E.S.</a:t>
            </a:r>
            <a:r>
              <a:rPr lang="it-IT" sz="1200" b="1" dirty="0">
                <a:latin typeface="Verdana" pitchFamily="34" charset="0"/>
              </a:rPr>
              <a:t> mirata a cogliere eventuali progressi sia nel comportamento che nell’apprendimento ma anche persistenti difficoltà. Nel lavoro di autovalutazione avviato dalla Scuola per definire criteri di valutazione condivisi nelle varie discipline curriculari, si terrà conto anche di specifici elementi da considerare durante la valutazione degli alunni con </a:t>
            </a:r>
            <a:r>
              <a:rPr lang="it-IT" sz="1200" b="1" dirty="0" err="1">
                <a:latin typeface="Verdana" pitchFamily="34" charset="0"/>
              </a:rPr>
              <a:t>B.E.S.</a:t>
            </a:r>
            <a:r>
              <a:rPr lang="it-IT" sz="1200" b="1" dirty="0">
                <a:latin typeface="Verdana" pitchFamily="34" charset="0"/>
              </a:rPr>
              <a:t>, secondo quanto previsto dal loro </a:t>
            </a:r>
            <a:r>
              <a:rPr lang="it-IT" sz="1200" b="1" dirty="0" err="1">
                <a:latin typeface="Verdana" pitchFamily="34" charset="0"/>
              </a:rPr>
              <a:t>P.E.P.</a:t>
            </a:r>
            <a:r>
              <a:rPr lang="it-IT" sz="1200" b="1" dirty="0">
                <a:latin typeface="Verdana" pitchFamily="34" charset="0"/>
              </a:rPr>
              <a:t> </a:t>
            </a:r>
          </a:p>
        </p:txBody>
      </p:sp>
      <p:sp>
        <p:nvSpPr>
          <p:cNvPr id="9"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0" name="CasellaDiTesto 9"/>
          <p:cNvSpPr txBox="1"/>
          <p:nvPr/>
        </p:nvSpPr>
        <p:spPr>
          <a:xfrm>
            <a:off x="423045" y="1375542"/>
            <a:ext cx="6715172" cy="7294305"/>
          </a:xfrm>
          <a:prstGeom prst="rect">
            <a:avLst/>
          </a:prstGeom>
          <a:noFill/>
        </p:spPr>
        <p:txBody>
          <a:bodyPr wrap="square" rtlCol="0">
            <a:spAutoFit/>
          </a:bodyPr>
          <a:lstStyle/>
          <a:p>
            <a:pPr algn="just">
              <a:lnSpc>
                <a:spcPct val="150000"/>
              </a:lnSpc>
            </a:pPr>
            <a:r>
              <a:rPr lang="it-IT" sz="1200" b="1" dirty="0">
                <a:latin typeface="Verdana" pitchFamily="34" charset="0"/>
              </a:rPr>
              <a:t>La valutazione potrà basarsi su svariate strategie di verifica (modalità di </a:t>
            </a:r>
            <a:r>
              <a:rPr lang="it-IT" sz="1200" b="1" dirty="0" err="1">
                <a:latin typeface="Verdana" pitchFamily="34" charset="0"/>
              </a:rPr>
              <a:t>role</a:t>
            </a:r>
            <a:r>
              <a:rPr lang="it-IT" sz="1200" b="1" dirty="0">
                <a:latin typeface="Verdana" pitchFamily="34" charset="0"/>
              </a:rPr>
              <a:t> play, osservazione di comportamenti adottati attraverso azioni di cooperative </a:t>
            </a:r>
            <a:r>
              <a:rPr lang="it-IT" sz="1200" b="1" dirty="0" err="1">
                <a:latin typeface="Verdana" pitchFamily="34" charset="0"/>
              </a:rPr>
              <a:t>learning</a:t>
            </a:r>
            <a:r>
              <a:rPr lang="it-IT" sz="1200" b="1" dirty="0">
                <a:latin typeface="Verdana" pitchFamily="34" charset="0"/>
              </a:rPr>
              <a:t>, </a:t>
            </a:r>
            <a:r>
              <a:rPr lang="it-IT" sz="1200" b="1" dirty="0" err="1">
                <a:latin typeface="Verdana" pitchFamily="34" charset="0"/>
              </a:rPr>
              <a:t>peer</a:t>
            </a:r>
            <a:r>
              <a:rPr lang="it-IT" sz="1200" b="1" dirty="0">
                <a:latin typeface="Verdana" pitchFamily="34" charset="0"/>
              </a:rPr>
              <a:t> tutoring, utilizzo di strumentazioni informatiche dotati di specifici software, ecc.). I risultati della valutazione saranno oggetto di analisi del G.L.I.</a:t>
            </a:r>
          </a:p>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Organizzazione dei diversi tipi di sostegno presenti all'interno della scuola</a:t>
            </a:r>
          </a:p>
          <a:p>
            <a:pPr algn="just">
              <a:lnSpc>
                <a:spcPct val="150000"/>
              </a:lnSpc>
            </a:pPr>
            <a:r>
              <a:rPr lang="it-IT" sz="1200" b="1" dirty="0">
                <a:latin typeface="Verdana" pitchFamily="34" charset="0"/>
              </a:rPr>
              <a:t> Avendo maggiori risorse umane a disposizione degli alunni con </a:t>
            </a:r>
            <a:r>
              <a:rPr lang="it-IT" sz="1200" b="1" dirty="0" err="1">
                <a:latin typeface="Verdana" pitchFamily="34" charset="0"/>
              </a:rPr>
              <a:t>B.E.S.</a:t>
            </a:r>
            <a:r>
              <a:rPr lang="it-IT" sz="1200" b="1" dirty="0">
                <a:latin typeface="Verdana" pitchFamily="34" charset="0"/>
              </a:rPr>
              <a:t> nel ns. Istituto, verrebbero organizzati con più frequenza attività di tipo </a:t>
            </a:r>
            <a:r>
              <a:rPr lang="it-IT" sz="1200" b="1" dirty="0" err="1">
                <a:latin typeface="Verdana" pitchFamily="34" charset="0"/>
              </a:rPr>
              <a:t>laboratoriale</a:t>
            </a:r>
            <a:r>
              <a:rPr lang="it-IT" sz="1200" b="1" dirty="0">
                <a:latin typeface="Verdana" pitchFamily="34" charset="0"/>
              </a:rPr>
              <a:t> con piccoli gruppi dal momento che l’attività di tipo pratico </a:t>
            </a:r>
            <a:r>
              <a:rPr lang="it-IT" sz="1200" b="1" dirty="0" err="1">
                <a:latin typeface="Verdana" pitchFamily="34" charset="0"/>
              </a:rPr>
              <a:t>–manuale</a:t>
            </a:r>
            <a:r>
              <a:rPr lang="it-IT" sz="1200" b="1" dirty="0">
                <a:latin typeface="Verdana" pitchFamily="34" charset="0"/>
              </a:rPr>
              <a:t> tesa a sviluppare la creatività dell’individuo e l’espressione libera della sfera emozionale della persona, stimola  pienamente il rapporto positivo tra l’io e le cose, tra l’io e l’altro. La creazione di un clima di lavoro sereno, calmo (senza ritmi frenetici imposti) favorisce la relazione, diminuisce gli stati di ansia, aumenta il desiderio di aprirsi all’altro e quindi di conoscere meglio se stesso. </a:t>
            </a:r>
          </a:p>
          <a:p>
            <a:pPr algn="just">
              <a:lnSpc>
                <a:spcPct val="150000"/>
              </a:lnSpc>
            </a:pPr>
            <a:r>
              <a:rPr lang="it-IT" sz="1200" b="1" dirty="0">
                <a:latin typeface="Verdana" pitchFamily="34" charset="0"/>
              </a:rPr>
              <a:t>L’alunno con </a:t>
            </a:r>
            <a:r>
              <a:rPr lang="it-IT" sz="1200" b="1" dirty="0" err="1">
                <a:latin typeface="Verdana" pitchFamily="34" charset="0"/>
              </a:rPr>
              <a:t>B.E.S.</a:t>
            </a:r>
            <a:r>
              <a:rPr lang="it-IT" sz="1200" b="1" dirty="0">
                <a:latin typeface="Verdana" pitchFamily="34" charset="0"/>
              </a:rPr>
              <a:t> ha infatti bisogno prima di tutto di scoprire nell’ambiente scolastico, un luogo sicuro, protettivo dove trovare figure di riferimento che lo aiutino in un percorso di crescita spesso tormentato.</a:t>
            </a:r>
          </a:p>
          <a:p>
            <a:pPr algn="just">
              <a:lnSpc>
                <a:spcPct val="150000"/>
              </a:lnSpc>
            </a:pPr>
            <a:r>
              <a:rPr lang="it-IT" sz="1200" b="1" dirty="0">
                <a:latin typeface="Verdana" pitchFamily="34" charset="0"/>
              </a:rPr>
              <a:t> </a:t>
            </a:r>
          </a:p>
          <a:p>
            <a:pPr algn="ctr">
              <a:lnSpc>
                <a:spcPct val="150000"/>
              </a:lnSpc>
            </a:pPr>
            <a:r>
              <a:rPr lang="it-IT" sz="1200" b="1" dirty="0">
                <a:effectLst>
                  <a:outerShdw blurRad="38100" dist="38100" dir="2700000" algn="tl">
                    <a:srgbClr val="000000">
                      <a:alpha val="43137"/>
                    </a:srgbClr>
                  </a:outerShdw>
                </a:effectLst>
                <a:latin typeface="Verdana" pitchFamily="34" charset="0"/>
              </a:rPr>
              <a:t>Organizzazione dei diversi tipi di sostegno presenti all'esterno della scuola, in rapporto ai diversi servizi esistenti</a:t>
            </a:r>
          </a:p>
          <a:p>
            <a:pPr algn="just">
              <a:lnSpc>
                <a:spcPct val="150000"/>
              </a:lnSpc>
            </a:pPr>
            <a:r>
              <a:rPr lang="it-IT" sz="1200" b="1" dirty="0">
                <a:latin typeface="Verdana" pitchFamily="34" charset="0"/>
              </a:rPr>
              <a:t>La scuola deve ricercare quelle risorse esterne che il territorio offre e sensibilizzare le stesse per una proficua collaborazione finalizzata a porre in essere una serie di azioni mirate al superamento del disagio da parte dell’alunno con </a:t>
            </a:r>
            <a:r>
              <a:rPr lang="it-IT" sz="1200" b="1" dirty="0" err="1">
                <a:latin typeface="Verdana" pitchFamily="34" charset="0"/>
              </a:rPr>
              <a:t>B.E.S.</a:t>
            </a:r>
            <a:r>
              <a:rPr lang="it-IT" sz="1200" b="1" dirty="0">
                <a:latin typeface="Verdana" pitchFamily="34" charset="0"/>
              </a:rPr>
              <a:t> </a:t>
            </a:r>
          </a:p>
        </p:txBody>
      </p:sp>
      <p:sp>
        <p:nvSpPr>
          <p:cNvPr id="9"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0" name="CasellaDiTesto 9"/>
          <p:cNvSpPr txBox="1"/>
          <p:nvPr/>
        </p:nvSpPr>
        <p:spPr>
          <a:xfrm>
            <a:off x="423045" y="1375543"/>
            <a:ext cx="6715172" cy="7786742"/>
          </a:xfrm>
          <a:prstGeom prst="rect">
            <a:avLst/>
          </a:prstGeom>
          <a:noFill/>
        </p:spPr>
        <p:txBody>
          <a:bodyPr wrap="square" rtlCol="0">
            <a:spAutoFit/>
          </a:bodyPr>
          <a:lstStyle/>
          <a:p>
            <a:pPr algn="just">
              <a:lnSpc>
                <a:spcPct val="150000"/>
              </a:lnSpc>
            </a:pPr>
            <a:r>
              <a:rPr lang="it-IT" sz="1200" b="1" dirty="0">
                <a:latin typeface="Verdana" pitchFamily="34" charset="0"/>
              </a:rPr>
              <a:t>Spesso, infatti, i diversi </a:t>
            </a:r>
            <a:r>
              <a:rPr lang="it-IT" sz="1200" b="1" dirty="0" err="1">
                <a:latin typeface="Verdana" pitchFamily="34" charset="0"/>
              </a:rPr>
              <a:t>stakeholders</a:t>
            </a:r>
            <a:r>
              <a:rPr lang="it-IT" sz="1200" b="1" dirty="0">
                <a:latin typeface="Verdana" pitchFamily="34" charset="0"/>
              </a:rPr>
              <a:t> sociali pongono in atto molti interventi ma che risultano tra loro scoordinati e che spesso, pertanto, rischiano di essere dispersivi, non controllati. La Scuola, principale agenzia </a:t>
            </a:r>
            <a:r>
              <a:rPr lang="it-IT" sz="1200" b="1" dirty="0" err="1">
                <a:latin typeface="Verdana" pitchFamily="34" charset="0"/>
              </a:rPr>
              <a:t>educativo-formativa</a:t>
            </a:r>
            <a:r>
              <a:rPr lang="it-IT" sz="1200" b="1" dirty="0">
                <a:latin typeface="Verdana" pitchFamily="34" charset="0"/>
              </a:rPr>
              <a:t>, deve un svolgere un ruolo di protagonismo nel coinvolgere ed indirizzare verso una specifica finalità sia le risorse interne che esterne. </a:t>
            </a:r>
          </a:p>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Ruolo delle famiglie e della comunità nel dare supporto e nel partecipare alle decisioni che riguardano l'organizzazione delle attività educative</a:t>
            </a:r>
          </a:p>
          <a:p>
            <a:pPr algn="just">
              <a:lnSpc>
                <a:spcPct val="150000"/>
              </a:lnSpc>
            </a:pPr>
            <a:r>
              <a:rPr lang="it-IT" sz="1200" b="1" dirty="0">
                <a:latin typeface="Verdana" pitchFamily="34" charset="0"/>
              </a:rPr>
              <a:t> I genitori vanno innanzitutto ascoltati per comprendere a fondo il Bisogno educativo specifico di un bambino che viene affidato alla scuola. Dall’ascolto della loro “interpretazione” del disagio, si riesce a comprendere se essi stessi hanno bisogno di aiuto o se, al contrario, hanno maturato delle risposte risolutive e si impegnano per migliorare le situazioni che creano svantaggio. Nel primo caso, la scuola deve accompagnarli nel processo di superamento del problema affinché ne avverta vantaggio anche l’alunno, nel secondo caso i genitori costituiscono una risorsa mettendosi a disposizione della scuola, con le proprie idee ed il proprio impegno.</a:t>
            </a:r>
          </a:p>
          <a:p>
            <a:pPr algn="just">
              <a:lnSpc>
                <a:spcPct val="150000"/>
              </a:lnSpc>
            </a:pPr>
            <a:r>
              <a:rPr lang="it-IT" sz="1200" b="1" dirty="0">
                <a:latin typeface="Verdana" pitchFamily="34" charset="0"/>
              </a:rPr>
              <a:t> </a:t>
            </a:r>
          </a:p>
          <a:p>
            <a:pPr algn="ctr">
              <a:lnSpc>
                <a:spcPct val="150000"/>
              </a:lnSpc>
            </a:pPr>
            <a:r>
              <a:rPr lang="it-IT" sz="1200" b="1" dirty="0">
                <a:effectLst>
                  <a:outerShdw blurRad="38100" dist="38100" dir="2700000" algn="tl">
                    <a:srgbClr val="000000">
                      <a:alpha val="43137"/>
                    </a:srgbClr>
                  </a:outerShdw>
                </a:effectLst>
                <a:latin typeface="Verdana" pitchFamily="34" charset="0"/>
              </a:rPr>
              <a:t>Sviluppo di un curricolo attento alle diversità e alla promozione di percorsi formativi inclusivi</a:t>
            </a:r>
          </a:p>
          <a:p>
            <a:pPr algn="just">
              <a:lnSpc>
                <a:spcPct val="150000"/>
              </a:lnSpc>
            </a:pPr>
            <a:r>
              <a:rPr lang="it-IT" sz="1200" b="1" dirty="0">
                <a:latin typeface="Verdana" pitchFamily="34" charset="0"/>
              </a:rPr>
              <a:t> Il curriculum progettato per la classe dovrà prevedere:</a:t>
            </a:r>
          </a:p>
          <a:p>
            <a:pPr marL="95250" lvl="0" indent="-95250" algn="just">
              <a:lnSpc>
                <a:spcPct val="150000"/>
              </a:lnSpc>
              <a:buFont typeface="Wingdings" pitchFamily="2" charset="2"/>
              <a:buChar char="Ø"/>
            </a:pPr>
            <a:r>
              <a:rPr lang="it-IT" sz="1200" b="1" dirty="0">
                <a:latin typeface="Verdana" pitchFamily="34" charset="0"/>
              </a:rPr>
              <a:t>metodologie didattiche volte al miglioramento del processo di </a:t>
            </a:r>
            <a:r>
              <a:rPr lang="it-IT" sz="1200" b="1" dirty="0" err="1">
                <a:latin typeface="Verdana" pitchFamily="34" charset="0"/>
              </a:rPr>
              <a:t>inclusività</a:t>
            </a:r>
            <a:r>
              <a:rPr lang="it-IT" sz="1200" b="1" dirty="0">
                <a:latin typeface="Verdana" pitchFamily="34" charset="0"/>
              </a:rPr>
              <a:t> laddove siano presenti alunni con </a:t>
            </a:r>
            <a:r>
              <a:rPr lang="it-IT" sz="1200" b="1" dirty="0" err="1">
                <a:latin typeface="Verdana" pitchFamily="34" charset="0"/>
              </a:rPr>
              <a:t>B.E.S.</a:t>
            </a:r>
            <a:r>
              <a:rPr lang="it-IT" sz="1200" b="1" dirty="0">
                <a:latin typeface="Verdana" pitchFamily="34" charset="0"/>
              </a:rPr>
              <a:t> verso i quali non sia necessario una differenziazione degli obiettivi di formazione per una didattica individualizzata ma piuttosto di una didattica personalizzata, attenta maggiormente ai processi che ai traguardi;</a:t>
            </a:r>
          </a:p>
        </p:txBody>
      </p:sp>
      <p:sp>
        <p:nvSpPr>
          <p:cNvPr id="7"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a:latin typeface="Verdana" pitchFamily="34" charset="0"/>
                <a:hlinkClick r:id="rId3" action="ppaction://hlinksldjump"/>
              </a:rPr>
              <a:t>indice</a:t>
            </a:r>
            <a:endParaRPr lang="it-IT" sz="1200"/>
          </a:p>
        </p:txBody>
      </p:sp>
      <p:sp>
        <p:nvSpPr>
          <p:cNvPr id="8" name="Text Box 4"/>
          <p:cNvSpPr txBox="1">
            <a:spLocks noChangeArrowheads="1"/>
          </p:cNvSpPr>
          <p:nvPr/>
        </p:nvSpPr>
        <p:spPr bwMode="auto">
          <a:xfrm>
            <a:off x="423045"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0" name="CasellaDiTesto 9"/>
          <p:cNvSpPr txBox="1"/>
          <p:nvPr/>
        </p:nvSpPr>
        <p:spPr>
          <a:xfrm>
            <a:off x="423045" y="1375542"/>
            <a:ext cx="6715172" cy="7848302"/>
          </a:xfrm>
          <a:prstGeom prst="rect">
            <a:avLst/>
          </a:prstGeom>
          <a:noFill/>
        </p:spPr>
        <p:txBody>
          <a:bodyPr wrap="square" rtlCol="0">
            <a:spAutoFit/>
          </a:bodyPr>
          <a:lstStyle/>
          <a:p>
            <a:pPr algn="just">
              <a:lnSpc>
                <a:spcPct val="150000"/>
              </a:lnSpc>
            </a:pPr>
            <a:r>
              <a:rPr lang="it-IT" sz="1200" b="1" dirty="0">
                <a:latin typeface="Verdana" pitchFamily="34" charset="0"/>
              </a:rPr>
              <a:t>obiettivi differenziati e processi semplificati laddove siano presenti alunni con </a:t>
            </a:r>
            <a:r>
              <a:rPr lang="it-IT" sz="1200" b="1" dirty="0" err="1">
                <a:latin typeface="Verdana" pitchFamily="34" charset="0"/>
              </a:rPr>
              <a:t>B.E.S.</a:t>
            </a:r>
            <a:r>
              <a:rPr lang="it-IT" sz="1200" b="1" dirty="0">
                <a:latin typeface="Verdana" pitchFamily="34" charset="0"/>
              </a:rPr>
              <a:t> aventi necessità di specifico </a:t>
            </a:r>
            <a:r>
              <a:rPr lang="it-IT" sz="1200" b="1" dirty="0" err="1">
                <a:latin typeface="Verdana" pitchFamily="34" charset="0"/>
              </a:rPr>
              <a:t>P.E.I.</a:t>
            </a:r>
            <a:r>
              <a:rPr lang="it-IT" sz="1200" b="1" dirty="0">
                <a:latin typeface="Verdana" pitchFamily="34" charset="0"/>
              </a:rPr>
              <a:t> ma sempre supportati da metodologie mirate all’integrazione dell’alunno con svantaggio attraverso attività di cooperative </a:t>
            </a:r>
            <a:r>
              <a:rPr lang="it-IT" sz="1200" b="1" dirty="0" err="1">
                <a:latin typeface="Verdana" pitchFamily="34" charset="0"/>
              </a:rPr>
              <a:t>learning</a:t>
            </a:r>
            <a:r>
              <a:rPr lang="it-IT" sz="1200" b="1" dirty="0">
                <a:latin typeface="Verdana" pitchFamily="34" charset="0"/>
              </a:rPr>
              <a:t> e di </a:t>
            </a:r>
            <a:r>
              <a:rPr lang="it-IT" sz="1200" b="1" dirty="0" err="1">
                <a:latin typeface="Verdana" pitchFamily="34" charset="0"/>
              </a:rPr>
              <a:t>peer</a:t>
            </a:r>
            <a:r>
              <a:rPr lang="it-IT" sz="1200" b="1" dirty="0">
                <a:latin typeface="Verdana" pitchFamily="34" charset="0"/>
              </a:rPr>
              <a:t> tutoring </a:t>
            </a:r>
          </a:p>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Valorizzazione delle risorse esistenti</a:t>
            </a:r>
          </a:p>
          <a:p>
            <a:pPr algn="just">
              <a:lnSpc>
                <a:spcPct val="150000"/>
              </a:lnSpc>
            </a:pPr>
            <a:r>
              <a:rPr lang="it-IT" sz="1200" b="1" dirty="0">
                <a:latin typeface="Verdana" pitchFamily="34" charset="0"/>
              </a:rPr>
              <a:t> E’ prioritario individuare risorse interne ed esterne alla scuola affinché si possano progettare quegli interventi utili a favorire l’inclusione.  Per individuare tali potenzialità  è necessario intravedere nella persona il desiderio, la volontà di lavorare per uno scopo educativo di così alto valore sociale ; senza tale forza propulsiva è difficile infatti portare avanti un ‘idea nonostante gli inevitabili ostacoli che si possono incontrare. E’ necessario considerare tale presupposto per valorizzare chi si fa carico di un progetto di </a:t>
            </a:r>
            <a:r>
              <a:rPr lang="it-IT" sz="1200" b="1" dirty="0" err="1">
                <a:latin typeface="Verdana" pitchFamily="34" charset="0"/>
              </a:rPr>
              <a:t>inclusività</a:t>
            </a:r>
            <a:r>
              <a:rPr lang="it-IT" sz="1200" b="1" dirty="0">
                <a:latin typeface="Verdana" pitchFamily="34" charset="0"/>
              </a:rPr>
              <a:t>. </a:t>
            </a:r>
          </a:p>
          <a:p>
            <a:pPr algn="just">
              <a:lnSpc>
                <a:spcPct val="150000"/>
              </a:lnSpc>
            </a:pPr>
            <a:r>
              <a:rPr lang="it-IT" sz="1200" b="1" dirty="0">
                <a:latin typeface="Verdana" pitchFamily="34" charset="0"/>
              </a:rPr>
              <a:t> </a:t>
            </a:r>
          </a:p>
          <a:p>
            <a:pPr algn="ctr">
              <a:lnSpc>
                <a:spcPct val="150000"/>
              </a:lnSpc>
            </a:pPr>
            <a:r>
              <a:rPr lang="it-IT" sz="1200" b="1" dirty="0">
                <a:effectLst>
                  <a:outerShdw blurRad="38100" dist="38100" dir="2700000" algn="tl">
                    <a:srgbClr val="000000">
                      <a:alpha val="43137"/>
                    </a:srgbClr>
                  </a:outerShdw>
                </a:effectLst>
                <a:latin typeface="Verdana" pitchFamily="34" charset="0"/>
              </a:rPr>
              <a:t>Acquisizione e distribuzione di risorse aggiuntive utilizzabili per la realizzazione dei progetti di inclusione</a:t>
            </a:r>
            <a:endParaRPr lang="it-IT" sz="1200" b="1" dirty="0">
              <a:latin typeface="Verdana" pitchFamily="34" charset="0"/>
            </a:endParaRPr>
          </a:p>
          <a:p>
            <a:pPr algn="just">
              <a:lnSpc>
                <a:spcPct val="150000"/>
              </a:lnSpc>
            </a:pPr>
            <a:r>
              <a:rPr lang="it-IT" sz="1200" b="1" dirty="0">
                <a:latin typeface="Verdana" pitchFamily="34" charset="0"/>
              </a:rPr>
              <a:t>Il suddetto Piano di Inclusione è finalizzato alla richiesta di risorse aggiuntive per il ns. Istituto e per il territorio del Comune di Fiumicino utilizzabili per la realizzazione dei progetti di inclusione. </a:t>
            </a:r>
          </a:p>
          <a:p>
            <a:pPr algn="just">
              <a:lnSpc>
                <a:spcPct val="150000"/>
              </a:lnSpc>
            </a:pPr>
            <a:r>
              <a:rPr lang="it-IT" sz="1200" b="1" dirty="0">
                <a:latin typeface="Verdana" pitchFamily="34" charset="0"/>
              </a:rPr>
              <a:t>La proposta in merito può essere così sintetizzata:</a:t>
            </a:r>
          </a:p>
          <a:p>
            <a:pPr marL="95250" lvl="0" indent="-95250" algn="just">
              <a:lnSpc>
                <a:spcPct val="150000"/>
              </a:lnSpc>
              <a:buFont typeface="Wingdings" pitchFamily="2" charset="2"/>
              <a:buChar char="Ø"/>
            </a:pPr>
            <a:r>
              <a:rPr lang="it-IT" sz="1200" b="1" dirty="0">
                <a:latin typeface="Verdana" pitchFamily="34" charset="0"/>
              </a:rPr>
              <a:t>n. docenti di sostegno per alunni con disabilità certificata rapporto ½</a:t>
            </a:r>
          </a:p>
          <a:p>
            <a:pPr marL="95250" lvl="0" indent="-95250" algn="just">
              <a:lnSpc>
                <a:spcPct val="150000"/>
              </a:lnSpc>
              <a:buFont typeface="Wingdings" pitchFamily="2" charset="2"/>
              <a:buChar char="Ø"/>
            </a:pPr>
            <a:r>
              <a:rPr lang="it-IT" sz="1200" b="1" dirty="0">
                <a:latin typeface="Verdana" pitchFamily="34" charset="0"/>
              </a:rPr>
              <a:t>n. 1 docente di riferimento specializzato per </a:t>
            </a:r>
            <a:r>
              <a:rPr lang="it-IT" sz="1200" b="1" dirty="0" err="1">
                <a:latin typeface="Verdana" pitchFamily="34" charset="0"/>
              </a:rPr>
              <a:t>B.E.S</a:t>
            </a:r>
            <a:r>
              <a:rPr lang="it-IT" sz="1200" b="1" dirty="0">
                <a:latin typeface="Verdana" pitchFamily="34" charset="0"/>
              </a:rPr>
              <a:t> secondo la tipologia di disagio (area del disagio evolutivo – area dello svantaggio sociale) </a:t>
            </a:r>
          </a:p>
          <a:p>
            <a:pPr marL="95250" lvl="0" indent="-95250" algn="just">
              <a:lnSpc>
                <a:spcPct val="150000"/>
              </a:lnSpc>
              <a:buFont typeface="Wingdings" pitchFamily="2" charset="2"/>
              <a:buChar char="Ø"/>
            </a:pPr>
            <a:r>
              <a:rPr lang="it-IT" sz="1200" b="1" dirty="0">
                <a:latin typeface="Verdana" pitchFamily="34" charset="0"/>
              </a:rPr>
              <a:t>assistenti educativo – culturali che programmino e completino l’orario di assistenza per gli alunni con disabilità grave insieme al docente di sostegno</a:t>
            </a:r>
          </a:p>
          <a:p>
            <a:pPr algn="just">
              <a:lnSpc>
                <a:spcPct val="150000"/>
              </a:lnSpc>
            </a:pPr>
            <a:r>
              <a:rPr lang="it-IT" sz="1200" b="1" dirty="0">
                <a:latin typeface="Verdana" pitchFamily="34" charset="0"/>
              </a:rPr>
              <a:t> </a:t>
            </a:r>
          </a:p>
        </p:txBody>
      </p:sp>
      <p:sp>
        <p:nvSpPr>
          <p:cNvPr id="9" name="Text Box 4"/>
          <p:cNvSpPr txBox="1">
            <a:spLocks noChangeArrowheads="1"/>
          </p:cNvSpPr>
          <p:nvPr/>
        </p:nvSpPr>
        <p:spPr bwMode="auto">
          <a:xfrm>
            <a:off x="6138085"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2" name="Text Box 4"/>
          <p:cNvSpPr txBox="1">
            <a:spLocks noChangeArrowheads="1"/>
          </p:cNvSpPr>
          <p:nvPr/>
        </p:nvSpPr>
        <p:spPr bwMode="auto">
          <a:xfrm>
            <a:off x="280169"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4"/>
          <p:cNvSpPr txBox="1">
            <a:spLocks noChangeArrowheads="1"/>
          </p:cNvSpPr>
          <p:nvPr/>
        </p:nvSpPr>
        <p:spPr bwMode="auto">
          <a:xfrm>
            <a:off x="570945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1" name="CasellaDiTesto 10"/>
          <p:cNvSpPr txBox="1"/>
          <p:nvPr/>
        </p:nvSpPr>
        <p:spPr>
          <a:xfrm>
            <a:off x="0" y="303972"/>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p>
          <a:p>
            <a:pPr marL="457200" indent="-457200" algn="ctr" fontAlgn="auto">
              <a:spcBef>
                <a:spcPts val="0"/>
              </a:spcBef>
              <a:spcAft>
                <a:spcPts val="0"/>
              </a:spcAft>
              <a:buAutoNum type="alphaLcParenR"/>
              <a:defRPr/>
            </a:pPr>
            <a:r>
              <a:rPr lang="it-IT" b="1" dirty="0">
                <a:effectLst>
                  <a:outerShdw blurRad="50800" dist="38100" algn="tr" rotWithShape="0">
                    <a:prstClr val="black">
                      <a:alpha val="40000"/>
                    </a:prstClr>
                  </a:outerShdw>
                </a:effectLst>
                <a:latin typeface="Verdana" pitchFamily="34" charset="0"/>
                <a:cs typeface="+mn-cs"/>
              </a:rPr>
              <a:t>Gestione del disagio ed inclusione</a:t>
            </a:r>
          </a:p>
          <a:p>
            <a:pPr marL="457200" indent="-457200"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a5) Piano Annuale per l’Inclusione (PAI)</a:t>
            </a:r>
            <a:endParaRPr lang="it-IT" sz="16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0" name="CasellaDiTesto 9"/>
          <p:cNvSpPr txBox="1"/>
          <p:nvPr/>
        </p:nvSpPr>
        <p:spPr>
          <a:xfrm>
            <a:off x="423045" y="1375542"/>
            <a:ext cx="6715172" cy="5078313"/>
          </a:xfrm>
          <a:prstGeom prst="rect">
            <a:avLst/>
          </a:prstGeom>
          <a:noFill/>
        </p:spPr>
        <p:txBody>
          <a:bodyPr wrap="square" rtlCol="0">
            <a:spAutoFit/>
          </a:bodyPr>
          <a:lstStyle/>
          <a:p>
            <a:pPr algn="just">
              <a:lnSpc>
                <a:spcPct val="150000"/>
              </a:lnSpc>
            </a:pPr>
            <a:endParaRPr lang="it-IT" sz="1200" b="1" dirty="0">
              <a:latin typeface="Verdana" pitchFamily="34" charset="0"/>
            </a:endParaRPr>
          </a:p>
          <a:p>
            <a:pPr algn="ctr">
              <a:lnSpc>
                <a:spcPct val="150000"/>
              </a:lnSpc>
            </a:pPr>
            <a:r>
              <a:rPr lang="it-IT" sz="1200" b="1" dirty="0">
                <a:effectLst>
                  <a:outerShdw blurRad="38100" dist="38100" dir="2700000" algn="tl">
                    <a:srgbClr val="000000">
                      <a:alpha val="43137"/>
                    </a:srgbClr>
                  </a:outerShdw>
                </a:effectLst>
                <a:latin typeface="Verdana" pitchFamily="34" charset="0"/>
              </a:rPr>
              <a:t>Attenzione dedicata alle fasi di transizione che scandiscono l'ingresso nel sistema scolastico, la continuità tra i diversi ordini di scuola e il successivo inserimento lavorativo</a:t>
            </a:r>
          </a:p>
          <a:p>
            <a:pPr algn="just">
              <a:lnSpc>
                <a:spcPct val="150000"/>
              </a:lnSpc>
            </a:pPr>
            <a:r>
              <a:rPr lang="it-IT" sz="1200" b="1" dirty="0">
                <a:latin typeface="Verdana" pitchFamily="34" charset="0"/>
              </a:rPr>
              <a:t>Con maggiori risorse a disposizione sarà possibile accompagnare l’alunno con </a:t>
            </a:r>
            <a:r>
              <a:rPr lang="it-IT" sz="1200" b="1" dirty="0" err="1">
                <a:latin typeface="Verdana" pitchFamily="34" charset="0"/>
              </a:rPr>
              <a:t>B.E.S.</a:t>
            </a:r>
            <a:r>
              <a:rPr lang="it-IT" sz="1200" b="1" dirty="0">
                <a:latin typeface="Verdana" pitchFamily="34" charset="0"/>
              </a:rPr>
              <a:t> nel delicato passaggio tra un ordine di scuola e l’altro, anche verso altri istituti scolastici. I docenti della scuola di origine progetteranno una serie di interventi con i docenti della nuova scuola accogliente predisponendo anche momenti di lavoro in comune affinché  il ragazzo abbia la percezione di non perdere la figura di riferimento che lo ha aiutato nella sua crescita ma che ad essa lentamente se ne sostituisca un’altra che ugualmente conosca e sappia gestire le problematiche dell’alunno.</a:t>
            </a:r>
          </a:p>
          <a:p>
            <a:pPr algn="just">
              <a:lnSpc>
                <a:spcPct val="150000"/>
              </a:lnSpc>
            </a:pPr>
            <a:r>
              <a:rPr lang="it-IT" sz="1200" b="1" dirty="0">
                <a:latin typeface="Verdana" pitchFamily="34" charset="0"/>
              </a:rPr>
              <a:t> </a:t>
            </a:r>
          </a:p>
          <a:p>
            <a:pPr algn="just">
              <a:lnSpc>
                <a:spcPct val="150000"/>
              </a:lnSpc>
            </a:pPr>
            <a:r>
              <a:rPr lang="it-IT" sz="1200" b="1" dirty="0">
                <a:latin typeface="Verdana" pitchFamily="34" charset="0"/>
              </a:rPr>
              <a:t> </a:t>
            </a:r>
          </a:p>
          <a:p>
            <a:pPr algn="just">
              <a:lnSpc>
                <a:spcPct val="150000"/>
              </a:lnSpc>
            </a:pPr>
            <a:r>
              <a:rPr lang="it-IT" sz="1200" b="1" dirty="0">
                <a:latin typeface="Verdana" pitchFamily="34" charset="0"/>
              </a:rPr>
              <a:t> </a:t>
            </a:r>
          </a:p>
          <a:p>
            <a:pPr algn="just">
              <a:lnSpc>
                <a:spcPct val="150000"/>
              </a:lnSpc>
            </a:pPr>
            <a:r>
              <a:rPr lang="it-IT" sz="1200" b="1" dirty="0">
                <a:latin typeface="Verdana" pitchFamily="34" charset="0"/>
              </a:rPr>
              <a:t> </a:t>
            </a:r>
          </a:p>
          <a:p>
            <a:pPr marL="95250" lvl="0" indent="-95250" algn="just">
              <a:lnSpc>
                <a:spcPct val="150000"/>
              </a:lnSpc>
              <a:buFont typeface="Wingdings" pitchFamily="2" charset="2"/>
              <a:buChar char="Ø"/>
            </a:pPr>
            <a:endParaRPr lang="it-IT" sz="1200" b="1" dirty="0">
              <a:latin typeface="Verdana" pitchFamily="34" charset="0"/>
            </a:endParaRPr>
          </a:p>
          <a:p>
            <a:pPr algn="just">
              <a:lnSpc>
                <a:spcPct val="150000"/>
              </a:lnSpc>
            </a:pPr>
            <a:endParaRPr lang="it-IT" sz="1200" b="1" dirty="0">
              <a:latin typeface="Verdana" pitchFamily="34"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6" name="Text Box 8"/>
          <p:cNvSpPr txBox="1">
            <a:spLocks noChangeArrowheads="1"/>
          </p:cNvSpPr>
          <p:nvPr/>
        </p:nvSpPr>
        <p:spPr bwMode="auto">
          <a:xfrm>
            <a:off x="351607" y="3161492"/>
            <a:ext cx="6929486" cy="4524315"/>
          </a:xfrm>
          <a:prstGeom prst="rect">
            <a:avLst/>
          </a:prstGeom>
          <a:noFill/>
          <a:ln w="9525">
            <a:noFill/>
            <a:miter lim="800000"/>
            <a:headEnd/>
            <a:tailEnd/>
          </a:ln>
          <a:effectLst/>
        </p:spPr>
        <p:txBody>
          <a:bodyPr wrap="square">
            <a:spAutoFit/>
          </a:bodyPr>
          <a:lstStyle/>
          <a:p>
            <a:pPr algn="just">
              <a:lnSpc>
                <a:spcPct val="150000"/>
              </a:lnSpc>
            </a:pPr>
            <a:r>
              <a:rPr lang="it-IT" sz="1200" b="1" dirty="0">
                <a:latin typeface="Verdana" pitchFamily="34" charset="0"/>
              </a:rPr>
              <a:t>Il gruppo di L2, favorendo la motivazione allo studio delle lingue straniere, promuovendo le competenze chiave e di cittadinanza (comunicare in L2) e il rispetto delle competenze sociali e civiche (collaborare e partecipare),propone le seguenti certificazioni:</a:t>
            </a:r>
          </a:p>
          <a:p>
            <a:pPr lvl="0" algn="just">
              <a:lnSpc>
                <a:spcPct val="150000"/>
              </a:lnSpc>
              <a:buFont typeface="Wingdings" pitchFamily="2" charset="2"/>
              <a:buChar char="Ø"/>
            </a:pPr>
            <a:r>
              <a:rPr lang="it-IT" sz="1200" b="1" dirty="0">
                <a:latin typeface="Verdana" pitchFamily="34" charset="0"/>
              </a:rPr>
              <a:t>Cambridge per la lingua inglese con l’associazione </a:t>
            </a:r>
            <a:r>
              <a:rPr lang="it-IT" sz="1200" b="1" dirty="0" err="1">
                <a:latin typeface="Verdana" pitchFamily="34" charset="0"/>
              </a:rPr>
              <a:t>Language</a:t>
            </a:r>
            <a:r>
              <a:rPr lang="it-IT" sz="1200" b="1" dirty="0">
                <a:latin typeface="Verdana" pitchFamily="34" charset="0"/>
              </a:rPr>
              <a:t> Point</a:t>
            </a:r>
          </a:p>
          <a:p>
            <a:pPr algn="just">
              <a:lnSpc>
                <a:spcPct val="150000"/>
              </a:lnSpc>
              <a:buFont typeface="Wingdings" pitchFamily="2" charset="2"/>
              <a:buChar char="Ø"/>
            </a:pPr>
            <a:r>
              <a:rPr lang="it-IT" sz="1200" b="1" dirty="0">
                <a:latin typeface="Verdana" pitchFamily="34" charset="0"/>
              </a:rPr>
              <a:t> </a:t>
            </a:r>
            <a:r>
              <a:rPr lang="it-IT" sz="1200" b="1" dirty="0" err="1">
                <a:latin typeface="Verdana" pitchFamily="34" charset="0"/>
              </a:rPr>
              <a:t>Delf</a:t>
            </a:r>
            <a:r>
              <a:rPr lang="it-IT" sz="1200" b="1" dirty="0">
                <a:latin typeface="Verdana" pitchFamily="34" charset="0"/>
              </a:rPr>
              <a:t> per la lingua francese</a:t>
            </a:r>
          </a:p>
          <a:p>
            <a:pPr algn="just">
              <a:lnSpc>
                <a:spcPct val="150000"/>
              </a:lnSpc>
            </a:pPr>
            <a:r>
              <a:rPr lang="it-IT" sz="1200" b="1" dirty="0">
                <a:latin typeface="Verdana" pitchFamily="34" charset="0"/>
              </a:rPr>
              <a:t>Propone inoltre :</a:t>
            </a:r>
          </a:p>
          <a:p>
            <a:pPr lvl="0" algn="just">
              <a:lnSpc>
                <a:spcPct val="150000"/>
              </a:lnSpc>
            </a:pPr>
            <a:r>
              <a:rPr lang="it-IT" sz="1200" b="1" dirty="0">
                <a:latin typeface="Verdana" pitchFamily="34" charset="0"/>
              </a:rPr>
              <a:t>La partecipazione a progetti internazionali attraverso la piattaforma </a:t>
            </a:r>
            <a:r>
              <a:rPr lang="it-IT" sz="1200" b="1" dirty="0" err="1">
                <a:latin typeface="Verdana" pitchFamily="34" charset="0"/>
              </a:rPr>
              <a:t>e.twinning</a:t>
            </a:r>
            <a:r>
              <a:rPr lang="it-IT" sz="1200" b="1" dirty="0">
                <a:latin typeface="Verdana" pitchFamily="34" charset="0"/>
              </a:rPr>
              <a:t>.</a:t>
            </a:r>
          </a:p>
          <a:p>
            <a:pPr algn="just">
              <a:lnSpc>
                <a:spcPct val="150000"/>
              </a:lnSpc>
            </a:pPr>
            <a:r>
              <a:rPr lang="it-IT" sz="1200" b="1" dirty="0">
                <a:latin typeface="Verdana" pitchFamily="34" charset="0"/>
              </a:rPr>
              <a:t>Si tratta di progetti interdisciplinari che contribuiscono a evidenziare il profilo di scuola aperta ad un dialogo interculturale di ampio respiro. L’ottica è quella di lavorare in una </a:t>
            </a:r>
            <a:r>
              <a:rPr lang="it-IT" sz="1200" b="1" dirty="0" err="1">
                <a:latin typeface="Verdana" pitchFamily="34" charset="0"/>
              </a:rPr>
              <a:t>learning</a:t>
            </a:r>
            <a:r>
              <a:rPr lang="it-IT" sz="1200" b="1" dirty="0">
                <a:latin typeface="Verdana" pitchFamily="34" charset="0"/>
              </a:rPr>
              <a:t> community, capace di comunicare a più livelli superando distanze geografiche e culturali. I progetti prevedono il raggiungimento di quegli obiettivi formativi e competenze chiave previste dal Consiglio e dal Parlamento europeo attraverso la Raccomandazione per lo sviluppo dell’apprendimento permanente del 18 Dicembre 2006.</a:t>
            </a:r>
          </a:p>
        </p:txBody>
      </p:sp>
      <p:sp>
        <p:nvSpPr>
          <p:cNvPr id="8" name="CasellaDiTesto 7"/>
          <p:cNvSpPr txBox="1"/>
          <p:nvPr/>
        </p:nvSpPr>
        <p:spPr>
          <a:xfrm>
            <a:off x="0" y="231775"/>
            <a:ext cx="7561263" cy="5540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3517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7" name="Rettangolo 6"/>
          <p:cNvSpPr/>
          <p:nvPr/>
        </p:nvSpPr>
        <p:spPr>
          <a:xfrm>
            <a:off x="0" y="80327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b) Valorizzazione del merito</a:t>
            </a:r>
            <a:endParaRPr lang="it-IT" sz="1600" dirty="0">
              <a:latin typeface="+mn-lt"/>
              <a:cs typeface="+mn-cs"/>
            </a:endParaRPr>
          </a:p>
        </p:txBody>
      </p:sp>
      <p:sp>
        <p:nvSpPr>
          <p:cNvPr id="9" name="Rettangolo 8"/>
          <p:cNvSpPr/>
          <p:nvPr/>
        </p:nvSpPr>
        <p:spPr>
          <a:xfrm>
            <a:off x="494483" y="1446980"/>
            <a:ext cx="6786610" cy="1754326"/>
          </a:xfrm>
          <a:prstGeom prst="rect">
            <a:avLst/>
          </a:prstGeom>
        </p:spPr>
        <p:txBody>
          <a:bodyPr wrap="square">
            <a:spAutoFit/>
          </a:bodyPr>
          <a:lstStyle/>
          <a:p>
            <a:pPr algn="just">
              <a:lnSpc>
                <a:spcPct val="150000"/>
              </a:lnSpc>
            </a:pPr>
            <a:r>
              <a:rPr lang="it-IT" sz="1200" b="1" dirty="0">
                <a:latin typeface="Verdana" pitchFamily="34" charset="0"/>
              </a:rPr>
              <a:t>L’I.C. C. Colombo promuove e valorizza le eccellenze, offrendo attività e percorsi di crescita nell’ottica dell’apprendimento</a:t>
            </a:r>
            <a:r>
              <a:rPr lang="it-IT" sz="1200" b="1" i="1" dirty="0">
                <a:latin typeface="Verdana" pitchFamily="34" charset="0"/>
              </a:rPr>
              <a:t> durante l’arco di tutta la vita (</a:t>
            </a:r>
            <a:r>
              <a:rPr lang="it-IT" sz="1200" b="1" i="1" dirty="0" err="1">
                <a:latin typeface="Verdana" pitchFamily="34" charset="0"/>
              </a:rPr>
              <a:t>lifelong</a:t>
            </a:r>
            <a:r>
              <a:rPr lang="it-IT" sz="1200" b="1" i="1" dirty="0">
                <a:latin typeface="Verdana" pitchFamily="34" charset="0"/>
              </a:rPr>
              <a:t> </a:t>
            </a:r>
            <a:r>
              <a:rPr lang="it-IT" sz="1200" b="1" i="1" dirty="0" err="1">
                <a:latin typeface="Verdana" pitchFamily="34" charset="0"/>
              </a:rPr>
              <a:t>learning</a:t>
            </a:r>
            <a:r>
              <a:rPr lang="it-IT" sz="1200" b="1" i="1" dirty="0">
                <a:latin typeface="Verdana" pitchFamily="34" charset="0"/>
              </a:rPr>
              <a:t>).</a:t>
            </a:r>
          </a:p>
          <a:p>
            <a:pPr algn="just">
              <a:lnSpc>
                <a:spcPct val="150000"/>
              </a:lnSpc>
            </a:pPr>
            <a:r>
              <a:rPr lang="it-IT" sz="1200" b="1" dirty="0">
                <a:latin typeface="Verdana" pitchFamily="34" charset="0"/>
              </a:rPr>
              <a:t>Le Competenze chiave di cittadinanza e lo studio delle lingue L2 sono i pilastri di tale scelta.</a:t>
            </a:r>
          </a:p>
          <a:p>
            <a:pPr algn="just">
              <a:lnSpc>
                <a:spcPct val="150000"/>
              </a:lnSpc>
            </a:pPr>
            <a:endParaRPr lang="it-IT" sz="1200" b="1" dirty="0">
              <a:latin typeface="Verdana" pitchFamily="34"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540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37218"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7" name="Rettangolo 6"/>
          <p:cNvSpPr/>
          <p:nvPr/>
        </p:nvSpPr>
        <p:spPr>
          <a:xfrm>
            <a:off x="0" y="80327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c) Interventi per il miglioramento delle competenze digitali</a:t>
            </a:r>
            <a:endParaRPr lang="it-IT" sz="1600" dirty="0">
              <a:latin typeface="+mn-lt"/>
              <a:cs typeface="+mn-cs"/>
            </a:endParaRPr>
          </a:p>
        </p:txBody>
      </p:sp>
      <p:graphicFrame>
        <p:nvGraphicFramePr>
          <p:cNvPr id="13" name="Tabella 12"/>
          <p:cNvGraphicFramePr>
            <a:graphicFrameLocks noGrp="1"/>
          </p:cNvGraphicFramePr>
          <p:nvPr/>
        </p:nvGraphicFramePr>
        <p:xfrm>
          <a:off x="423045" y="1589856"/>
          <a:ext cx="6715172" cy="7183287"/>
        </p:xfrm>
        <a:graphic>
          <a:graphicData uri="http://schemas.openxmlformats.org/drawingml/2006/table">
            <a:tbl>
              <a:tblPr firstRow="1" bandRow="1">
                <a:tableStyleId>{5C22544A-7EE6-4342-B048-85BDC9FD1C3A}</a:tableStyleId>
              </a:tblPr>
              <a:tblGrid>
                <a:gridCol w="3357586">
                  <a:extLst>
                    <a:ext uri="{9D8B030D-6E8A-4147-A177-3AD203B41FA5}">
                      <a16:colId xmlns:a16="http://schemas.microsoft.com/office/drawing/2014/main" xmlns="" val="20000"/>
                    </a:ext>
                  </a:extLst>
                </a:gridCol>
                <a:gridCol w="3357586">
                  <a:extLst>
                    <a:ext uri="{9D8B030D-6E8A-4147-A177-3AD203B41FA5}">
                      <a16:colId xmlns:a16="http://schemas.microsoft.com/office/drawing/2014/main" xmlns="" val="20001"/>
                    </a:ext>
                  </a:extLst>
                </a:gridCol>
              </a:tblGrid>
              <a:tr h="1178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096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dk1"/>
                          </a:solidFill>
                          <a:effectLst>
                            <a:outerShdw blurRad="38100" dist="38100" dir="2700000" algn="tl">
                              <a:srgbClr val="000000">
                                <a:alpha val="43137"/>
                              </a:srgbClr>
                            </a:outerShdw>
                          </a:effectLst>
                          <a:latin typeface="Verdana" pitchFamily="34" charset="0"/>
                          <a:ea typeface="+mn-ea"/>
                          <a:cs typeface="+mn-cs"/>
                        </a:rPr>
                        <a:t>PATENTE EUROPEA DEL COMPUTER</a:t>
                      </a:r>
                      <a:endParaRPr lang="it-IT" sz="1600" kern="1200" dirty="0">
                        <a:solidFill>
                          <a:schemeClr val="dk1"/>
                        </a:solidFill>
                        <a:effectLst>
                          <a:outerShdw blurRad="38100" dist="38100" dir="2700000" algn="tl">
                            <a:srgbClr val="000000">
                              <a:alpha val="43137"/>
                            </a:srgbClr>
                          </a:outerShdw>
                        </a:effectLst>
                        <a:latin typeface="Verdana" pitchFamily="34" charset="0"/>
                        <a:ea typeface="+mn-ea"/>
                        <a:cs typeface="+mn-cs"/>
                      </a:endParaRPr>
                    </a:p>
                    <a:p>
                      <a:endParaRPr lang="it-IT"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5394960">
                <a:tc gridSpan="2">
                  <a:txBody>
                    <a:bodyPr/>
                    <a:lstStyle/>
                    <a:p>
                      <a:pPr algn="just"/>
                      <a:r>
                        <a:rPr lang="it-IT" sz="1200" b="1" kern="1200" dirty="0">
                          <a:solidFill>
                            <a:schemeClr val="dk1"/>
                          </a:solidFill>
                          <a:latin typeface="Verdana" pitchFamily="34" charset="0"/>
                          <a:ea typeface="+mn-ea"/>
                          <a:cs typeface="+mn-cs"/>
                        </a:rPr>
                        <a:t>L’I.C. “Colombo” dal 2015 è test center qualificato da AICA (Associazione Italiana per l’Informatica e il Calcolo Automatico) per conseguire la Patente Europea del Computer (ECDL).</a:t>
                      </a:r>
                    </a:p>
                    <a:p>
                      <a:pPr algn="just"/>
                      <a:r>
                        <a:rPr lang="it-IT" sz="1200" kern="1200" dirty="0">
                          <a:solidFill>
                            <a:schemeClr val="dk1"/>
                          </a:solidFill>
                          <a:latin typeface="Verdana" pitchFamily="34" charset="0"/>
                          <a:ea typeface="+mn-ea"/>
                          <a:cs typeface="+mn-cs"/>
                        </a:rPr>
                        <a:t> </a:t>
                      </a:r>
                    </a:p>
                    <a:p>
                      <a:pPr algn="ctr"/>
                      <a:r>
                        <a:rPr lang="it-IT" sz="1400" b="1" kern="1200" dirty="0">
                          <a:solidFill>
                            <a:schemeClr val="dk1"/>
                          </a:solidFill>
                          <a:latin typeface="Verdana" pitchFamily="34" charset="0"/>
                          <a:ea typeface="+mn-ea"/>
                          <a:cs typeface="+mn-cs"/>
                        </a:rPr>
                        <a:t>COSA E’</a:t>
                      </a:r>
                      <a:endParaRPr lang="it-IT" sz="1400" kern="1200" dirty="0">
                        <a:solidFill>
                          <a:schemeClr val="dk1"/>
                        </a:solidFill>
                        <a:latin typeface="Verdana" pitchFamily="34" charset="0"/>
                        <a:ea typeface="+mn-ea"/>
                        <a:cs typeface="+mn-cs"/>
                      </a:endParaRPr>
                    </a:p>
                    <a:p>
                      <a:pPr algn="just"/>
                      <a:r>
                        <a:rPr lang="it-IT" sz="1200" b="1" kern="1200" dirty="0">
                          <a:solidFill>
                            <a:schemeClr val="dk1"/>
                          </a:solidFill>
                          <a:latin typeface="Verdana" pitchFamily="34" charset="0"/>
                          <a:ea typeface="+mn-ea"/>
                          <a:cs typeface="+mn-cs"/>
                        </a:rPr>
                        <a:t>La Patente Europea del Computer (ECDL) è un certificato di valore internazionale attestante che chi la possiede ha un livello adeguato di conoscenze e competenze nell’uso del PC e degli strumenti informatici più diffusi. </a:t>
                      </a:r>
                    </a:p>
                    <a:p>
                      <a:pPr algn="just"/>
                      <a:r>
                        <a:rPr lang="it-IT" sz="1200" kern="1200" dirty="0">
                          <a:solidFill>
                            <a:schemeClr val="dk1"/>
                          </a:solidFill>
                          <a:latin typeface="Verdana" pitchFamily="34" charset="0"/>
                          <a:ea typeface="+mn-ea"/>
                          <a:cs typeface="+mn-cs"/>
                        </a:rPr>
                        <a:t> </a:t>
                      </a:r>
                    </a:p>
                    <a:p>
                      <a:pPr algn="ctr"/>
                      <a:r>
                        <a:rPr lang="it-IT" sz="1400" b="1" kern="1200" dirty="0">
                          <a:solidFill>
                            <a:schemeClr val="dk1"/>
                          </a:solidFill>
                          <a:latin typeface="Verdana" pitchFamily="34" charset="0"/>
                          <a:ea typeface="+mn-ea"/>
                          <a:cs typeface="+mn-cs"/>
                        </a:rPr>
                        <a:t>A CHI SERVE</a:t>
                      </a:r>
                      <a:endParaRPr lang="it-IT" sz="1400" kern="1200" dirty="0">
                        <a:solidFill>
                          <a:schemeClr val="dk1"/>
                        </a:solidFill>
                        <a:latin typeface="Verdana" pitchFamily="34" charset="0"/>
                        <a:ea typeface="+mn-ea"/>
                        <a:cs typeface="+mn-cs"/>
                      </a:endParaRPr>
                    </a:p>
                    <a:p>
                      <a:pPr algn="just"/>
                      <a:r>
                        <a:rPr lang="it-IT" sz="1200" b="1" kern="1200" dirty="0">
                          <a:solidFill>
                            <a:schemeClr val="dk1"/>
                          </a:solidFill>
                          <a:latin typeface="Verdana" pitchFamily="34" charset="0"/>
                          <a:ea typeface="+mn-ea"/>
                          <a:cs typeface="+mn-cs"/>
                        </a:rPr>
                        <a:t>Utile agli studenti per migliorare la produttività e per un uso più consapevole delle nuove tecnologie </a:t>
                      </a:r>
                    </a:p>
                    <a:p>
                      <a:pPr algn="just"/>
                      <a:r>
                        <a:rPr lang="it-IT" sz="1200" b="1" kern="1200" dirty="0">
                          <a:solidFill>
                            <a:schemeClr val="dk1"/>
                          </a:solidFill>
                          <a:latin typeface="Verdana" pitchFamily="34" charset="0"/>
                          <a:ea typeface="+mn-ea"/>
                          <a:cs typeface="+mn-cs"/>
                        </a:rPr>
                        <a:t>Utile a chi lavora o a chi entra nel mondo del lavoro </a:t>
                      </a:r>
                    </a:p>
                    <a:p>
                      <a:pPr algn="just"/>
                      <a:r>
                        <a:rPr lang="it-IT" sz="1200" b="1" kern="1200" dirty="0">
                          <a:solidFill>
                            <a:schemeClr val="dk1"/>
                          </a:solidFill>
                          <a:latin typeface="Verdana" pitchFamily="34" charset="0"/>
                          <a:ea typeface="+mn-ea"/>
                          <a:cs typeface="+mn-cs"/>
                        </a:rPr>
                        <a:t>L’ECDL </a:t>
                      </a:r>
                      <a:r>
                        <a:rPr lang="it-IT" sz="1200" b="1" u="sng" kern="1200" dirty="0">
                          <a:solidFill>
                            <a:schemeClr val="dk1"/>
                          </a:solidFill>
                          <a:latin typeface="Verdana" pitchFamily="34" charset="0"/>
                          <a:ea typeface="+mn-ea"/>
                          <a:cs typeface="+mn-cs"/>
                        </a:rPr>
                        <a:t>può essere conseguita da tutti e a qualsiasi età.</a:t>
                      </a:r>
                      <a:endParaRPr lang="it-IT" sz="1200" b="1" kern="1200" dirty="0">
                        <a:solidFill>
                          <a:schemeClr val="dk1"/>
                        </a:solidFill>
                        <a:latin typeface="Verdana" pitchFamily="34" charset="0"/>
                        <a:ea typeface="+mn-ea"/>
                        <a:cs typeface="+mn-cs"/>
                      </a:endParaRPr>
                    </a:p>
                    <a:p>
                      <a:pPr algn="just"/>
                      <a:r>
                        <a:rPr lang="it-IT" sz="1200" kern="1200" dirty="0">
                          <a:solidFill>
                            <a:schemeClr val="dk1"/>
                          </a:solidFill>
                          <a:latin typeface="Verdana" pitchFamily="34" charset="0"/>
                          <a:ea typeface="+mn-ea"/>
                          <a:cs typeface="+mn-cs"/>
                        </a:rPr>
                        <a:t> </a:t>
                      </a:r>
                    </a:p>
                    <a:p>
                      <a:pPr algn="ctr"/>
                      <a:r>
                        <a:rPr lang="it-IT" sz="1400" b="1" kern="1200" dirty="0">
                          <a:solidFill>
                            <a:schemeClr val="dk1"/>
                          </a:solidFill>
                          <a:latin typeface="Verdana" pitchFamily="34" charset="0"/>
                          <a:ea typeface="+mn-ea"/>
                          <a:cs typeface="+mn-cs"/>
                        </a:rPr>
                        <a:t>CORSI</a:t>
                      </a:r>
                      <a:endParaRPr lang="it-IT" sz="1400" kern="1200" dirty="0">
                        <a:solidFill>
                          <a:schemeClr val="dk1"/>
                        </a:solidFill>
                        <a:latin typeface="Verdana" pitchFamily="34" charset="0"/>
                        <a:ea typeface="+mn-ea"/>
                        <a:cs typeface="+mn-cs"/>
                      </a:endParaRPr>
                    </a:p>
                    <a:p>
                      <a:pPr algn="just"/>
                      <a:r>
                        <a:rPr lang="it-IT" sz="1200" b="1" kern="1200" dirty="0">
                          <a:solidFill>
                            <a:schemeClr val="dk1"/>
                          </a:solidFill>
                          <a:latin typeface="Verdana" pitchFamily="34" charset="0"/>
                          <a:ea typeface="+mn-ea"/>
                          <a:cs typeface="+mn-cs"/>
                        </a:rPr>
                        <a:t>L’Istituto inoltre offre dei corsi pomeridiani di preparazione agli esami per i primi 4 moduli (ECDL Base).</a:t>
                      </a:r>
                      <a:endParaRPr lang="it-IT" sz="1200" kern="1200" dirty="0">
                        <a:solidFill>
                          <a:schemeClr val="dk1"/>
                        </a:solidFill>
                        <a:latin typeface="Verdana" pitchFamily="34" charset="0"/>
                        <a:ea typeface="+mn-ea"/>
                        <a:cs typeface="+mn-cs"/>
                      </a:endParaRPr>
                    </a:p>
                    <a:p>
                      <a:pPr algn="just"/>
                      <a:r>
                        <a:rPr lang="it-IT" sz="1200" kern="1200" dirty="0">
                          <a:solidFill>
                            <a:schemeClr val="dk1"/>
                          </a:solidFill>
                          <a:latin typeface="Verdana" pitchFamily="34" charset="0"/>
                          <a:ea typeface="+mn-ea"/>
                          <a:cs typeface="+mn-cs"/>
                        </a:rPr>
                        <a:t> </a:t>
                      </a:r>
                    </a:p>
                    <a:p>
                      <a:pPr algn="just"/>
                      <a:r>
                        <a:rPr lang="it-IT" sz="1200" b="1" kern="1200" dirty="0">
                          <a:solidFill>
                            <a:schemeClr val="dk1"/>
                          </a:solidFill>
                          <a:latin typeface="Verdana" pitchFamily="34" charset="0"/>
                          <a:ea typeface="+mn-ea"/>
                          <a:cs typeface="+mn-cs"/>
                        </a:rPr>
                        <a:t>I CORSI AFFRONTERANNO TUTTI GLI ARGOMENTI PREVISTI DAL SYLLABUS DEL PROGRAMMA </a:t>
                      </a:r>
                      <a:r>
                        <a:rPr lang="it-IT" sz="1200" b="1" kern="1200" dirty="0" err="1">
                          <a:solidFill>
                            <a:schemeClr val="dk1"/>
                          </a:solidFill>
                          <a:latin typeface="Verdana" pitchFamily="34" charset="0"/>
                          <a:ea typeface="+mn-ea"/>
                          <a:cs typeface="+mn-cs"/>
                        </a:rPr>
                        <a:t>DI</a:t>
                      </a:r>
                      <a:r>
                        <a:rPr lang="it-IT" sz="1200" b="1" kern="1200" dirty="0">
                          <a:solidFill>
                            <a:schemeClr val="dk1"/>
                          </a:solidFill>
                          <a:latin typeface="Verdana" pitchFamily="34" charset="0"/>
                          <a:ea typeface="+mn-ea"/>
                          <a:cs typeface="+mn-cs"/>
                        </a:rPr>
                        <a:t> CERTIFICAZIONE ECDL. </a:t>
                      </a:r>
                    </a:p>
                    <a:p>
                      <a:pPr algn="just"/>
                      <a:r>
                        <a:rPr lang="it-IT" sz="1200" kern="1200" dirty="0">
                          <a:solidFill>
                            <a:schemeClr val="dk1"/>
                          </a:solidFill>
                          <a:latin typeface="Verdana" pitchFamily="34" charset="0"/>
                          <a:ea typeface="+mn-ea"/>
                          <a:cs typeface="+mn-cs"/>
                        </a:rPr>
                        <a:t> </a:t>
                      </a:r>
                    </a:p>
                    <a:p>
                      <a:pPr algn="ctr"/>
                      <a:r>
                        <a:rPr lang="it-IT" sz="1400" b="1" kern="1200" dirty="0">
                          <a:solidFill>
                            <a:schemeClr val="dk1"/>
                          </a:solidFill>
                          <a:latin typeface="Verdana" pitchFamily="34" charset="0"/>
                          <a:ea typeface="+mn-ea"/>
                          <a:cs typeface="+mn-cs"/>
                        </a:rPr>
                        <a:t>CONTATTI</a:t>
                      </a:r>
                      <a:endParaRPr lang="it-IT" sz="1400" kern="1200" dirty="0">
                        <a:solidFill>
                          <a:schemeClr val="dk1"/>
                        </a:solidFill>
                        <a:latin typeface="Verdana" pitchFamily="34" charset="0"/>
                        <a:ea typeface="+mn-ea"/>
                        <a:cs typeface="+mn-cs"/>
                      </a:endParaRPr>
                    </a:p>
                    <a:p>
                      <a:pPr algn="just"/>
                      <a:r>
                        <a:rPr lang="it-IT" sz="1200" b="1" kern="1200" dirty="0">
                          <a:solidFill>
                            <a:schemeClr val="dk1"/>
                          </a:solidFill>
                          <a:latin typeface="Verdana" pitchFamily="34" charset="0"/>
                          <a:ea typeface="+mn-ea"/>
                          <a:cs typeface="+mn-cs"/>
                        </a:rPr>
                        <a:t>Per informazioni, chiarimenti  e dubbi, è possibile contattare i formatori all’indirizzo </a:t>
                      </a:r>
                      <a:r>
                        <a:rPr lang="it-IT" sz="1200" b="1" kern="1200" dirty="0" err="1">
                          <a:solidFill>
                            <a:schemeClr val="dk1"/>
                          </a:solidFill>
                          <a:latin typeface="Verdana" pitchFamily="34" charset="0"/>
                          <a:ea typeface="+mn-ea"/>
                          <a:cs typeface="+mn-cs"/>
                        </a:rPr>
                        <a:t>email</a:t>
                      </a:r>
                      <a:r>
                        <a:rPr lang="it-IT" sz="1200" b="1" kern="1200" dirty="0">
                          <a:solidFill>
                            <a:schemeClr val="dk1"/>
                          </a:solidFill>
                          <a:latin typeface="Verdana" pitchFamily="34" charset="0"/>
                          <a:ea typeface="+mn-ea"/>
                          <a:cs typeface="+mn-cs"/>
                        </a:rPr>
                        <a:t>:</a:t>
                      </a:r>
                    </a:p>
                    <a:p>
                      <a:pPr algn="ctr"/>
                      <a:r>
                        <a:rPr lang="it-IT" sz="1400" b="1" u="sng" kern="1200" dirty="0">
                          <a:solidFill>
                            <a:schemeClr val="dk1"/>
                          </a:solidFill>
                          <a:latin typeface="Verdana" pitchFamily="34" charset="0"/>
                          <a:ea typeface="+mn-ea"/>
                          <a:cs typeface="+mn-cs"/>
                          <a:hlinkClick r:id="rId4"/>
                        </a:rPr>
                        <a:t>ecdlcolombo@virgilio.it</a:t>
                      </a:r>
                      <a:endParaRPr lang="it-IT" sz="1400" b="1" u="sng" kern="1200" dirty="0">
                        <a:solidFill>
                          <a:schemeClr val="dk1"/>
                        </a:solidFill>
                        <a:latin typeface="Verdana" pitchFamily="34" charset="0"/>
                        <a:ea typeface="+mn-ea"/>
                        <a:cs typeface="+mn-cs"/>
                      </a:endParaRPr>
                    </a:p>
                    <a:p>
                      <a:pPr algn="ctr"/>
                      <a:endParaRPr lang="it-IT" sz="1400" b="1" kern="1200" dirty="0">
                        <a:solidFill>
                          <a:schemeClr val="dk1"/>
                        </a:solidFill>
                        <a:latin typeface="Verdana" pitchFamily="34" charset="0"/>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pic>
        <p:nvPicPr>
          <p:cNvPr id="11270" name="Picture 6"/>
          <p:cNvPicPr>
            <a:picLocks noChangeAspect="1" noChangeArrowheads="1"/>
          </p:cNvPicPr>
          <p:nvPr/>
        </p:nvPicPr>
        <p:blipFill>
          <a:blip r:embed="rId5" cstate="print"/>
          <a:srcRect/>
          <a:stretch>
            <a:fillRect/>
          </a:stretch>
        </p:blipFill>
        <p:spPr bwMode="auto">
          <a:xfrm>
            <a:off x="708797" y="1732732"/>
            <a:ext cx="2320925" cy="1009650"/>
          </a:xfrm>
          <a:prstGeom prst="rect">
            <a:avLst/>
          </a:prstGeom>
          <a:solidFill>
            <a:srgbClr val="FFFFFF"/>
          </a:solidFill>
          <a:ln w="9525">
            <a:noFill/>
            <a:miter lim="800000"/>
            <a:headEnd/>
            <a:tailEnd/>
          </a:ln>
        </p:spPr>
      </p:pic>
      <p:pic>
        <p:nvPicPr>
          <p:cNvPr id="11271" name="Picture 7"/>
          <p:cNvPicPr>
            <a:picLocks noChangeAspect="1" noChangeArrowheads="1"/>
          </p:cNvPicPr>
          <p:nvPr/>
        </p:nvPicPr>
        <p:blipFill>
          <a:blip r:embed="rId6" cstate="print"/>
          <a:srcRect/>
          <a:stretch>
            <a:fillRect/>
          </a:stretch>
        </p:blipFill>
        <p:spPr bwMode="auto">
          <a:xfrm>
            <a:off x="4209259" y="1732732"/>
            <a:ext cx="2497138" cy="1009650"/>
          </a:xfrm>
          <a:prstGeom prst="rect">
            <a:avLst/>
          </a:prstGeom>
          <a:solidFill>
            <a:srgbClr val="FFFFFF"/>
          </a:solid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1231900"/>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 - Carta dei servizi</a:t>
            </a:r>
          </a:p>
          <a:p>
            <a:pPr algn="ctr" fontAlgn="auto">
              <a:spcBef>
                <a:spcPts val="0"/>
              </a:spcBef>
              <a:spcAft>
                <a:spcPts val="0"/>
              </a:spcAft>
              <a:defRPr/>
            </a:pPr>
            <a:r>
              <a:rPr lang="it-IT" b="1" dirty="0">
                <a:effectLst>
                  <a:outerShdw blurRad="50800" dist="38100" algn="tr" rotWithShape="0">
                    <a:prstClr val="black">
                      <a:alpha val="40000"/>
                    </a:prstClr>
                  </a:outerShdw>
                </a:effectLst>
                <a:latin typeface="Verdana" pitchFamily="34" charset="0"/>
                <a:cs typeface="+mn-cs"/>
              </a:rPr>
              <a:t>b)</a:t>
            </a:r>
            <a:r>
              <a:rPr lang="it-IT" b="1" dirty="0">
                <a:latin typeface="Verdana" pitchFamily="34" charset="0"/>
                <a:ea typeface="Calibri"/>
                <a:cs typeface="Cambria"/>
              </a:rPr>
              <a:t> Rendicontazione sociale e diffusione dei risultati raggiunti</a:t>
            </a:r>
          </a:p>
          <a:p>
            <a:pPr algn="ctr" fontAlgn="auto">
              <a:spcBef>
                <a:spcPts val="0"/>
              </a:spcBef>
              <a:spcAft>
                <a:spcPts val="0"/>
              </a:spcAft>
              <a:defRPr/>
            </a:pPr>
            <a:endParaRPr lang="it-IT" dirty="0">
              <a:latin typeface="Verdana" pitchFamily="34" charset="0"/>
              <a:cs typeface="+mn-cs"/>
            </a:endParaRPr>
          </a:p>
        </p:txBody>
      </p:sp>
      <p:sp>
        <p:nvSpPr>
          <p:cNvPr id="4" name="Rettangolo 3"/>
          <p:cNvSpPr/>
          <p:nvPr/>
        </p:nvSpPr>
        <p:spPr>
          <a:xfrm>
            <a:off x="351607" y="1375542"/>
            <a:ext cx="6858048" cy="6186309"/>
          </a:xfrm>
          <a:prstGeom prst="rect">
            <a:avLst/>
          </a:prstGeom>
        </p:spPr>
        <p:txBody>
          <a:bodyPr wrap="square">
            <a:spAutoFit/>
          </a:bodyPr>
          <a:lstStyle/>
          <a:p>
            <a:pPr algn="just">
              <a:lnSpc>
                <a:spcPct val="150000"/>
              </a:lnSpc>
            </a:pPr>
            <a:r>
              <a:rPr lang="it-IT" sz="1200" b="1" dirty="0">
                <a:latin typeface="Verdana" pitchFamily="34" charset="0"/>
              </a:rPr>
              <a:t>La rendicontazione sociale è una delle quattro fasi previste dal sistema nazionale di valutazione  (SNV), introdotto dal Decreto del Presidente della Repubblica 28 marzo 2013, n. 80  - </a:t>
            </a:r>
            <a:r>
              <a:rPr lang="it-IT" sz="1200" b="1" i="1" dirty="0">
                <a:latin typeface="Verdana" pitchFamily="34" charset="0"/>
              </a:rPr>
              <a:t>Regolamento sul sistema nazionale di valutazione in materia di istruzione e formazione, art. 6, lettera d), c. 1. </a:t>
            </a:r>
          </a:p>
          <a:p>
            <a:pPr algn="just">
              <a:lnSpc>
                <a:spcPct val="150000"/>
              </a:lnSpc>
            </a:pPr>
            <a:r>
              <a:rPr lang="it-IT" sz="1200" b="1" i="1" dirty="0">
                <a:latin typeface="Verdana" pitchFamily="34" charset="0"/>
              </a:rPr>
              <a:t>La successiva  Direttiva Ministeriale del 18 settembre 2014 n. 11  punto c) CRITERI GENERALI PER LA VALORIZZAZIONE DELLE SCUOLE STATALI E PARITARIE NEL PROCESSO </a:t>
            </a:r>
            <a:r>
              <a:rPr lang="it-IT" sz="1200" b="1" i="1" dirty="0" err="1">
                <a:latin typeface="Verdana" pitchFamily="34" charset="0"/>
              </a:rPr>
              <a:t>DI</a:t>
            </a:r>
            <a:r>
              <a:rPr lang="it-IT" sz="1200" b="1" i="1" dirty="0">
                <a:latin typeface="Verdana" pitchFamily="34" charset="0"/>
              </a:rPr>
              <a:t> AUTOVALUTAZIONE </a:t>
            </a:r>
            <a:r>
              <a:rPr lang="it-IT" sz="1200" b="1" dirty="0">
                <a:latin typeface="Verdana" pitchFamily="34" charset="0"/>
              </a:rPr>
              <a:t>, stabilisce:</a:t>
            </a:r>
          </a:p>
          <a:p>
            <a:pPr algn="just">
              <a:lnSpc>
                <a:spcPct val="150000"/>
              </a:lnSpc>
            </a:pPr>
            <a:r>
              <a:rPr lang="it-IT" sz="1200" b="1" i="1" dirty="0">
                <a:latin typeface="Verdana" pitchFamily="34" charset="0"/>
              </a:rPr>
              <a:t>Tutte le fasi previste dall'articolo 6 del Regolamento sul Sistema Nazionale di Valutazione si completeranno al termine dell'anno scolastico 2016-2017 con la pubblicazione da parte delle scuole di un primo rapporto di rendicontazione sociale nel portale "Scuola in chiaro", grazie al quale si diffonderanno i risultati raggiunti, in relazione agli obiettivi di miglioramento individuati e perseguiti negli anni precedenti, in una dimensione di trasparenza e di promozione del miglioramento del servizio alla comunità di appartenenza.</a:t>
            </a:r>
          </a:p>
          <a:p>
            <a:pPr algn="just">
              <a:lnSpc>
                <a:spcPct val="150000"/>
              </a:lnSpc>
            </a:pPr>
            <a:r>
              <a:rPr lang="it-IT" sz="1200" b="1" dirty="0">
                <a:latin typeface="Verdana" pitchFamily="34" charset="0"/>
              </a:rPr>
              <a:t>L’I.C. </a:t>
            </a:r>
            <a:r>
              <a:rPr lang="it-IT" sz="1200" b="1" i="1" dirty="0">
                <a:latin typeface="Verdana" pitchFamily="34" charset="0"/>
              </a:rPr>
              <a:t>C. Colombo</a:t>
            </a:r>
            <a:r>
              <a:rPr lang="it-IT" sz="1200" b="1" dirty="0">
                <a:latin typeface="Verdana" pitchFamily="34" charset="0"/>
              </a:rPr>
              <a:t>, in ottemperanza alla predetta normativa, ha pianificato le azioni di miglioramento per il raggiungimento dei traguardi connessi alle priorità indicate nel Rapporto di Autovalutazione, come esplicitato nella Sezione </a:t>
            </a:r>
            <a:r>
              <a:rPr lang="it-IT" sz="1200" b="1" dirty="0" err="1">
                <a:latin typeface="Verdana" pitchFamily="34" charset="0"/>
              </a:rPr>
              <a:t>VI</a:t>
            </a:r>
            <a:r>
              <a:rPr lang="it-IT" sz="1200" b="1" dirty="0">
                <a:latin typeface="Verdana" pitchFamily="34" charset="0"/>
              </a:rPr>
              <a:t> del presente documento. </a:t>
            </a:r>
          </a:p>
          <a:p>
            <a:pPr algn="just">
              <a:lnSpc>
                <a:spcPct val="150000"/>
              </a:lnSpc>
            </a:pPr>
            <a:r>
              <a:rPr lang="it-IT" sz="1200" b="1" dirty="0">
                <a:latin typeface="Verdana" pitchFamily="34" charset="0"/>
              </a:rPr>
              <a:t>La rendicontazione sociale degli interventi è prevista in fasi successive:</a:t>
            </a:r>
          </a:p>
          <a:p>
            <a:pPr algn="just">
              <a:lnSpc>
                <a:spcPct val="150000"/>
              </a:lnSpc>
              <a:buFont typeface="Wingdings" pitchFamily="2" charset="2"/>
              <a:buChar char="Ø"/>
            </a:pPr>
            <a:r>
              <a:rPr lang="it-IT" sz="1200" b="1" dirty="0">
                <a:latin typeface="Verdana" pitchFamily="34" charset="0"/>
              </a:rPr>
              <a:t>al termine di ogni </a:t>
            </a:r>
            <a:r>
              <a:rPr lang="it-IT" sz="1200" b="1" dirty="0" err="1">
                <a:latin typeface="Verdana" pitchFamily="34" charset="0"/>
              </a:rPr>
              <a:t>a.s.</a:t>
            </a:r>
            <a:r>
              <a:rPr lang="it-IT" sz="1200" b="1" dirty="0">
                <a:latin typeface="Verdana" pitchFamily="34" charset="0"/>
              </a:rPr>
              <a:t>;</a:t>
            </a:r>
          </a:p>
          <a:p>
            <a:pPr algn="just">
              <a:lnSpc>
                <a:spcPct val="150000"/>
              </a:lnSpc>
              <a:buFont typeface="Wingdings" pitchFamily="2" charset="2"/>
              <a:buChar char="Ø"/>
            </a:pPr>
            <a:r>
              <a:rPr lang="it-IT" sz="1200" b="1" dirty="0">
                <a:latin typeface="Verdana" pitchFamily="34" charset="0"/>
              </a:rPr>
              <a:t>al termine del triennio con la validazione delle azioni messe in atto.</a:t>
            </a:r>
          </a:p>
        </p:txBody>
      </p:sp>
      <p:sp>
        <p:nvSpPr>
          <p:cNvPr id="5" name="CasellaDiTesto 4"/>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540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38242"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7" name="Rettangolo 6"/>
          <p:cNvSpPr/>
          <p:nvPr/>
        </p:nvSpPr>
        <p:spPr>
          <a:xfrm>
            <a:off x="0" y="1232666"/>
            <a:ext cx="7561263" cy="585788"/>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d) Interventi per la prevenzione di ogni forma di violenza e discriminazione</a:t>
            </a:r>
            <a:endParaRPr lang="it-IT" sz="1600" dirty="0">
              <a:latin typeface="+mn-lt"/>
              <a:cs typeface="+mn-cs"/>
            </a:endParaRPr>
          </a:p>
        </p:txBody>
      </p:sp>
      <p:sp>
        <p:nvSpPr>
          <p:cNvPr id="9" name="Rettangolo 8"/>
          <p:cNvSpPr/>
          <p:nvPr/>
        </p:nvSpPr>
        <p:spPr>
          <a:xfrm>
            <a:off x="387326" y="2089922"/>
            <a:ext cx="6786610" cy="307777"/>
          </a:xfrm>
          <a:prstGeom prst="rect">
            <a:avLst/>
          </a:prstGeom>
        </p:spPr>
        <p:txBody>
          <a:bodyPr wrap="square">
            <a:spAutoFit/>
          </a:bodyPr>
          <a:lstStyle/>
          <a:p>
            <a:pPr algn="ctr"/>
            <a:r>
              <a:rPr lang="it-IT" sz="1400" b="1" dirty="0">
                <a:effectLst>
                  <a:outerShdw blurRad="38100" dist="38100" dir="2700000" algn="tl">
                    <a:srgbClr val="000000">
                      <a:alpha val="43137"/>
                    </a:srgbClr>
                  </a:outerShdw>
                </a:effectLst>
                <a:latin typeface="Verdana" pitchFamily="34" charset="0"/>
              </a:rPr>
              <a:t>Progetto </a:t>
            </a:r>
            <a:r>
              <a:rPr lang="it-IT" sz="1400" b="1" i="1" dirty="0">
                <a:effectLst>
                  <a:outerShdw blurRad="38100" dist="38100" dir="2700000" algn="tl">
                    <a:srgbClr val="000000">
                      <a:alpha val="43137"/>
                    </a:srgbClr>
                  </a:outerShdw>
                </a:effectLst>
                <a:latin typeface="Verdana" pitchFamily="34" charset="0"/>
              </a:rPr>
              <a:t>Generazioni Connesse</a:t>
            </a:r>
            <a:endParaRPr lang="it-IT" sz="1400" i="1" dirty="0">
              <a:effectLst>
                <a:outerShdw blurRad="38100" dist="38100" dir="2700000" algn="tl">
                  <a:srgbClr val="000000">
                    <a:alpha val="43137"/>
                  </a:srgbClr>
                </a:outerShdw>
              </a:effectLst>
              <a:latin typeface="Verdana" pitchFamily="34" charset="0"/>
            </a:endParaRPr>
          </a:p>
        </p:txBody>
      </p:sp>
      <p:sp>
        <p:nvSpPr>
          <p:cNvPr id="10" name="Rettangolo 9"/>
          <p:cNvSpPr/>
          <p:nvPr/>
        </p:nvSpPr>
        <p:spPr>
          <a:xfrm>
            <a:off x="351607" y="2732864"/>
            <a:ext cx="6858048" cy="6186309"/>
          </a:xfrm>
          <a:prstGeom prst="rect">
            <a:avLst/>
          </a:prstGeom>
        </p:spPr>
        <p:txBody>
          <a:bodyPr wrap="square">
            <a:spAutoFit/>
          </a:bodyPr>
          <a:lstStyle/>
          <a:p>
            <a:pPr algn="just">
              <a:lnSpc>
                <a:spcPct val="150000"/>
              </a:lnSpc>
            </a:pPr>
            <a:r>
              <a:rPr lang="it-IT" sz="1200" b="1" dirty="0">
                <a:latin typeface="Verdana" pitchFamily="34" charset="0"/>
              </a:rPr>
              <a:t>Il progetto è cofinanziato dalla Commissione Europea nell’ambito del programma</a:t>
            </a:r>
            <a:r>
              <a:rPr lang="it-IT" sz="1200" b="1" i="1" dirty="0">
                <a:latin typeface="Verdana" pitchFamily="34" charset="0"/>
              </a:rPr>
              <a:t>  The </a:t>
            </a:r>
            <a:r>
              <a:rPr lang="it-IT" sz="1200" b="1" i="1" dirty="0" err="1">
                <a:latin typeface="Verdana" pitchFamily="34" charset="0"/>
              </a:rPr>
              <a:t>Connecting</a:t>
            </a:r>
            <a:r>
              <a:rPr lang="it-IT" sz="1200" b="1" i="1" dirty="0">
                <a:latin typeface="Verdana" pitchFamily="34" charset="0"/>
              </a:rPr>
              <a:t> </a:t>
            </a:r>
            <a:r>
              <a:rPr lang="it-IT" sz="1200" b="1" i="1" dirty="0" err="1">
                <a:latin typeface="Verdana" pitchFamily="34" charset="0"/>
              </a:rPr>
              <a:t>Europe</a:t>
            </a:r>
            <a:r>
              <a:rPr lang="it-IT" sz="1200" b="1" i="1" dirty="0">
                <a:latin typeface="Verdana" pitchFamily="34" charset="0"/>
              </a:rPr>
              <a:t> </a:t>
            </a:r>
            <a:r>
              <a:rPr lang="it-IT" sz="1200" b="1" i="1" dirty="0" err="1">
                <a:latin typeface="Verdana" pitchFamily="34" charset="0"/>
              </a:rPr>
              <a:t>Facility</a:t>
            </a:r>
            <a:r>
              <a:rPr lang="it-IT" sz="1200" b="1" i="1" dirty="0">
                <a:latin typeface="Verdana" pitchFamily="34" charset="0"/>
              </a:rPr>
              <a:t> (CEF) - </a:t>
            </a:r>
            <a:r>
              <a:rPr lang="it-IT" sz="1200" b="1" i="1" dirty="0" err="1">
                <a:latin typeface="Verdana" pitchFamily="34" charset="0"/>
              </a:rPr>
              <a:t>Safer</a:t>
            </a:r>
            <a:r>
              <a:rPr lang="it-IT" sz="1200" b="1" i="1" dirty="0">
                <a:latin typeface="Verdana" pitchFamily="34" charset="0"/>
              </a:rPr>
              <a:t> Internet</a:t>
            </a:r>
            <a:r>
              <a:rPr lang="it-IT" sz="1200" b="1" dirty="0">
                <a:latin typeface="Verdana" pitchFamily="34" charset="0"/>
              </a:rPr>
              <a:t>, attraverso il quale la Commissione dal 1999 promuove strategie finalizzate a rendere Internet un luogo più sicuro per gli utenti più giovani, promuovendone un uso positivo e consapevole.</a:t>
            </a:r>
          </a:p>
          <a:p>
            <a:pPr algn="just">
              <a:lnSpc>
                <a:spcPct val="150000"/>
              </a:lnSpc>
            </a:pPr>
            <a:r>
              <a:rPr lang="it-IT" sz="1200" b="1" dirty="0">
                <a:latin typeface="Verdana" pitchFamily="34" charset="0"/>
              </a:rPr>
              <a:t>Il CEF prevede il finanziamento di interventi a livello europeo e nazionale, supportando la creazione di poli di riferimento nazionali sul tema, i </a:t>
            </a:r>
            <a:r>
              <a:rPr lang="it-IT" sz="1200" b="1" i="1" dirty="0" err="1">
                <a:latin typeface="Verdana" pitchFamily="34" charset="0"/>
              </a:rPr>
              <a:t>Safer</a:t>
            </a:r>
            <a:r>
              <a:rPr lang="it-IT" sz="1200" b="1" i="1" dirty="0">
                <a:latin typeface="Verdana" pitchFamily="34" charset="0"/>
              </a:rPr>
              <a:t> Internet </a:t>
            </a:r>
            <a:r>
              <a:rPr lang="it-IT" sz="1200" b="1" i="1" dirty="0" err="1">
                <a:latin typeface="Verdana" pitchFamily="34" charset="0"/>
              </a:rPr>
              <a:t>Centres</a:t>
            </a:r>
            <a:r>
              <a:rPr lang="it-IT" sz="1200" b="1" dirty="0">
                <a:latin typeface="Verdana" pitchFamily="34" charset="0"/>
              </a:rPr>
              <a:t> - Centri nazionali per la sicurezza in rete. </a:t>
            </a:r>
          </a:p>
          <a:p>
            <a:pPr algn="just">
              <a:lnSpc>
                <a:spcPct val="150000"/>
              </a:lnSpc>
            </a:pPr>
            <a:r>
              <a:rPr lang="it-IT" sz="1200" b="1" dirty="0">
                <a:latin typeface="Verdana" pitchFamily="34" charset="0"/>
              </a:rPr>
              <a:t>Ogni Centro si compone di:</a:t>
            </a:r>
          </a:p>
          <a:p>
            <a:pPr algn="just">
              <a:lnSpc>
                <a:spcPct val="150000"/>
              </a:lnSpc>
              <a:buFont typeface="Wingdings" pitchFamily="2" charset="2"/>
              <a:buChar char="Ø"/>
            </a:pPr>
            <a:r>
              <a:rPr lang="it-IT" sz="1200" b="1" dirty="0">
                <a:latin typeface="Verdana" pitchFamily="34" charset="0"/>
              </a:rPr>
              <a:t>un polo di riferimento per l’implementazione di programmi di educazione e sensibilizzazione a livello nazionale, finalizzati ad assicurare un utilizzo positivo e consapevole dei Nuovi Media rivolte ad adulti – genitori ed educatori –, bambini e adolescenti;</a:t>
            </a:r>
          </a:p>
          <a:p>
            <a:pPr algn="just">
              <a:lnSpc>
                <a:spcPct val="150000"/>
              </a:lnSpc>
              <a:buFont typeface="Wingdings" pitchFamily="2" charset="2"/>
              <a:buChar char="Ø"/>
            </a:pPr>
            <a:r>
              <a:rPr lang="it-IT" sz="1200" b="1" dirty="0">
                <a:latin typeface="Verdana" pitchFamily="34" charset="0"/>
              </a:rPr>
              <a:t>di un servizio di </a:t>
            </a:r>
            <a:r>
              <a:rPr lang="it-IT" sz="1200" b="1" dirty="0" err="1">
                <a:latin typeface="Verdana" pitchFamily="34" charset="0"/>
              </a:rPr>
              <a:t>Hotline</a:t>
            </a:r>
            <a:r>
              <a:rPr lang="it-IT" sz="1200" b="1" dirty="0">
                <a:latin typeface="Verdana" pitchFamily="34" charset="0"/>
              </a:rPr>
              <a:t> – un servizio riservato agli utenti della Rete che offre la possibilità di segnalare la presenza online di materiale pedopornografico ;</a:t>
            </a:r>
          </a:p>
          <a:p>
            <a:pPr algn="just">
              <a:lnSpc>
                <a:spcPct val="150000"/>
              </a:lnSpc>
              <a:buFont typeface="Wingdings" pitchFamily="2" charset="2"/>
              <a:buChar char="Ø"/>
            </a:pPr>
            <a:r>
              <a:rPr lang="it-IT" sz="1200" b="1" dirty="0">
                <a:latin typeface="Verdana" pitchFamily="34" charset="0"/>
              </a:rPr>
              <a:t>di un servizio di </a:t>
            </a:r>
            <a:r>
              <a:rPr lang="it-IT" sz="1200" b="1" dirty="0" err="1">
                <a:latin typeface="Verdana" pitchFamily="34" charset="0"/>
              </a:rPr>
              <a:t>Helpline</a:t>
            </a:r>
            <a:r>
              <a:rPr lang="it-IT" sz="1200" b="1" dirty="0">
                <a:latin typeface="Verdana" pitchFamily="34" charset="0"/>
              </a:rPr>
              <a:t> – un servizio in grado di fornire supporto, in particolare a bambini, adolescenti e genitori in merito a esperienze negative e/o problematiche inerenti l’utilizzo dei Nuovi Media.</a:t>
            </a: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a:p>
            <a:pPr algn="just">
              <a:lnSpc>
                <a:spcPct val="150000"/>
              </a:lnSpc>
            </a:pPr>
            <a:endParaRPr lang="it-IT" sz="1200" b="1" dirty="0">
              <a:latin typeface="Verdana" pitchFamily="34" charset="0"/>
            </a:endParaRPr>
          </a:p>
        </p:txBody>
      </p:sp>
      <p:sp>
        <p:nvSpPr>
          <p:cNvPr id="11" name="Rettangolo 10"/>
          <p:cNvSpPr/>
          <p:nvPr/>
        </p:nvSpPr>
        <p:spPr>
          <a:xfrm>
            <a:off x="-1" y="732600"/>
            <a:ext cx="7561263" cy="369332"/>
          </a:xfrm>
          <a:prstGeom prst="rect">
            <a:avLst/>
          </a:prstGeom>
        </p:spPr>
        <p:txBody>
          <a:bodyPr wrap="square">
            <a:spAutoFit/>
          </a:bodyPr>
          <a:lstStyle/>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2015 - 2016</a:t>
            </a:r>
            <a:endParaRPr lang="it-IT" dirty="0">
              <a:latin typeface="Verdana" pitchFamily="34" charset="0"/>
            </a:endParaRPr>
          </a:p>
        </p:txBody>
      </p:sp>
      <p:sp>
        <p:nvSpPr>
          <p:cNvPr id="13" name="Text Box 4"/>
          <p:cNvSpPr txBox="1">
            <a:spLocks noChangeArrowheads="1"/>
          </p:cNvSpPr>
          <p:nvPr/>
        </p:nvSpPr>
        <p:spPr bwMode="auto">
          <a:xfrm>
            <a:off x="423045" y="9233722"/>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avanti</a:t>
            </a:r>
            <a:endParaRPr lang="it-IT" sz="1200"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540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IX – Offerta formativa specifica</a:t>
            </a:r>
            <a:endParaRPr lang="it-IT" sz="2000" b="1"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000" b="1" dirty="0">
              <a:effectLst>
                <a:outerShdw blurRad="38100" dist="38100" dir="2700000" algn="tl">
                  <a:srgbClr val="000000">
                    <a:alpha val="43137"/>
                  </a:srgbClr>
                </a:outerShdw>
              </a:effectLst>
              <a:latin typeface="Verdana" pitchFamily="34" charset="0"/>
              <a:cs typeface="+mn-cs"/>
            </a:endParaRPr>
          </a:p>
        </p:txBody>
      </p:sp>
      <p:sp>
        <p:nvSpPr>
          <p:cNvPr id="138242"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10" name="Rettangolo 9"/>
          <p:cNvSpPr/>
          <p:nvPr/>
        </p:nvSpPr>
        <p:spPr>
          <a:xfrm>
            <a:off x="351607" y="2018484"/>
            <a:ext cx="6858048" cy="7017306"/>
          </a:xfrm>
          <a:prstGeom prst="rect">
            <a:avLst/>
          </a:prstGeom>
        </p:spPr>
        <p:txBody>
          <a:bodyPr wrap="square">
            <a:spAutoFit/>
          </a:bodyPr>
          <a:lstStyle/>
          <a:p>
            <a:pPr algn="just">
              <a:lnSpc>
                <a:spcPct val="150000"/>
              </a:lnSpc>
            </a:pPr>
            <a:r>
              <a:rPr lang="it-IT" sz="1200" b="1" i="1" dirty="0">
                <a:latin typeface="Verdana" pitchFamily="34" charset="0"/>
              </a:rPr>
              <a:t>Generazioni connesse </a:t>
            </a:r>
            <a:r>
              <a:rPr lang="it-IT" sz="1200" b="1" dirty="0">
                <a:latin typeface="Verdana" pitchFamily="34" charset="0"/>
              </a:rPr>
              <a:t>(SIC Italy II) è coordinato dal MIUR, in partenariato con:</a:t>
            </a:r>
          </a:p>
          <a:p>
            <a:pPr algn="just">
              <a:lnSpc>
                <a:spcPct val="150000"/>
              </a:lnSpc>
              <a:buFont typeface="Wingdings" pitchFamily="2" charset="2"/>
              <a:buChar char="Ø"/>
            </a:pPr>
            <a:r>
              <a:rPr lang="it-IT" sz="1200" b="1" dirty="0">
                <a:latin typeface="Verdana" pitchFamily="34" charset="0"/>
              </a:rPr>
              <a:t>Ministero dell’</a:t>
            </a:r>
            <a:r>
              <a:rPr lang="it-IT" sz="1200" b="1" dirty="0" err="1">
                <a:latin typeface="Verdana" pitchFamily="34" charset="0"/>
              </a:rPr>
              <a:t>Interno-Polizia</a:t>
            </a:r>
            <a:r>
              <a:rPr lang="it-IT" sz="1200" b="1" dirty="0">
                <a:latin typeface="Verdana" pitchFamily="34" charset="0"/>
              </a:rPr>
              <a:t> Postale e delle Comunicazioni;</a:t>
            </a:r>
          </a:p>
          <a:p>
            <a:pPr algn="just">
              <a:lnSpc>
                <a:spcPct val="150000"/>
              </a:lnSpc>
              <a:buFont typeface="Wingdings" pitchFamily="2" charset="2"/>
              <a:buChar char="Ø"/>
            </a:pPr>
            <a:r>
              <a:rPr lang="it-IT" sz="1200" b="1" dirty="0">
                <a:latin typeface="Verdana" pitchFamily="34" charset="0"/>
              </a:rPr>
              <a:t>Autorità Garante per l’Infanzia e l’Adolescenza;</a:t>
            </a:r>
          </a:p>
          <a:p>
            <a:pPr algn="just">
              <a:lnSpc>
                <a:spcPct val="150000"/>
              </a:lnSpc>
              <a:buFont typeface="Wingdings" pitchFamily="2" charset="2"/>
              <a:buChar char="Ø"/>
            </a:pPr>
            <a:r>
              <a:rPr lang="it-IT" sz="1200" b="1" dirty="0" err="1">
                <a:latin typeface="Verdana" pitchFamily="34" charset="0"/>
              </a:rPr>
              <a:t>Save</a:t>
            </a:r>
            <a:r>
              <a:rPr lang="it-IT" sz="1200" b="1" dirty="0">
                <a:latin typeface="Verdana" pitchFamily="34" charset="0"/>
              </a:rPr>
              <a:t> the </a:t>
            </a:r>
            <a:r>
              <a:rPr lang="it-IT" sz="1200" b="1" dirty="0" err="1">
                <a:latin typeface="Verdana" pitchFamily="34" charset="0"/>
              </a:rPr>
              <a:t>Children</a:t>
            </a:r>
            <a:r>
              <a:rPr lang="it-IT" sz="1200" b="1" dirty="0">
                <a:latin typeface="Verdana" pitchFamily="34" charset="0"/>
              </a:rPr>
              <a:t> Italia;</a:t>
            </a:r>
          </a:p>
          <a:p>
            <a:pPr algn="just">
              <a:lnSpc>
                <a:spcPct val="150000"/>
              </a:lnSpc>
              <a:buFont typeface="Wingdings" pitchFamily="2" charset="2"/>
              <a:buChar char="Ø"/>
            </a:pPr>
            <a:r>
              <a:rPr lang="it-IT" sz="1200" b="1" dirty="0">
                <a:latin typeface="Verdana" pitchFamily="34" charset="0"/>
              </a:rPr>
              <a:t>Telefono Azzurro;</a:t>
            </a:r>
          </a:p>
          <a:p>
            <a:pPr algn="just">
              <a:lnSpc>
                <a:spcPct val="150000"/>
              </a:lnSpc>
              <a:buFont typeface="Wingdings" pitchFamily="2" charset="2"/>
              <a:buChar char="Ø"/>
            </a:pPr>
            <a:r>
              <a:rPr lang="it-IT" sz="1200" b="1" dirty="0">
                <a:latin typeface="Verdana" pitchFamily="34" charset="0"/>
              </a:rPr>
              <a:t>Università degli Studi di Firenze;</a:t>
            </a:r>
          </a:p>
          <a:p>
            <a:pPr algn="just">
              <a:lnSpc>
                <a:spcPct val="150000"/>
              </a:lnSpc>
              <a:buFont typeface="Wingdings" pitchFamily="2" charset="2"/>
              <a:buChar char="Ø"/>
            </a:pPr>
            <a:r>
              <a:rPr lang="it-IT" sz="1200" b="1" dirty="0">
                <a:latin typeface="Verdana" pitchFamily="34" charset="0"/>
              </a:rPr>
              <a:t>Università degli studi di Roma “La Sapienza”;</a:t>
            </a:r>
          </a:p>
          <a:p>
            <a:pPr algn="just">
              <a:lnSpc>
                <a:spcPct val="150000"/>
              </a:lnSpc>
              <a:buFont typeface="Wingdings" pitchFamily="2" charset="2"/>
              <a:buChar char="Ø"/>
            </a:pPr>
            <a:r>
              <a:rPr lang="it-IT" sz="1200" b="1" dirty="0" err="1">
                <a:latin typeface="Verdana" pitchFamily="34" charset="0"/>
              </a:rPr>
              <a:t>Skuola.net</a:t>
            </a:r>
            <a:r>
              <a:rPr lang="it-IT" sz="1200" b="1" dirty="0">
                <a:latin typeface="Verdana" pitchFamily="34" charset="0"/>
              </a:rPr>
              <a:t>;</a:t>
            </a:r>
          </a:p>
          <a:p>
            <a:pPr algn="just">
              <a:lnSpc>
                <a:spcPct val="150000"/>
              </a:lnSpc>
              <a:buFont typeface="Wingdings" pitchFamily="2" charset="2"/>
              <a:buChar char="Ø"/>
            </a:pPr>
            <a:r>
              <a:rPr lang="it-IT" sz="1200" b="1" dirty="0">
                <a:latin typeface="Verdana" pitchFamily="34" charset="0"/>
              </a:rPr>
              <a:t>Cooperativa </a:t>
            </a:r>
            <a:r>
              <a:rPr lang="it-IT" sz="1200" b="1" dirty="0" err="1">
                <a:latin typeface="Verdana" pitchFamily="34" charset="0"/>
              </a:rPr>
              <a:t>E.D.I.</a:t>
            </a:r>
            <a:r>
              <a:rPr lang="it-IT" sz="1200" b="1" dirty="0">
                <a:latin typeface="Verdana" pitchFamily="34" charset="0"/>
              </a:rPr>
              <a:t> e Movimento Difesa del Cittadino.</a:t>
            </a:r>
          </a:p>
          <a:p>
            <a:pPr algn="just">
              <a:lnSpc>
                <a:spcPct val="150000"/>
              </a:lnSpc>
            </a:pPr>
            <a:r>
              <a:rPr lang="it-IT" sz="1200" b="1" dirty="0">
                <a:latin typeface="Verdana" pitchFamily="34" charset="0"/>
              </a:rPr>
              <a:t>L’obiettivo è quello di dare continuità all’esperienza sviluppata durante il biennio 2012-2014 con il SIC ITALY I, migliorando e rafforzando il ruolo del </a:t>
            </a:r>
            <a:r>
              <a:rPr lang="it-IT" sz="1200" b="1" i="1" dirty="0" err="1">
                <a:latin typeface="Verdana" pitchFamily="34" charset="0"/>
              </a:rPr>
              <a:t>Safer</a:t>
            </a:r>
            <a:r>
              <a:rPr lang="it-IT" sz="1200" b="1" i="1" dirty="0">
                <a:latin typeface="Verdana" pitchFamily="34" charset="0"/>
              </a:rPr>
              <a:t> Internet </a:t>
            </a:r>
            <a:r>
              <a:rPr lang="it-IT" sz="1200" b="1" i="1" dirty="0" err="1">
                <a:latin typeface="Verdana" pitchFamily="34" charset="0"/>
              </a:rPr>
              <a:t>Centre</a:t>
            </a:r>
            <a:r>
              <a:rPr lang="it-IT" sz="1200" b="1" i="1" dirty="0">
                <a:latin typeface="Verdana" pitchFamily="34" charset="0"/>
              </a:rPr>
              <a:t> Italiano</a:t>
            </a:r>
            <a:r>
              <a:rPr lang="it-IT" sz="1200" b="1" dirty="0">
                <a:latin typeface="Verdana" pitchFamily="34" charset="0"/>
              </a:rPr>
              <a:t>, quale punto di riferimento a livello nazionale per quanto riguarda le tematiche relative alla sicurezza in Rete e al rapporto tra giovani e nuovi media.</a:t>
            </a:r>
          </a:p>
          <a:p>
            <a:pPr algn="just">
              <a:lnSpc>
                <a:spcPct val="150000"/>
              </a:lnSpc>
            </a:pPr>
            <a:r>
              <a:rPr lang="it-IT" sz="1200" b="1" dirty="0">
                <a:latin typeface="Verdana" pitchFamily="34" charset="0"/>
              </a:rPr>
              <a:t>Partecipando al progetto Generazioni connesse l’I.C. </a:t>
            </a:r>
            <a:r>
              <a:rPr lang="it-IT" sz="1200" b="1" i="1" dirty="0">
                <a:latin typeface="Verdana" pitchFamily="34" charset="0"/>
              </a:rPr>
              <a:t>C. Colombo</a:t>
            </a:r>
            <a:r>
              <a:rPr lang="it-IT" sz="1200" b="1" dirty="0">
                <a:latin typeface="Verdana" pitchFamily="34" charset="0"/>
              </a:rPr>
              <a:t>:</a:t>
            </a:r>
          </a:p>
          <a:p>
            <a:pPr algn="just">
              <a:lnSpc>
                <a:spcPct val="150000"/>
              </a:lnSpc>
              <a:buFont typeface="Wingdings" pitchFamily="2" charset="2"/>
              <a:buChar char="Ø"/>
            </a:pPr>
            <a:r>
              <a:rPr lang="it-IT" sz="1200" b="1" dirty="0">
                <a:latin typeface="Verdana" pitchFamily="34" charset="0"/>
              </a:rPr>
              <a:t>riflette sul proprio approccio alle tematiche legate alla sicurezza online e all’integrazione delle tecnologie digitali nella didattica, identificando, sulla base dei punti di forza e degli ambiti di miglioramento, le misure da adottare per raggiungerlo;</a:t>
            </a:r>
          </a:p>
          <a:p>
            <a:pPr algn="just">
              <a:lnSpc>
                <a:spcPct val="150000"/>
              </a:lnSpc>
              <a:buFont typeface="Wingdings" pitchFamily="2" charset="2"/>
              <a:buChar char="Ø"/>
            </a:pPr>
            <a:r>
              <a:rPr lang="it-IT" sz="1200" b="1" dirty="0">
                <a:latin typeface="Verdana" pitchFamily="34" charset="0"/>
              </a:rPr>
              <a:t>usufruisce di strumenti, materiali e incontri di formazione per la realizzazione di un progetto personalizzato tramite un Piano di Azione;</a:t>
            </a:r>
          </a:p>
          <a:p>
            <a:pPr algn="just">
              <a:lnSpc>
                <a:spcPct val="150000"/>
              </a:lnSpc>
              <a:buFont typeface="Wingdings" pitchFamily="2" charset="2"/>
              <a:buChar char="Ø"/>
            </a:pPr>
            <a:r>
              <a:rPr lang="it-IT" sz="1200" b="1" dirty="0">
                <a:latin typeface="Verdana" pitchFamily="34" charset="0"/>
              </a:rPr>
              <a:t>si dota di una Policy di </a:t>
            </a:r>
            <a:r>
              <a:rPr lang="it-IT" sz="1200" b="1" dirty="0" err="1">
                <a:latin typeface="Verdana" pitchFamily="34" charset="0"/>
              </a:rPr>
              <a:t>e-safety</a:t>
            </a:r>
            <a:r>
              <a:rPr lang="it-IT" sz="1200" b="1" dirty="0">
                <a:latin typeface="Verdana" pitchFamily="34" charset="0"/>
              </a:rPr>
              <a:t> basata sulla propria realtà,  sui Piani di Azione e costruita in modo partecipato coinvolgendo l’intera Comunità Scolastica.</a:t>
            </a:r>
          </a:p>
        </p:txBody>
      </p:sp>
      <p:sp>
        <p:nvSpPr>
          <p:cNvPr id="7" name="Rettangolo 6"/>
          <p:cNvSpPr/>
          <p:nvPr/>
        </p:nvSpPr>
        <p:spPr>
          <a:xfrm>
            <a:off x="0" y="1518418"/>
            <a:ext cx="7561263" cy="307777"/>
          </a:xfrm>
          <a:prstGeom prst="rect">
            <a:avLst/>
          </a:prstGeom>
        </p:spPr>
        <p:txBody>
          <a:bodyPr wrap="square">
            <a:spAutoFit/>
          </a:bodyPr>
          <a:lstStyle/>
          <a:p>
            <a:pPr algn="ctr"/>
            <a:r>
              <a:rPr lang="it-IT" sz="1400" b="1" dirty="0">
                <a:effectLst>
                  <a:outerShdw blurRad="38100" dist="38100" dir="2700000" algn="tl">
                    <a:srgbClr val="000000">
                      <a:alpha val="43137"/>
                    </a:srgbClr>
                  </a:outerShdw>
                </a:effectLst>
                <a:latin typeface="Verdana" pitchFamily="34" charset="0"/>
              </a:rPr>
              <a:t>Progetto </a:t>
            </a:r>
            <a:r>
              <a:rPr lang="it-IT" sz="1400" b="1" i="1" dirty="0">
                <a:effectLst>
                  <a:outerShdw blurRad="38100" dist="38100" dir="2700000" algn="tl">
                    <a:srgbClr val="000000">
                      <a:alpha val="43137"/>
                    </a:srgbClr>
                  </a:outerShdw>
                </a:effectLst>
                <a:latin typeface="Verdana" pitchFamily="34" charset="0"/>
              </a:rPr>
              <a:t>Generazioni Connesse</a:t>
            </a:r>
            <a:endParaRPr lang="it-IT" sz="1400" i="1" dirty="0">
              <a:effectLst>
                <a:outerShdw blurRad="38100" dist="38100" dir="2700000" algn="tl">
                  <a:srgbClr val="000000">
                    <a:alpha val="43137"/>
                  </a:srgbClr>
                </a:outerShdw>
              </a:effectLst>
              <a:latin typeface="Verdana" pitchFamily="34" charset="0"/>
            </a:endParaRPr>
          </a:p>
        </p:txBody>
      </p:sp>
      <p:sp>
        <p:nvSpPr>
          <p:cNvPr id="9" name="Rettangolo 8"/>
          <p:cNvSpPr/>
          <p:nvPr/>
        </p:nvSpPr>
        <p:spPr>
          <a:xfrm>
            <a:off x="0" y="1018352"/>
            <a:ext cx="7561263" cy="585788"/>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d) Interventi per la prevenzione di ogni forma di violenza e discriminazione</a:t>
            </a:r>
            <a:endParaRPr lang="it-IT" sz="1600" dirty="0">
              <a:latin typeface="+mn-lt"/>
              <a:cs typeface="+mn-cs"/>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54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outerShdw blurRad="50800" dist="38100" algn="tr" rotWithShape="0">
                    <a:prstClr val="black">
                      <a:alpha val="40000"/>
                    </a:prstClr>
                  </a:outerShdw>
                </a:effectLst>
                <a:uLnTx/>
                <a:uFillTx/>
                <a:latin typeface="Verdana" pitchFamily="34" charset="0"/>
                <a:ea typeface="+mn-ea"/>
                <a:cs typeface="Arial" charset="0"/>
              </a:rPr>
              <a:t>Sezione IX – Offerta formativa specifica</a:t>
            </a:r>
            <a:endParaRPr kumimoji="0" lang="it-IT"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itchFamily="34" charset="0"/>
              <a:ea typeface="+mn-ea"/>
              <a:cs typeface="Arial" charset="0"/>
            </a:endParaRPr>
          </a:p>
        </p:txBody>
      </p:sp>
      <p:sp>
        <p:nvSpPr>
          <p:cNvPr id="138242"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Verdana" pitchFamily="34" charset="0"/>
                <a:ea typeface="+mn-ea"/>
                <a:cs typeface="Arial" charset="0"/>
                <a:hlinkClick r:id="rId3" action="ppaction://hlinksldjump"/>
              </a:rPr>
              <a:t>indice</a:t>
            </a:r>
            <a:endParaRPr kumimoji="0" lang="it-IT"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Rettangolo 6"/>
          <p:cNvSpPr/>
          <p:nvPr/>
        </p:nvSpPr>
        <p:spPr>
          <a:xfrm>
            <a:off x="0" y="1232666"/>
            <a:ext cx="7561263"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outerShdw blurRad="50800" dist="38100" algn="tr" rotWithShape="0">
                    <a:prstClr val="black">
                      <a:alpha val="40000"/>
                    </a:prstClr>
                  </a:outerShdw>
                </a:effectLst>
                <a:uLnTx/>
                <a:uFillTx/>
                <a:latin typeface="Verdana" pitchFamily="34" charset="0"/>
                <a:ea typeface="+mn-ea"/>
                <a:cs typeface="Arial" charset="0"/>
              </a:rPr>
              <a:t>e) Interventi per prevenzione del rischio</a:t>
            </a:r>
            <a:endParaRPr kumimoji="0" lang="it-IT" sz="16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0" name="Rettangolo 9"/>
          <p:cNvSpPr/>
          <p:nvPr/>
        </p:nvSpPr>
        <p:spPr>
          <a:xfrm>
            <a:off x="351607" y="2732864"/>
            <a:ext cx="6858048" cy="3970318"/>
          </a:xfrm>
          <a:prstGeom prst="rect">
            <a:avLst/>
          </a:prstGeo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Verdana" pitchFamily="34" charset="0"/>
                <a:ea typeface="+mn-ea"/>
                <a:cs typeface="Arial" charset="0"/>
              </a:rPr>
              <a:t>Ai sensi del D.L. 81/08 e </a:t>
            </a:r>
            <a:r>
              <a:rPr kumimoji="0" lang="it-IT" sz="1200" b="1" i="0" u="none" strike="noStrike" kern="1200" cap="none" spc="0" normalizeH="0" baseline="0" noProof="0" dirty="0" err="1">
                <a:ln>
                  <a:noFill/>
                </a:ln>
                <a:solidFill>
                  <a:prstClr val="black"/>
                </a:solidFill>
                <a:effectLst/>
                <a:uLnTx/>
                <a:uFillTx/>
                <a:latin typeface="Verdana" pitchFamily="34" charset="0"/>
                <a:ea typeface="+mn-ea"/>
                <a:cs typeface="Arial" charset="0"/>
              </a:rPr>
              <a:t>s.m.i</a:t>
            </a:r>
            <a:r>
              <a:rPr kumimoji="0" lang="it-IT" sz="1200" b="1" i="0" u="none" strike="noStrike" kern="1200" cap="none" spc="0" normalizeH="0" baseline="0" noProof="0" dirty="0">
                <a:ln>
                  <a:noFill/>
                </a:ln>
                <a:solidFill>
                  <a:prstClr val="black"/>
                </a:solidFill>
                <a:effectLst/>
                <a:uLnTx/>
                <a:uFillTx/>
                <a:latin typeface="Verdana" pitchFamily="34" charset="0"/>
                <a:ea typeface="+mn-ea"/>
                <a:cs typeface="Arial" charset="0"/>
              </a:rPr>
              <a:t>..</a:t>
            </a:r>
            <a:r>
              <a:rPr kumimoji="0" lang="it-IT" sz="1200" b="1" i="0" u="none" strike="noStrike" kern="1200" cap="none" spc="0" normalizeH="0" noProof="0" dirty="0">
                <a:ln>
                  <a:noFill/>
                </a:ln>
                <a:solidFill>
                  <a:prstClr val="black"/>
                </a:solidFill>
                <a:effectLst/>
                <a:uLnTx/>
                <a:uFillTx/>
                <a:latin typeface="Verdana" pitchFamily="34" charset="0"/>
                <a:ea typeface="+mn-ea"/>
                <a:cs typeface="Arial" charset="0"/>
              </a:rPr>
              <a:t> l’I.C. </a:t>
            </a:r>
            <a:r>
              <a:rPr kumimoji="0" lang="it-IT" sz="1200" b="1" i="1" u="none" strike="noStrike" kern="1200" cap="none" spc="0" normalizeH="0" noProof="0" dirty="0">
                <a:ln>
                  <a:noFill/>
                </a:ln>
                <a:solidFill>
                  <a:prstClr val="black"/>
                </a:solidFill>
                <a:effectLst/>
                <a:uLnTx/>
                <a:uFillTx/>
                <a:latin typeface="Verdana" pitchFamily="34" charset="0"/>
                <a:ea typeface="+mn-ea"/>
                <a:cs typeface="Arial" charset="0"/>
              </a:rPr>
              <a:t>C. Colombo </a:t>
            </a:r>
            <a:r>
              <a:rPr kumimoji="0" lang="it-IT" sz="1200" b="1" i="0" u="none" strike="noStrike" kern="1200" cap="none" spc="0" normalizeH="0" noProof="0" dirty="0">
                <a:ln>
                  <a:noFill/>
                </a:ln>
                <a:solidFill>
                  <a:prstClr val="black"/>
                </a:solidFill>
                <a:effectLst/>
                <a:uLnTx/>
                <a:uFillTx/>
                <a:latin typeface="Verdana" pitchFamily="34" charset="0"/>
                <a:ea typeface="+mn-ea"/>
                <a:cs typeface="Arial" charset="0"/>
              </a:rPr>
              <a:t>ha nominato figure di riferimento per la gestione della sicurezza al fine di provvedere al miglioramento delle misure di prevenzione e protezione delle varie forme di rischio e pericolo, insorgenti negli ambienti scolastici. Sono a disposizione dei lavoratori e degli studenti:</a:t>
            </a:r>
          </a:p>
          <a:p>
            <a:pPr marL="273050" marR="0" lvl="0" indent="-177800" algn="just" defTabSz="914400" rtl="0" eaLnBrk="1" fontAlgn="base" latinLnBrk="0" hangingPunct="1">
              <a:lnSpc>
                <a:spcPct val="150000"/>
              </a:lnSpc>
              <a:spcBef>
                <a:spcPct val="0"/>
              </a:spcBef>
              <a:spcAft>
                <a:spcPct val="0"/>
              </a:spcAft>
              <a:buClrTx/>
              <a:buSzTx/>
              <a:buFont typeface="Wingdings" pitchFamily="2" charset="2"/>
              <a:buChar char="Ø"/>
              <a:tabLst/>
              <a:defRPr/>
            </a:pPr>
            <a:r>
              <a:rPr kumimoji="0" lang="it-IT" sz="1200" b="1" i="0" u="none" strike="noStrike" kern="1200" cap="none" spc="0" normalizeH="0" noProof="0" dirty="0">
                <a:ln>
                  <a:noFill/>
                </a:ln>
                <a:solidFill>
                  <a:prstClr val="black"/>
                </a:solidFill>
                <a:effectLst/>
                <a:uLnTx/>
                <a:uFillTx/>
                <a:latin typeface="Verdana" pitchFamily="34" charset="0"/>
                <a:ea typeface="+mn-ea"/>
                <a:cs typeface="Arial" charset="0"/>
              </a:rPr>
              <a:t>le schede di rischio e comportamentali recanti tutte le regole da seguire in materia di  sicurezza;</a:t>
            </a:r>
          </a:p>
          <a:p>
            <a:pPr marL="273050" marR="0" lvl="0" indent="-177800" algn="just" defTabSz="914400" rtl="0" eaLnBrk="1" fontAlgn="base" latinLnBrk="0" hangingPunct="1">
              <a:lnSpc>
                <a:spcPct val="150000"/>
              </a:lnSpc>
              <a:spcBef>
                <a:spcPct val="0"/>
              </a:spcBef>
              <a:spcAft>
                <a:spcPct val="0"/>
              </a:spcAft>
              <a:buClrTx/>
              <a:buSzTx/>
              <a:buFont typeface="Wingdings" pitchFamily="2" charset="2"/>
              <a:buChar char="Ø"/>
              <a:tabLst/>
              <a:defRPr/>
            </a:pPr>
            <a:r>
              <a:rPr kumimoji="0" lang="it-IT" sz="1200" b="1" i="0" u="none" strike="noStrike" kern="1200" cap="none" spc="0" normalizeH="0" noProof="0" dirty="0">
                <a:ln>
                  <a:noFill/>
                </a:ln>
                <a:solidFill>
                  <a:prstClr val="black"/>
                </a:solidFill>
                <a:effectLst/>
                <a:uLnTx/>
                <a:uFillTx/>
                <a:latin typeface="Verdana" pitchFamily="34" charset="0"/>
                <a:ea typeface="+mn-ea"/>
                <a:cs typeface="Arial" charset="0"/>
              </a:rPr>
              <a:t>il regolamento d’uso degli ambienti scolastici recante disposizioni per la gestione e l’allocazione delle attrezzature. </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it-IT" sz="1200" b="1" i="0" u="none" strike="noStrike" kern="1200" cap="none" spc="0" normalizeH="0" noProof="0" dirty="0">
                <a:ln>
                  <a:noFill/>
                </a:ln>
                <a:solidFill>
                  <a:prstClr val="black"/>
                </a:solidFill>
                <a:effectLst/>
                <a:uLnTx/>
                <a:uFillTx/>
                <a:latin typeface="Verdana" pitchFamily="34" charset="0"/>
                <a:ea typeface="+mn-ea"/>
                <a:cs typeface="Arial" charset="0"/>
              </a:rPr>
              <a:t>Annualmente vengono eseguite due prove di esodo da parte dell’utenza presente in ciascun plesso dell’istituto.</a:t>
            </a:r>
            <a:endParaRPr kumimoji="0" lang="it-IT" sz="1200" b="1"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it-IT" sz="1200" b="1"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it-IT" sz="1200" b="1"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it-IT" sz="1200" b="1" i="0" u="none" strike="noStrike" kern="1200" cap="none" spc="0" normalizeH="0" baseline="0" noProof="0" dirty="0">
              <a:ln>
                <a:noFill/>
              </a:ln>
              <a:solidFill>
                <a:prstClr val="black"/>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xmlns="" val="219753880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38664"/>
          </a:xfrm>
          <a:prstGeom prst="rect">
            <a:avLst/>
          </a:prstGeom>
          <a:noFill/>
        </p:spPr>
        <p:txBody>
          <a:bodyPr>
            <a:spAutoFit/>
          </a:bodyPr>
          <a:lstStyle/>
          <a:p>
            <a:pPr algn="ctr">
              <a:lnSpc>
                <a:spcPct val="150000"/>
              </a:lnSpc>
              <a:spcAft>
                <a:spcPts val="0"/>
              </a:spcAft>
              <a:defRPr/>
            </a:pPr>
            <a:r>
              <a:rPr lang="it-IT" sz="1600" b="1" dirty="0">
                <a:effectLst>
                  <a:outerShdw blurRad="50800" dist="38100" algn="tr" rotWithShape="0">
                    <a:prstClr val="black">
                      <a:alpha val="40000"/>
                    </a:prstClr>
                  </a:outerShdw>
                </a:effectLst>
                <a:latin typeface="Verdana" pitchFamily="34" charset="0"/>
                <a:cs typeface="+mn-cs"/>
              </a:rPr>
              <a:t>Sezione X  - </a:t>
            </a:r>
            <a:r>
              <a:rPr lang="it-IT" sz="1600" b="1" dirty="0">
                <a:effectLst>
                  <a:outerShdw blurRad="38100" dist="38100" dir="2700000" algn="tl">
                    <a:srgbClr val="000000">
                      <a:alpha val="43137"/>
                    </a:srgbClr>
                  </a:outerShdw>
                </a:effectLst>
                <a:latin typeface="Verdana" pitchFamily="34" charset="0"/>
                <a:cs typeface="+mn-cs"/>
              </a:rPr>
              <a:t>Rapporti  con le famiglie ed il territorio</a:t>
            </a:r>
          </a:p>
          <a:p>
            <a:pPr fontAlgn="auto">
              <a:lnSpc>
                <a:spcPct val="150000"/>
              </a:lnSpc>
              <a:spcBef>
                <a:spcPts val="0"/>
              </a:spcBef>
              <a:spcAft>
                <a:spcPts val="0"/>
              </a:spcAft>
              <a:defRPr/>
            </a:pPr>
            <a:endParaRPr lang="it-IT" sz="1200" dirty="0">
              <a:latin typeface="Verdana" pitchFamily="34" charset="0"/>
              <a:cs typeface="+mn-cs"/>
            </a:endParaRPr>
          </a:p>
        </p:txBody>
      </p:sp>
      <p:sp>
        <p:nvSpPr>
          <p:cNvPr id="9" name="Rettangolo 8"/>
          <p:cNvSpPr/>
          <p:nvPr/>
        </p:nvSpPr>
        <p:spPr>
          <a:xfrm>
            <a:off x="0" y="1375542"/>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Premessa</a:t>
            </a:r>
            <a:endParaRPr lang="it-IT" sz="1600" b="1" dirty="0">
              <a:effectLst>
                <a:outerShdw blurRad="38100" dist="38100" dir="2700000" algn="tl">
                  <a:srgbClr val="000000">
                    <a:alpha val="43137"/>
                  </a:srgbClr>
                </a:outerShdw>
              </a:effectLst>
              <a:latin typeface="+mn-lt"/>
              <a:cs typeface="+mn-cs"/>
            </a:endParaRPr>
          </a:p>
        </p:txBody>
      </p:sp>
      <p:sp>
        <p:nvSpPr>
          <p:cNvPr id="10" name="Rettangolo 9"/>
          <p:cNvSpPr/>
          <p:nvPr/>
        </p:nvSpPr>
        <p:spPr>
          <a:xfrm>
            <a:off x="351607" y="2018484"/>
            <a:ext cx="6858048" cy="6740307"/>
          </a:xfrm>
          <a:prstGeom prst="rect">
            <a:avLst/>
          </a:prstGeom>
        </p:spPr>
        <p:txBody>
          <a:bodyPr wrap="square">
            <a:spAutoFit/>
          </a:bodyPr>
          <a:lstStyle/>
          <a:p>
            <a:pPr algn="just">
              <a:lnSpc>
                <a:spcPct val="150000"/>
              </a:lnSpc>
            </a:pPr>
            <a:r>
              <a:rPr lang="it-IT" sz="1200" b="1" dirty="0">
                <a:latin typeface="Verdana" pitchFamily="34" charset="0"/>
              </a:rPr>
              <a:t>La </a:t>
            </a:r>
            <a:r>
              <a:rPr lang="it-IT" sz="1200" b="1" dirty="0" err="1">
                <a:latin typeface="Verdana" pitchFamily="34" charset="0"/>
              </a:rPr>
              <a:t>dematerializzazione</a:t>
            </a:r>
            <a:r>
              <a:rPr lang="it-IT" sz="1200" b="1" dirty="0">
                <a:latin typeface="Verdana" pitchFamily="34" charset="0"/>
              </a:rPr>
              <a:t> nel settore della scuola, introdotta con il decreto legge n. 95/2012 contenente “Disposizioni urgenti per la razionalizzazione della spesa pubblica”, convertito dalla legge n. 135/2012, prevede:</a:t>
            </a:r>
          </a:p>
          <a:p>
            <a:pPr marL="173038" indent="-173038" algn="just">
              <a:lnSpc>
                <a:spcPct val="150000"/>
              </a:lnSpc>
              <a:buFont typeface="Wingdings" pitchFamily="2" charset="2"/>
              <a:buChar char="Ø"/>
            </a:pPr>
            <a:r>
              <a:rPr lang="it-IT" sz="1200" b="1" dirty="0">
                <a:latin typeface="Verdana" pitchFamily="34" charset="0"/>
              </a:rPr>
              <a:t>le iscrizioni da effettuare con modalità on-line;</a:t>
            </a:r>
          </a:p>
          <a:p>
            <a:pPr marL="173038" indent="-173038" algn="just">
              <a:lnSpc>
                <a:spcPct val="150000"/>
              </a:lnSpc>
              <a:buFont typeface="Wingdings" pitchFamily="2" charset="2"/>
              <a:buChar char="Ø"/>
            </a:pPr>
            <a:r>
              <a:rPr lang="it-IT" sz="1200" b="1" dirty="0">
                <a:latin typeface="Verdana" pitchFamily="34" charset="0"/>
              </a:rPr>
              <a:t>la pagella in formato elettronico, che ha la medesima validità legale del documento cartaceo ed è resa disponibile per le famiglie sul </a:t>
            </a:r>
            <a:r>
              <a:rPr lang="it-IT" sz="1200" b="1" i="1" dirty="0">
                <a:latin typeface="Verdana" pitchFamily="34" charset="0"/>
              </a:rPr>
              <a:t>web </a:t>
            </a:r>
            <a:r>
              <a:rPr lang="it-IT" sz="1200" b="1" dirty="0">
                <a:latin typeface="Verdana" pitchFamily="34" charset="0"/>
              </a:rPr>
              <a:t>o tramite posta elettronica o altra modalità digitale;</a:t>
            </a:r>
          </a:p>
          <a:p>
            <a:pPr marL="173038" indent="-173038" algn="just">
              <a:lnSpc>
                <a:spcPct val="150000"/>
              </a:lnSpc>
              <a:buFont typeface="Wingdings" pitchFamily="2" charset="2"/>
              <a:buChar char="Ø"/>
            </a:pPr>
            <a:r>
              <a:rPr lang="it-IT" sz="1200" b="1" dirty="0">
                <a:latin typeface="Verdana" pitchFamily="34" charset="0"/>
              </a:rPr>
              <a:t>i registri on </a:t>
            </a:r>
            <a:r>
              <a:rPr lang="it-IT" sz="1200" b="1" dirty="0" err="1">
                <a:latin typeface="Verdana" pitchFamily="34" charset="0"/>
              </a:rPr>
              <a:t>line</a:t>
            </a:r>
            <a:r>
              <a:rPr lang="it-IT" sz="1200" b="1" dirty="0">
                <a:latin typeface="Verdana" pitchFamily="34" charset="0"/>
              </a:rPr>
              <a:t>;</a:t>
            </a:r>
          </a:p>
          <a:p>
            <a:pPr marL="173038" indent="-173038" algn="just">
              <a:lnSpc>
                <a:spcPct val="150000"/>
              </a:lnSpc>
              <a:buFont typeface="Wingdings" pitchFamily="2" charset="2"/>
              <a:buChar char="Ø"/>
            </a:pPr>
            <a:r>
              <a:rPr lang="it-IT" sz="1200" b="1" dirty="0">
                <a:latin typeface="Verdana" pitchFamily="34" charset="0"/>
              </a:rPr>
              <a:t>l’invio delle comunicazioni agli alunni e alle famiglie in formato elettronico.</a:t>
            </a:r>
          </a:p>
          <a:p>
            <a:pPr indent="-173038" algn="just">
              <a:lnSpc>
                <a:spcPct val="150000"/>
              </a:lnSpc>
            </a:pPr>
            <a:r>
              <a:rPr lang="it-IT" sz="1200" b="1" dirty="0">
                <a:latin typeface="Verdana" pitchFamily="34" charset="0"/>
              </a:rPr>
              <a:t>Con i commi 56, 58, 59, 60, 61, 62 dell’art. 1 della Legge 13 luglio 2015, n. 107, il MIUR adotta il Piano Nazionale per la Scuola Digitale (PNSD) che prevede, tra le altre cose, già a partire dall’</a:t>
            </a:r>
            <a:r>
              <a:rPr lang="it-IT" sz="1200" b="1" dirty="0" err="1">
                <a:latin typeface="Verdana" pitchFamily="34" charset="0"/>
              </a:rPr>
              <a:t>a.s.</a:t>
            </a:r>
            <a:r>
              <a:rPr lang="it-IT" sz="1200" b="1" dirty="0">
                <a:latin typeface="Verdana" pitchFamily="34" charset="0"/>
              </a:rPr>
              <a:t> 2015 - 2016 (comma 58, lettera c):</a:t>
            </a:r>
            <a:r>
              <a:rPr lang="it-IT" sz="1200" b="1" i="1" dirty="0">
                <a:latin typeface="Verdana" pitchFamily="34" charset="0"/>
              </a:rPr>
              <a:t> </a:t>
            </a:r>
          </a:p>
          <a:p>
            <a:pPr indent="-173038" algn="just">
              <a:lnSpc>
                <a:spcPct val="150000"/>
              </a:lnSpc>
            </a:pPr>
            <a:r>
              <a:rPr lang="it-IT" sz="1200" b="1" i="1" dirty="0">
                <a:latin typeface="Verdana" pitchFamily="34" charset="0"/>
              </a:rPr>
              <a:t>adozione di strumenti organizzativi e tecnologici per favorire la </a:t>
            </a:r>
            <a:r>
              <a:rPr lang="it-IT" sz="1200" b="1" i="1" dirty="0" err="1">
                <a:latin typeface="Verdana" pitchFamily="34" charset="0"/>
              </a:rPr>
              <a:t>governance</a:t>
            </a:r>
            <a:r>
              <a:rPr lang="it-IT" sz="1200" b="1" i="1" dirty="0">
                <a:latin typeface="Verdana" pitchFamily="34" charset="0"/>
              </a:rPr>
              <a:t>, la trasparenza e la condivisione di dati, </a:t>
            </a:r>
            <a:r>
              <a:rPr lang="it-IT" sz="1200" b="1" i="1" dirty="0" err="1">
                <a:latin typeface="Verdana" pitchFamily="34" charset="0"/>
              </a:rPr>
              <a:t>nonche'</a:t>
            </a:r>
            <a:r>
              <a:rPr lang="it-IT" sz="1200" b="1" i="1" dirty="0">
                <a:latin typeface="Verdana" pitchFamily="34" charset="0"/>
              </a:rPr>
              <a:t> lo scambio di informazioni tra dirigenti, docenti e studenti e tra istituzioni scolastiche ed educative e articolazioni amministrative del Ministero dell'istruzione, dell'</a:t>
            </a:r>
            <a:r>
              <a:rPr lang="it-IT" sz="1200" b="1" i="1" dirty="0" err="1">
                <a:latin typeface="Verdana" pitchFamily="34" charset="0"/>
              </a:rPr>
              <a:t>universita</a:t>
            </a:r>
            <a:r>
              <a:rPr lang="it-IT" sz="1200" b="1" i="1" dirty="0">
                <a:latin typeface="Verdana" pitchFamily="34" charset="0"/>
              </a:rPr>
              <a:t>' e della ricerca.</a:t>
            </a:r>
          </a:p>
          <a:p>
            <a:pPr indent="-173038" algn="just">
              <a:lnSpc>
                <a:spcPct val="150000"/>
              </a:lnSpc>
            </a:pPr>
            <a:r>
              <a:rPr lang="it-IT" sz="1200" b="1" dirty="0">
                <a:latin typeface="Verdana" pitchFamily="34" charset="0"/>
              </a:rPr>
              <a:t>L’I.C. </a:t>
            </a:r>
            <a:r>
              <a:rPr lang="it-IT" sz="1200" b="1" i="1" dirty="0">
                <a:latin typeface="Verdana" pitchFamily="34" charset="0"/>
              </a:rPr>
              <a:t>C. Colombo</a:t>
            </a:r>
            <a:r>
              <a:rPr lang="it-IT" sz="1200" b="1" dirty="0">
                <a:latin typeface="Verdana" pitchFamily="34" charset="0"/>
              </a:rPr>
              <a:t>,  già dall’</a:t>
            </a:r>
            <a:r>
              <a:rPr lang="it-IT" sz="1200" b="1" dirty="0" err="1">
                <a:latin typeface="Verdana" pitchFamily="34" charset="0"/>
              </a:rPr>
              <a:t>a.s.</a:t>
            </a:r>
            <a:r>
              <a:rPr lang="it-IT" sz="1200" b="1" dirty="0">
                <a:latin typeface="Verdana" pitchFamily="34" charset="0"/>
              </a:rPr>
              <a:t> 2013 -2014 si sta impegnando nella sperimentazione del Registro Elettronico, al fine di ottemperare alle previsioni dell’attuale PNSD.</a:t>
            </a:r>
          </a:p>
          <a:p>
            <a:pPr indent="-173038" algn="just">
              <a:lnSpc>
                <a:spcPct val="150000"/>
              </a:lnSpc>
            </a:pPr>
            <a:r>
              <a:rPr lang="it-IT" sz="1200" b="1" dirty="0" err="1">
                <a:latin typeface="Verdana" pitchFamily="34" charset="0"/>
              </a:rPr>
              <a:t>Dall’a.s.</a:t>
            </a:r>
            <a:r>
              <a:rPr lang="it-IT" sz="1200" b="1" dirty="0">
                <a:latin typeface="Verdana" pitchFamily="34" charset="0"/>
              </a:rPr>
              <a:t> 2012 – 2013 le famiglie, su richiesta, hanno avuto la possibilità di ricevere la pagella online all’indirizzo di posta elettronica fornito alla Segreteria.</a:t>
            </a:r>
          </a:p>
        </p:txBody>
      </p:sp>
      <p:sp>
        <p:nvSpPr>
          <p:cNvPr id="6"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2" action="ppaction://hlinksldjump"/>
              </a:rPr>
              <a:t>indice</a:t>
            </a:r>
            <a:endParaRPr lang="it-I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108075"/>
          </a:xfrm>
          <a:prstGeom prst="rect">
            <a:avLst/>
          </a:prstGeom>
          <a:noFill/>
        </p:spPr>
        <p:txBody>
          <a:bodyPr>
            <a:spAutoFit/>
          </a:bodyPr>
          <a:lstStyle/>
          <a:p>
            <a:pPr algn="ctr">
              <a:lnSpc>
                <a:spcPct val="150000"/>
              </a:lnSpc>
              <a:spcAft>
                <a:spcPts val="0"/>
              </a:spcAft>
              <a:defRPr/>
            </a:pPr>
            <a:r>
              <a:rPr lang="it-IT" sz="1600" b="1" dirty="0">
                <a:effectLst>
                  <a:outerShdw blurRad="50800" dist="38100" algn="tr" rotWithShape="0">
                    <a:prstClr val="black">
                      <a:alpha val="40000"/>
                    </a:prstClr>
                  </a:outerShdw>
                </a:effectLst>
                <a:latin typeface="Verdana" pitchFamily="34" charset="0"/>
                <a:cs typeface="+mn-cs"/>
              </a:rPr>
              <a:t>Sezione X  - </a:t>
            </a:r>
            <a:r>
              <a:rPr lang="it-IT" sz="1600" b="1" dirty="0">
                <a:effectLst>
                  <a:outerShdw blurRad="38100" dist="38100" dir="2700000" algn="tl">
                    <a:srgbClr val="000000">
                      <a:alpha val="43137"/>
                    </a:srgbClr>
                  </a:outerShdw>
                </a:effectLst>
                <a:latin typeface="Verdana" pitchFamily="34" charset="0"/>
                <a:cs typeface="+mn-cs"/>
              </a:rPr>
              <a:t>Rapporti  con le famiglie ed il territorio</a:t>
            </a:r>
          </a:p>
          <a:p>
            <a:pPr algn="ctr">
              <a:lnSpc>
                <a:spcPct val="150000"/>
              </a:lnSpc>
              <a:spcAft>
                <a:spcPts val="0"/>
              </a:spcAft>
              <a:defRPr/>
            </a:pPr>
            <a:r>
              <a:rPr lang="it-IT" sz="1600" b="1" dirty="0">
                <a:effectLst>
                  <a:outerShdw blurRad="38100" dist="38100" dir="2700000" algn="tl">
                    <a:srgbClr val="000000">
                      <a:alpha val="43137"/>
                    </a:srgbClr>
                  </a:outerShdw>
                </a:effectLst>
                <a:latin typeface="Verdana" pitchFamily="34" charset="0"/>
                <a:cs typeface="+mn-cs"/>
              </a:rPr>
              <a:t>Calendari incontri Scuola - Famiglie – a) Scuola dell’infanzia   </a:t>
            </a:r>
          </a:p>
          <a:p>
            <a:pPr fontAlgn="auto">
              <a:lnSpc>
                <a:spcPct val="150000"/>
              </a:lnSpc>
              <a:spcBef>
                <a:spcPts val="0"/>
              </a:spcBef>
              <a:spcAft>
                <a:spcPts val="0"/>
              </a:spcAft>
              <a:defRPr/>
            </a:pPr>
            <a:endParaRPr lang="it-IT" sz="1200" dirty="0">
              <a:latin typeface="Verdana" pitchFamily="34" charset="0"/>
              <a:cs typeface="+mn-cs"/>
            </a:endParaRPr>
          </a:p>
        </p:txBody>
      </p:sp>
      <p:sp>
        <p:nvSpPr>
          <p:cNvPr id="139267" name="Rettangolo 6"/>
          <p:cNvSpPr>
            <a:spLocks noChangeArrowheads="1"/>
          </p:cNvSpPr>
          <p:nvPr/>
        </p:nvSpPr>
        <p:spPr bwMode="auto">
          <a:xfrm>
            <a:off x="279400" y="2946400"/>
            <a:ext cx="7002463" cy="585788"/>
          </a:xfrm>
          <a:prstGeom prst="rect">
            <a:avLst/>
          </a:prstGeom>
          <a:noFill/>
          <a:ln w="9525">
            <a:noFill/>
            <a:miter lim="800000"/>
            <a:headEnd/>
            <a:tailEnd/>
          </a:ln>
        </p:spPr>
        <p:txBody>
          <a:bodyPr>
            <a:spAutoFit/>
          </a:bodyPr>
          <a:lstStyle/>
          <a:p>
            <a:r>
              <a:rPr lang="it-IT" sz="1600" b="1" dirty="0">
                <a:latin typeface="Verdana" pitchFamily="34" charset="0"/>
              </a:rPr>
              <a:t>http://www.iccolombo.it/index.php?page=consigli-di-intersezione</a:t>
            </a:r>
          </a:p>
        </p:txBody>
      </p:sp>
      <p:sp>
        <p:nvSpPr>
          <p:cNvPr id="9" name="Rettangolo 8"/>
          <p:cNvSpPr/>
          <p:nvPr/>
        </p:nvSpPr>
        <p:spPr>
          <a:xfrm>
            <a:off x="0" y="194627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Consultazione</a:t>
            </a:r>
            <a:endParaRPr lang="it-IT" sz="1600" b="1" dirty="0">
              <a:effectLst>
                <a:outerShdw blurRad="38100" dist="38100" dir="2700000" algn="tl">
                  <a:srgbClr val="000000">
                    <a:alpha val="43137"/>
                  </a:srgbClr>
                </a:outerShdw>
              </a:effectLst>
              <a:latin typeface="+mn-lt"/>
              <a:cs typeface="+mn-cs"/>
            </a:endParaRPr>
          </a:p>
        </p:txBody>
      </p:sp>
      <p:sp>
        <p:nvSpPr>
          <p:cNvPr id="139269" name="Rettangolo 9"/>
          <p:cNvSpPr>
            <a:spLocks noChangeArrowheads="1"/>
          </p:cNvSpPr>
          <p:nvPr/>
        </p:nvSpPr>
        <p:spPr bwMode="auto">
          <a:xfrm>
            <a:off x="565150" y="4518025"/>
            <a:ext cx="6430963" cy="830997"/>
          </a:xfrm>
          <a:prstGeom prst="rect">
            <a:avLst/>
          </a:prstGeom>
          <a:noFill/>
          <a:ln w="9525">
            <a:noFill/>
            <a:miter lim="800000"/>
            <a:headEnd/>
            <a:tailEnd/>
          </a:ln>
        </p:spPr>
        <p:txBody>
          <a:bodyPr>
            <a:spAutoFit/>
          </a:bodyPr>
          <a:lstStyle/>
          <a:p>
            <a:r>
              <a:rPr lang="it-IT" sz="1600" b="1" dirty="0">
                <a:latin typeface="Verdana" pitchFamily="34" charset="0"/>
                <a:hlinkClick r:id="rId2"/>
              </a:rPr>
              <a:t>http://www.iccolombo.it/index.php?page=scuola-dell-infanzia-4</a:t>
            </a:r>
            <a:endParaRPr lang="it-IT" sz="1600" b="1" dirty="0">
              <a:latin typeface="Verdana" pitchFamily="34" charset="0"/>
            </a:endParaRPr>
          </a:p>
          <a:p>
            <a:endParaRPr lang="it-IT" sz="1600" b="1" dirty="0">
              <a:latin typeface="Verdana" pitchFamily="34" charset="0"/>
            </a:endParaRPr>
          </a:p>
        </p:txBody>
      </p:sp>
      <p:sp>
        <p:nvSpPr>
          <p:cNvPr id="11" name="Rettangolo 10"/>
          <p:cNvSpPr/>
          <p:nvPr/>
        </p:nvSpPr>
        <p:spPr>
          <a:xfrm>
            <a:off x="0" y="244633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a) Intersezione</a:t>
            </a:r>
            <a:endParaRPr lang="it-IT" sz="1600" b="1" dirty="0">
              <a:effectLst>
                <a:outerShdw blurRad="38100" dist="38100" dir="2700000" algn="tl">
                  <a:srgbClr val="000000">
                    <a:alpha val="43137"/>
                  </a:srgbClr>
                </a:outerShdw>
              </a:effectLst>
              <a:latin typeface="+mn-lt"/>
              <a:cs typeface="+mn-cs"/>
            </a:endParaRPr>
          </a:p>
        </p:txBody>
      </p:sp>
      <p:sp>
        <p:nvSpPr>
          <p:cNvPr id="12" name="Rettangolo 11"/>
          <p:cNvSpPr/>
          <p:nvPr/>
        </p:nvSpPr>
        <p:spPr>
          <a:xfrm>
            <a:off x="0" y="4089400"/>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b) Ricevimenti generali</a:t>
            </a:r>
            <a:endParaRPr lang="it-IT" sz="1600" b="1" dirty="0">
              <a:effectLst>
                <a:outerShdw blurRad="38100" dist="38100" dir="2700000" algn="tl">
                  <a:srgbClr val="000000">
                    <a:alpha val="43137"/>
                  </a:srgbClr>
                </a:outerShdw>
              </a:effectLst>
              <a:latin typeface="+mn-lt"/>
              <a:cs typeface="+mn-cs"/>
            </a:endParaRPr>
          </a:p>
        </p:txBody>
      </p:sp>
      <p:sp>
        <p:nvSpPr>
          <p:cNvPr id="1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82638"/>
          </a:xfrm>
          <a:prstGeom prst="rect">
            <a:avLst/>
          </a:prstGeom>
          <a:noFill/>
        </p:spPr>
        <p:txBody>
          <a:bodyPr>
            <a:spAutoFit/>
          </a:bodyPr>
          <a:lstStyle/>
          <a:p>
            <a:pPr algn="ctr">
              <a:lnSpc>
                <a:spcPct val="150000"/>
              </a:lnSpc>
              <a:spcAft>
                <a:spcPts val="0"/>
              </a:spcAft>
              <a:defRPr/>
            </a:pPr>
            <a:r>
              <a:rPr lang="it-IT" sz="1600" b="1" dirty="0">
                <a:effectLst>
                  <a:outerShdw blurRad="50800" dist="38100" algn="tr" rotWithShape="0">
                    <a:prstClr val="black">
                      <a:alpha val="40000"/>
                    </a:prstClr>
                  </a:outerShdw>
                </a:effectLst>
                <a:latin typeface="Verdana" pitchFamily="34" charset="0"/>
                <a:cs typeface="+mn-cs"/>
              </a:rPr>
              <a:t>Sezione X  - </a:t>
            </a:r>
            <a:r>
              <a:rPr lang="it-IT" sz="1600" b="1" dirty="0">
                <a:effectLst>
                  <a:outerShdw blurRad="38100" dist="38100" dir="2700000" algn="tl">
                    <a:srgbClr val="000000">
                      <a:alpha val="43137"/>
                    </a:srgbClr>
                  </a:outerShdw>
                </a:effectLst>
                <a:latin typeface="Verdana" pitchFamily="34" charset="0"/>
                <a:cs typeface="+mn-cs"/>
              </a:rPr>
              <a:t>Rapporti  con le famiglie ed il territorio</a:t>
            </a:r>
          </a:p>
          <a:p>
            <a:pPr algn="ctr">
              <a:lnSpc>
                <a:spcPct val="150000"/>
              </a:lnSpc>
              <a:spcAft>
                <a:spcPts val="0"/>
              </a:spcAft>
              <a:defRPr/>
            </a:pPr>
            <a:r>
              <a:rPr lang="it-IT" sz="1600" b="1" dirty="0">
                <a:effectLst>
                  <a:outerShdw blurRad="38100" dist="38100" dir="2700000" algn="tl">
                    <a:srgbClr val="000000">
                      <a:alpha val="43137"/>
                    </a:srgbClr>
                  </a:outerShdw>
                </a:effectLst>
                <a:latin typeface="Verdana" pitchFamily="34" charset="0"/>
                <a:cs typeface="+mn-cs"/>
              </a:rPr>
              <a:t>Calendari incontri Scuola – Famiglie – b) Scuola primaria </a:t>
            </a:r>
          </a:p>
        </p:txBody>
      </p:sp>
      <p:sp>
        <p:nvSpPr>
          <p:cNvPr id="140291" name="Rettangolo 6"/>
          <p:cNvSpPr>
            <a:spLocks noChangeArrowheads="1"/>
          </p:cNvSpPr>
          <p:nvPr/>
        </p:nvSpPr>
        <p:spPr bwMode="auto">
          <a:xfrm>
            <a:off x="530225" y="2946400"/>
            <a:ext cx="6500813" cy="830997"/>
          </a:xfrm>
          <a:prstGeom prst="rect">
            <a:avLst/>
          </a:prstGeom>
          <a:noFill/>
          <a:ln w="9525">
            <a:noFill/>
            <a:miter lim="800000"/>
            <a:headEnd/>
            <a:tailEnd/>
          </a:ln>
        </p:spPr>
        <p:txBody>
          <a:bodyPr>
            <a:spAutoFit/>
          </a:bodyPr>
          <a:lstStyle/>
          <a:p>
            <a:r>
              <a:rPr lang="it-IT" sz="1600" b="1" dirty="0">
                <a:latin typeface="Verdana" pitchFamily="34" charset="0"/>
                <a:hlinkClick r:id="rId2"/>
              </a:rPr>
              <a:t>http://www.iccolombo.it/index.php?page=consigli-di-classe-2</a:t>
            </a:r>
            <a:endParaRPr lang="it-IT" sz="1600" b="1" dirty="0">
              <a:latin typeface="Verdana" pitchFamily="34" charset="0"/>
            </a:endParaRPr>
          </a:p>
          <a:p>
            <a:endParaRPr lang="it-IT" sz="1600" b="1" dirty="0">
              <a:latin typeface="Verdana" pitchFamily="34" charset="0"/>
            </a:endParaRPr>
          </a:p>
        </p:txBody>
      </p:sp>
      <p:sp>
        <p:nvSpPr>
          <p:cNvPr id="9" name="Rettangolo 8"/>
          <p:cNvSpPr/>
          <p:nvPr/>
        </p:nvSpPr>
        <p:spPr>
          <a:xfrm>
            <a:off x="0" y="194627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Consultazione</a:t>
            </a:r>
            <a:endParaRPr lang="it-IT" sz="1600" b="1" dirty="0">
              <a:effectLst>
                <a:outerShdw blurRad="38100" dist="38100" dir="2700000" algn="tl">
                  <a:srgbClr val="000000">
                    <a:alpha val="43137"/>
                  </a:srgbClr>
                </a:outerShdw>
              </a:effectLst>
              <a:latin typeface="+mn-lt"/>
              <a:cs typeface="+mn-cs"/>
            </a:endParaRPr>
          </a:p>
        </p:txBody>
      </p:sp>
      <p:sp>
        <p:nvSpPr>
          <p:cNvPr id="10" name="Rettangolo 9"/>
          <p:cNvSpPr/>
          <p:nvPr/>
        </p:nvSpPr>
        <p:spPr>
          <a:xfrm>
            <a:off x="0" y="244633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a) Consigli di Interclasse</a:t>
            </a:r>
            <a:endParaRPr lang="it-IT" sz="1600" b="1" dirty="0">
              <a:effectLst>
                <a:outerShdw blurRad="38100" dist="38100" dir="2700000" algn="tl">
                  <a:srgbClr val="000000">
                    <a:alpha val="43137"/>
                  </a:srgbClr>
                </a:outerShdw>
              </a:effectLst>
              <a:latin typeface="+mn-lt"/>
              <a:cs typeface="+mn-cs"/>
            </a:endParaRPr>
          </a:p>
        </p:txBody>
      </p:sp>
      <p:sp>
        <p:nvSpPr>
          <p:cNvPr id="11" name="Rettangolo 10"/>
          <p:cNvSpPr/>
          <p:nvPr/>
        </p:nvSpPr>
        <p:spPr>
          <a:xfrm>
            <a:off x="0" y="4089400"/>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b) Ricevimenti generali</a:t>
            </a:r>
            <a:endParaRPr lang="it-IT" sz="1600" b="1" dirty="0">
              <a:effectLst>
                <a:outerShdw blurRad="38100" dist="38100" dir="2700000" algn="tl">
                  <a:srgbClr val="000000">
                    <a:alpha val="43137"/>
                  </a:srgbClr>
                </a:outerShdw>
              </a:effectLst>
              <a:latin typeface="+mn-lt"/>
              <a:cs typeface="+mn-cs"/>
            </a:endParaRPr>
          </a:p>
        </p:txBody>
      </p:sp>
      <p:sp>
        <p:nvSpPr>
          <p:cNvPr id="140295" name="Rettangolo 11"/>
          <p:cNvSpPr>
            <a:spLocks noChangeArrowheads="1"/>
          </p:cNvSpPr>
          <p:nvPr/>
        </p:nvSpPr>
        <p:spPr bwMode="auto">
          <a:xfrm>
            <a:off x="493713" y="4589463"/>
            <a:ext cx="6573837" cy="830997"/>
          </a:xfrm>
          <a:prstGeom prst="rect">
            <a:avLst/>
          </a:prstGeom>
          <a:noFill/>
          <a:ln w="9525">
            <a:noFill/>
            <a:miter lim="800000"/>
            <a:headEnd/>
            <a:tailEnd/>
          </a:ln>
        </p:spPr>
        <p:txBody>
          <a:bodyPr>
            <a:spAutoFit/>
          </a:bodyPr>
          <a:lstStyle/>
          <a:p>
            <a:r>
              <a:rPr lang="it-IT" sz="1600" b="1" dirty="0">
                <a:latin typeface="Verdana" pitchFamily="34" charset="0"/>
                <a:hlinkClick r:id="rId3"/>
              </a:rPr>
              <a:t>http://www.iccolombo.it/index.php?page=ricevimenti-generali</a:t>
            </a:r>
            <a:endParaRPr lang="it-IT" sz="1600" b="1" dirty="0">
              <a:latin typeface="Verdana" pitchFamily="34" charset="0"/>
            </a:endParaRPr>
          </a:p>
          <a:p>
            <a:endParaRPr lang="it-IT" sz="1600" b="1" dirty="0">
              <a:latin typeface="Verdana" pitchFamily="34" charset="0"/>
            </a:endParaRPr>
          </a:p>
        </p:txBody>
      </p:sp>
      <p:sp>
        <p:nvSpPr>
          <p:cNvPr id="12"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150938"/>
          </a:xfrm>
          <a:prstGeom prst="rect">
            <a:avLst/>
          </a:prstGeom>
          <a:noFill/>
        </p:spPr>
        <p:txBody>
          <a:bodyPr>
            <a:spAutoFit/>
          </a:bodyPr>
          <a:lstStyle/>
          <a:p>
            <a:pPr algn="ctr">
              <a:lnSpc>
                <a:spcPct val="150000"/>
              </a:lnSpc>
              <a:spcAft>
                <a:spcPts val="0"/>
              </a:spcAft>
              <a:defRPr/>
            </a:pPr>
            <a:r>
              <a:rPr lang="it-IT" sz="1600" b="1" dirty="0">
                <a:effectLst>
                  <a:outerShdw blurRad="50800" dist="38100" algn="tr" rotWithShape="0">
                    <a:prstClr val="black">
                      <a:alpha val="40000"/>
                    </a:prstClr>
                  </a:outerShdw>
                </a:effectLst>
                <a:latin typeface="Verdana" pitchFamily="34" charset="0"/>
                <a:cs typeface="+mn-cs"/>
              </a:rPr>
              <a:t>Sezione X  - </a:t>
            </a:r>
            <a:r>
              <a:rPr lang="it-IT" sz="1600" b="1" dirty="0">
                <a:effectLst>
                  <a:outerShdw blurRad="38100" dist="38100" dir="2700000" algn="tl">
                    <a:srgbClr val="000000">
                      <a:alpha val="43137"/>
                    </a:srgbClr>
                  </a:outerShdw>
                </a:effectLst>
                <a:latin typeface="Verdana" pitchFamily="34" charset="0"/>
                <a:cs typeface="+mn-cs"/>
              </a:rPr>
              <a:t>Rapporti  con le famiglie ed il territorio</a:t>
            </a:r>
          </a:p>
          <a:p>
            <a:pPr algn="ctr">
              <a:lnSpc>
                <a:spcPct val="150000"/>
              </a:lnSpc>
              <a:spcAft>
                <a:spcPts val="0"/>
              </a:spcAft>
              <a:defRPr/>
            </a:pPr>
            <a:r>
              <a:rPr lang="it-IT" sz="1600" b="1" dirty="0">
                <a:effectLst>
                  <a:outerShdw blurRad="38100" dist="38100" dir="2700000" algn="tl">
                    <a:srgbClr val="000000">
                      <a:alpha val="43137"/>
                    </a:srgbClr>
                  </a:outerShdw>
                </a:effectLst>
                <a:latin typeface="Verdana" pitchFamily="34" charset="0"/>
                <a:cs typeface="+mn-cs"/>
              </a:rPr>
              <a:t>Calendari incontri Scuola – Famiglie – c) Scuola secondaria di primo grado </a:t>
            </a:r>
          </a:p>
        </p:txBody>
      </p:sp>
      <p:sp>
        <p:nvSpPr>
          <p:cNvPr id="141315" name="Rettangolo 4"/>
          <p:cNvSpPr>
            <a:spLocks noChangeArrowheads="1"/>
          </p:cNvSpPr>
          <p:nvPr/>
        </p:nvSpPr>
        <p:spPr bwMode="auto">
          <a:xfrm>
            <a:off x="458788" y="4518025"/>
            <a:ext cx="6643687" cy="831850"/>
          </a:xfrm>
          <a:prstGeom prst="rect">
            <a:avLst/>
          </a:prstGeom>
          <a:noFill/>
          <a:ln w="9525">
            <a:noFill/>
            <a:miter lim="800000"/>
            <a:headEnd/>
            <a:tailEnd/>
          </a:ln>
        </p:spPr>
        <p:txBody>
          <a:bodyPr>
            <a:spAutoFit/>
          </a:bodyPr>
          <a:lstStyle/>
          <a:p>
            <a:r>
              <a:rPr lang="it-IT" sz="1600" b="1">
                <a:latin typeface="Verdana" pitchFamily="34" charset="0"/>
                <a:hlinkClick r:id="rId2"/>
              </a:rPr>
              <a:t>http://www.iccolombo.it/index.php?page=scuola-secondaria-di-primo-grado-4</a:t>
            </a:r>
            <a:endParaRPr lang="it-IT" sz="1600" b="1">
              <a:latin typeface="Verdana" pitchFamily="34" charset="0"/>
            </a:endParaRPr>
          </a:p>
          <a:p>
            <a:endParaRPr lang="it-IT" sz="1600" b="1">
              <a:latin typeface="Verdana" pitchFamily="34" charset="0"/>
            </a:endParaRPr>
          </a:p>
        </p:txBody>
      </p:sp>
      <p:sp>
        <p:nvSpPr>
          <p:cNvPr id="6" name="Rettangolo 5"/>
          <p:cNvSpPr/>
          <p:nvPr/>
        </p:nvSpPr>
        <p:spPr>
          <a:xfrm>
            <a:off x="0" y="194627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Consultazione</a:t>
            </a:r>
            <a:endParaRPr lang="it-IT" sz="1600" b="1" dirty="0">
              <a:effectLst>
                <a:outerShdw blurRad="38100" dist="38100" dir="2700000" algn="tl">
                  <a:srgbClr val="000000">
                    <a:alpha val="43137"/>
                  </a:srgbClr>
                </a:outerShdw>
              </a:effectLst>
              <a:latin typeface="+mn-lt"/>
              <a:cs typeface="+mn-cs"/>
            </a:endParaRPr>
          </a:p>
        </p:txBody>
      </p:sp>
      <p:sp>
        <p:nvSpPr>
          <p:cNvPr id="7" name="Rettangolo 6"/>
          <p:cNvSpPr/>
          <p:nvPr/>
        </p:nvSpPr>
        <p:spPr>
          <a:xfrm>
            <a:off x="0" y="2374900"/>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a) Consigli di classe</a:t>
            </a:r>
            <a:endParaRPr lang="it-IT" sz="1600" b="1" dirty="0">
              <a:effectLst>
                <a:outerShdw blurRad="38100" dist="38100" dir="2700000" algn="tl">
                  <a:srgbClr val="000000">
                    <a:alpha val="43137"/>
                  </a:srgbClr>
                </a:outerShdw>
              </a:effectLst>
              <a:latin typeface="+mn-lt"/>
              <a:cs typeface="+mn-cs"/>
            </a:endParaRPr>
          </a:p>
        </p:txBody>
      </p:sp>
      <p:sp>
        <p:nvSpPr>
          <p:cNvPr id="9" name="Rettangolo 8"/>
          <p:cNvSpPr/>
          <p:nvPr/>
        </p:nvSpPr>
        <p:spPr>
          <a:xfrm>
            <a:off x="0" y="4089400"/>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b) Ricevimenti in orario scolastico e pomeridiano</a:t>
            </a:r>
            <a:endParaRPr lang="it-IT" sz="1600" b="1" dirty="0">
              <a:effectLst>
                <a:outerShdw blurRad="38100" dist="38100" dir="2700000" algn="tl">
                  <a:srgbClr val="000000">
                    <a:alpha val="43137"/>
                  </a:srgbClr>
                </a:outerShdw>
              </a:effectLst>
              <a:latin typeface="+mn-lt"/>
              <a:cs typeface="+mn-cs"/>
            </a:endParaRPr>
          </a:p>
        </p:txBody>
      </p:sp>
      <p:sp>
        <p:nvSpPr>
          <p:cNvPr id="141319" name="Rettangolo 9"/>
          <p:cNvSpPr>
            <a:spLocks noChangeArrowheads="1"/>
          </p:cNvSpPr>
          <p:nvPr/>
        </p:nvSpPr>
        <p:spPr bwMode="auto">
          <a:xfrm>
            <a:off x="601663" y="2946400"/>
            <a:ext cx="6357937" cy="830997"/>
          </a:xfrm>
          <a:prstGeom prst="rect">
            <a:avLst/>
          </a:prstGeom>
          <a:noFill/>
          <a:ln w="9525">
            <a:noFill/>
            <a:miter lim="800000"/>
            <a:headEnd/>
            <a:tailEnd/>
          </a:ln>
        </p:spPr>
        <p:txBody>
          <a:bodyPr>
            <a:spAutoFit/>
          </a:bodyPr>
          <a:lstStyle/>
          <a:p>
            <a:r>
              <a:rPr lang="it-IT" sz="1600" b="1" dirty="0">
                <a:latin typeface="Verdana" pitchFamily="34" charset="0"/>
                <a:hlinkClick r:id="rId3"/>
              </a:rPr>
              <a:t>http://www.iccolombo.it/index.php?page=consigli-di-classe-3</a:t>
            </a:r>
            <a:endParaRPr lang="it-IT" sz="1600" b="1" dirty="0">
              <a:latin typeface="Verdana" pitchFamily="34" charset="0"/>
            </a:endParaRPr>
          </a:p>
          <a:p>
            <a:endParaRPr lang="it-IT" sz="1600" b="1" dirty="0">
              <a:latin typeface="Verdana" pitchFamily="34" charset="0"/>
            </a:endParaRPr>
          </a:p>
        </p:txBody>
      </p:sp>
      <p:sp>
        <p:nvSpPr>
          <p:cNvPr id="10" name="Text Box 4"/>
          <p:cNvSpPr txBox="1">
            <a:spLocks noChangeArrowheads="1"/>
          </p:cNvSpPr>
          <p:nvPr/>
        </p:nvSpPr>
        <p:spPr bwMode="auto">
          <a:xfrm>
            <a:off x="5638800" y="923448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82638"/>
          </a:xfrm>
          <a:prstGeom prst="rect">
            <a:avLst/>
          </a:prstGeom>
          <a:noFill/>
        </p:spPr>
        <p:txBody>
          <a:bodyPr>
            <a:spAutoFit/>
          </a:bodyPr>
          <a:lstStyle/>
          <a:p>
            <a:pPr algn="ctr">
              <a:lnSpc>
                <a:spcPct val="150000"/>
              </a:lnSpc>
              <a:spcAft>
                <a:spcPts val="0"/>
              </a:spcAft>
              <a:defRPr/>
            </a:pPr>
            <a:r>
              <a:rPr lang="it-IT" sz="1600" b="1" dirty="0">
                <a:effectLst>
                  <a:outerShdw blurRad="50800" dist="38100" algn="tr" rotWithShape="0">
                    <a:prstClr val="black">
                      <a:alpha val="40000"/>
                    </a:prstClr>
                  </a:outerShdw>
                </a:effectLst>
                <a:latin typeface="Verdana" pitchFamily="34" charset="0"/>
                <a:cs typeface="+mn-cs"/>
              </a:rPr>
              <a:t>Sezione XI  - </a:t>
            </a:r>
            <a:r>
              <a:rPr lang="it-IT" sz="1600" b="1" dirty="0">
                <a:effectLst>
                  <a:outerShdw blurRad="38100" dist="38100" dir="2700000" algn="tl">
                    <a:srgbClr val="000000">
                      <a:alpha val="43137"/>
                    </a:srgbClr>
                  </a:outerShdw>
                </a:effectLst>
                <a:latin typeface="Verdana" pitchFamily="34" charset="0"/>
                <a:cs typeface="+mn-cs"/>
              </a:rPr>
              <a:t>Piano di formazione </a:t>
            </a:r>
          </a:p>
          <a:p>
            <a:pPr algn="ctr">
              <a:lnSpc>
                <a:spcPct val="150000"/>
              </a:lnSpc>
              <a:spcAft>
                <a:spcPts val="0"/>
              </a:spcAft>
              <a:defRPr/>
            </a:pPr>
            <a:r>
              <a:rPr lang="it-IT" sz="1600" b="1" dirty="0">
                <a:effectLst>
                  <a:outerShdw blurRad="38100" dist="38100" dir="2700000" algn="tl">
                    <a:srgbClr val="000000">
                      <a:alpha val="43137"/>
                    </a:srgbClr>
                  </a:outerShdw>
                </a:effectLst>
                <a:latin typeface="Verdana" pitchFamily="34" charset="0"/>
                <a:cs typeface="+mn-cs"/>
              </a:rPr>
              <a:t>per il personale docente e A.T.A.</a:t>
            </a:r>
          </a:p>
        </p:txBody>
      </p:sp>
      <p:sp>
        <p:nvSpPr>
          <p:cNvPr id="3" name="CasellaDiTesto 2"/>
          <p:cNvSpPr txBox="1"/>
          <p:nvPr/>
        </p:nvSpPr>
        <p:spPr>
          <a:xfrm>
            <a:off x="468263" y="1875608"/>
            <a:ext cx="6624736" cy="2585323"/>
          </a:xfrm>
          <a:prstGeom prst="rect">
            <a:avLst/>
          </a:prstGeom>
          <a:noFill/>
        </p:spPr>
        <p:txBody>
          <a:bodyPr wrap="square" rtlCol="0">
            <a:spAutoFit/>
          </a:bodyPr>
          <a:lstStyle/>
          <a:p>
            <a:pPr algn="just">
              <a:lnSpc>
                <a:spcPct val="150000"/>
              </a:lnSpc>
            </a:pPr>
            <a:r>
              <a:rPr lang="it-IT" sz="1200" b="1" dirty="0">
                <a:latin typeface="Verdana" pitchFamily="34" charset="0"/>
              </a:rPr>
              <a:t>L’art. 1, comma 121 e seguenti della Legge 107/2015 ha istituito la carta elettronica per l’aggiornamento e la formazione del docente di ruolo delle istituzioni scolastiche di ogni ordine e grado, denominata </a:t>
            </a:r>
            <a:r>
              <a:rPr lang="it-IT" sz="1200" b="1" i="1" dirty="0">
                <a:latin typeface="Verdana" pitchFamily="34" charset="0"/>
              </a:rPr>
              <a:t>carta del docente.</a:t>
            </a:r>
          </a:p>
          <a:p>
            <a:pPr algn="just">
              <a:lnSpc>
                <a:spcPct val="150000"/>
              </a:lnSpc>
            </a:pPr>
            <a:r>
              <a:rPr lang="it-IT" sz="1200" b="1" dirty="0">
                <a:latin typeface="Verdana" pitchFamily="34" charset="0"/>
              </a:rPr>
              <a:t>Nell’ambito del diritto-dovere all’aggiornamento-formazione ogni docente relazionerà sui corsi di formazione frequentati per il miglioramento delle proprie competenze professionali.</a:t>
            </a:r>
          </a:p>
          <a:p>
            <a:pPr algn="just">
              <a:lnSpc>
                <a:spcPct val="150000"/>
              </a:lnSpc>
            </a:pPr>
            <a:r>
              <a:rPr lang="it-IT" sz="1200" b="1" dirty="0">
                <a:latin typeface="Verdana" pitchFamily="34" charset="0"/>
              </a:rPr>
              <a:t>L’I. C </a:t>
            </a:r>
            <a:r>
              <a:rPr lang="it-IT" sz="1200" b="1" i="1" dirty="0">
                <a:latin typeface="Verdana" pitchFamily="34" charset="0"/>
              </a:rPr>
              <a:t>C. Colombo </a:t>
            </a:r>
            <a:r>
              <a:rPr lang="it-IT" sz="1200" b="1" dirty="0">
                <a:latin typeface="Verdana" pitchFamily="34" charset="0"/>
              </a:rPr>
              <a:t>svolgerà prioritariamente corsi di formazione destinati al personale docente ed ATA n materia di :</a:t>
            </a:r>
          </a:p>
        </p:txBody>
      </p:sp>
      <p:sp>
        <p:nvSpPr>
          <p:cNvPr id="5" name="Rettangolo 4"/>
          <p:cNvSpPr/>
          <p:nvPr/>
        </p:nvSpPr>
        <p:spPr>
          <a:xfrm>
            <a:off x="-1" y="1304104"/>
            <a:ext cx="7561263" cy="307777"/>
          </a:xfrm>
          <a:prstGeom prst="rect">
            <a:avLst/>
          </a:prstGeom>
        </p:spPr>
        <p:txBody>
          <a:bodyPr wrap="square">
            <a:spAutoFit/>
          </a:bodyPr>
          <a:lstStyle/>
          <a:p>
            <a:pPr algn="ctr"/>
            <a:r>
              <a:rPr lang="it-IT" sz="1400" b="1" dirty="0">
                <a:effectLst>
                  <a:outerShdw blurRad="38100" dist="38100" dir="2700000" algn="tl">
                    <a:srgbClr val="000000">
                      <a:alpha val="43137"/>
                    </a:srgbClr>
                  </a:outerShdw>
                </a:effectLst>
                <a:latin typeface="Verdana" pitchFamily="34" charset="0"/>
              </a:rPr>
              <a:t>aggiornamento-formazione</a:t>
            </a:r>
            <a:endParaRPr lang="it-IT" sz="1400" dirty="0">
              <a:effectLst>
                <a:outerShdw blurRad="38100" dist="38100" dir="2700000" algn="tl">
                  <a:srgbClr val="000000">
                    <a:alpha val="43137"/>
                  </a:srgbClr>
                </a:outerShdw>
              </a:effectLst>
            </a:endParaRPr>
          </a:p>
        </p:txBody>
      </p:sp>
      <p:graphicFrame>
        <p:nvGraphicFramePr>
          <p:cNvPr id="6" name="Tabella 5"/>
          <p:cNvGraphicFramePr>
            <a:graphicFrameLocks noGrp="1"/>
          </p:cNvGraphicFramePr>
          <p:nvPr>
            <p:extLst>
              <p:ext uri="{D42A27DB-BD31-4B8C-83A1-F6EECF244321}">
                <p14:modId xmlns:p14="http://schemas.microsoft.com/office/powerpoint/2010/main" xmlns="" val="956293133"/>
              </p:ext>
            </p:extLst>
          </p:nvPr>
        </p:nvGraphicFramePr>
        <p:xfrm>
          <a:off x="637359" y="4876004"/>
          <a:ext cx="6286545" cy="2565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0066">
                  <a:extLst>
                    <a:ext uri="{9D8B030D-6E8A-4147-A177-3AD203B41FA5}">
                      <a16:colId xmlns:a16="http://schemas.microsoft.com/office/drawing/2014/main" xmlns="" val="20000"/>
                    </a:ext>
                  </a:extLst>
                </a:gridCol>
                <a:gridCol w="5786479">
                  <a:extLst>
                    <a:ext uri="{9D8B030D-6E8A-4147-A177-3AD203B41FA5}">
                      <a16:colId xmlns:a16="http://schemas.microsoft.com/office/drawing/2014/main" xmlns="" val="20001"/>
                    </a:ext>
                  </a:extLst>
                </a:gridCol>
              </a:tblGrid>
              <a:tr h="370840">
                <a:tc rowSpan="3">
                  <a:txBody>
                    <a:bodyPr/>
                    <a:lstStyle/>
                    <a:p>
                      <a:pPr algn="ctr"/>
                      <a:r>
                        <a:rPr lang="it-IT" sz="1400" b="1" dirty="0">
                          <a:solidFill>
                            <a:schemeClr val="tx1"/>
                          </a:solidFill>
                          <a:latin typeface="Verdana" pitchFamily="34" charset="0"/>
                        </a:rPr>
                        <a:t>docenti</a:t>
                      </a:r>
                    </a:p>
                  </a:txBody>
                  <a:tcPr vert="vert27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just"/>
                      <a:r>
                        <a:rPr lang="it-IT" sz="1200" b="1" dirty="0">
                          <a:solidFill>
                            <a:schemeClr val="tx1"/>
                          </a:solidFill>
                          <a:latin typeface="Verdana" pitchFamily="34" charset="0"/>
                        </a:rPr>
                        <a:t>sicurezza, ai sensi del </a:t>
                      </a:r>
                      <a:r>
                        <a:rPr lang="it-IT" sz="1200" b="1" dirty="0" err="1">
                          <a:solidFill>
                            <a:schemeClr val="tx1"/>
                          </a:solidFill>
                          <a:latin typeface="Verdana" pitchFamily="34" charset="0"/>
                        </a:rPr>
                        <a:t>DL</a:t>
                      </a:r>
                      <a:r>
                        <a:rPr lang="it-IT" sz="1200" b="1" dirty="0">
                          <a:solidFill>
                            <a:schemeClr val="tx1"/>
                          </a:solidFill>
                          <a:latin typeface="Verdana" pitchFamily="34" charset="0"/>
                        </a:rPr>
                        <a:t> 81/08</a:t>
                      </a: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0"/>
                  </a:ext>
                </a:extLst>
              </a:tr>
              <a:tr h="640080">
                <a:tc vMerge="1">
                  <a:txBody>
                    <a:bodyPr/>
                    <a:lstStyle/>
                    <a:p>
                      <a:endParaRPr lang="it-IT" sz="1200" b="1" dirty="0">
                        <a:solidFill>
                          <a:schemeClr val="tx1"/>
                        </a:solidFill>
                        <a:latin typeface="Verdana" pitchFamily="34" charset="0"/>
                      </a:endParaRPr>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a:latin typeface="Verdana" pitchFamily="34" charset="0"/>
                        </a:rPr>
                        <a:t>Cyberbullismo - </a:t>
                      </a:r>
                      <a:r>
                        <a:rPr lang="it-IT" sz="1200" b="1" i="1" dirty="0">
                          <a:latin typeface="Verdana" pitchFamily="34" charset="0"/>
                        </a:rPr>
                        <a:t>World Wide Web: strategie didattiche per l’uso consapevole della rete</a:t>
                      </a:r>
                      <a:r>
                        <a:rPr lang="it-IT" sz="1200" b="1" dirty="0">
                          <a:latin typeface="Verdana" pitchFamily="34" charset="0"/>
                        </a:rPr>
                        <a:t>, in programma per il 27 ottobre e 24 novembre 2016</a:t>
                      </a: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1"/>
                  </a:ext>
                </a:extLst>
              </a:tr>
              <a:tr h="457200">
                <a:tc vMerge="1">
                  <a:txBody>
                    <a:bodyPr/>
                    <a:lstStyle/>
                    <a:p>
                      <a:endParaRPr lang="it-IT" sz="1200" b="1" dirty="0">
                        <a:solidFill>
                          <a:schemeClr val="tx1"/>
                        </a:solidFill>
                        <a:latin typeface="Verdana" pitchFamily="34" charset="0"/>
                      </a:endParaRPr>
                    </a:p>
                  </a:txBody>
                  <a:tcPr>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a:latin typeface="Verdana" pitchFamily="34" charset="0"/>
                        </a:rPr>
                        <a:t>Corso sulla didattica per competenze,</a:t>
                      </a:r>
                      <a:r>
                        <a:rPr lang="it-IT" sz="1200" b="1" baseline="0" dirty="0">
                          <a:latin typeface="Verdana" pitchFamily="34" charset="0"/>
                        </a:rPr>
                        <a:t> con inizio dalla fine del mese di febbraio 2017</a:t>
                      </a:r>
                      <a:endParaRPr lang="it-IT" sz="1200" b="1" dirty="0">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2"/>
                  </a:ext>
                </a:extLst>
              </a:tr>
              <a:tr h="457200">
                <a:tc rowSpan="2">
                  <a:txBody>
                    <a:bodyPr/>
                    <a:lstStyle/>
                    <a:p>
                      <a:pPr algn="ctr"/>
                      <a:r>
                        <a:rPr lang="it-IT" sz="1200" b="1" dirty="0">
                          <a:solidFill>
                            <a:schemeClr val="tx1"/>
                          </a:solidFill>
                          <a:latin typeface="Verdana" pitchFamily="34" charset="0"/>
                        </a:rPr>
                        <a:t>ATA</a:t>
                      </a:r>
                    </a:p>
                  </a:txBody>
                  <a:tcPr vert="vert27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a:solidFill>
                            <a:schemeClr val="tx1"/>
                          </a:solidFill>
                          <a:latin typeface="Verdana" pitchFamily="34" charset="0"/>
                        </a:rPr>
                        <a:t>sicurezza, ai sensi del </a:t>
                      </a:r>
                      <a:r>
                        <a:rPr lang="it-IT" sz="1200" b="1" dirty="0" err="1">
                          <a:solidFill>
                            <a:schemeClr val="tx1"/>
                          </a:solidFill>
                          <a:latin typeface="Verdana" pitchFamily="34" charset="0"/>
                        </a:rPr>
                        <a:t>DL</a:t>
                      </a:r>
                      <a:r>
                        <a:rPr lang="it-IT" sz="1200" b="1" dirty="0">
                          <a:solidFill>
                            <a:schemeClr val="tx1"/>
                          </a:solidFill>
                          <a:latin typeface="Verdana" pitchFamily="34" charset="0"/>
                        </a:rPr>
                        <a:t> 81/08</a:t>
                      </a:r>
                    </a:p>
                    <a:p>
                      <a:pPr algn="just"/>
                      <a:endParaRPr lang="it-IT" sz="1200" b="1" dirty="0">
                        <a:solidFill>
                          <a:schemeClr val="tx1"/>
                        </a:solidFill>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640080">
                <a:tc vMerge="1">
                  <a:txBody>
                    <a:bodyPr/>
                    <a:lstStyle/>
                    <a:p>
                      <a:pPr algn="ctr"/>
                      <a:endParaRPr lang="it-IT" sz="1200" b="1" dirty="0">
                        <a:solidFill>
                          <a:schemeClr val="tx1"/>
                        </a:solidFill>
                        <a:latin typeface="Verdana" pitchFamily="34" charset="0"/>
                      </a:endParaRPr>
                    </a:p>
                  </a:txBody>
                  <a:tcPr vert="vert27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a:latin typeface="Verdana" pitchFamily="34" charset="0"/>
                        </a:rPr>
                        <a:t>corsi da organizzare nel triennio a supporto dei processi di </a:t>
                      </a:r>
                      <a:r>
                        <a:rPr lang="it-IT" sz="1200" b="1" dirty="0" err="1">
                          <a:latin typeface="Verdana" pitchFamily="34" charset="0"/>
                        </a:rPr>
                        <a:t>dematerializzazione</a:t>
                      </a:r>
                      <a:r>
                        <a:rPr lang="it-IT" sz="1200" b="1" dirty="0">
                          <a:latin typeface="Verdana" pitchFamily="34" charset="0"/>
                        </a:rPr>
                        <a:t> </a:t>
                      </a:r>
                    </a:p>
                    <a:p>
                      <a:pPr algn="just"/>
                      <a:endParaRPr lang="it-IT" sz="1200" b="1" dirty="0">
                        <a:solidFill>
                          <a:schemeClr val="tx1"/>
                        </a:solidFill>
                        <a:latin typeface="Verdana" pitchFamily="34" charset="0"/>
                      </a:endParaRPr>
                    </a:p>
                  </a:txBody>
                  <a:tcPr>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491738"/>
          </a:xfrm>
          <a:prstGeom prst="rect">
            <a:avLst/>
          </a:prstGeom>
          <a:noFill/>
        </p:spPr>
        <p:txBody>
          <a:bodyPr>
            <a:spAutoFit/>
          </a:bodyPr>
          <a:lstStyle/>
          <a:p>
            <a:pPr algn="ctr">
              <a:lnSpc>
                <a:spcPct val="150000"/>
              </a:lnSpc>
              <a:spcAft>
                <a:spcPts val="0"/>
              </a:spcAft>
              <a:defRPr/>
            </a:pPr>
            <a:r>
              <a:rPr lang="it-IT" sz="2000" b="1" dirty="0">
                <a:effectLst>
                  <a:outerShdw blurRad="38100" dist="38100" dir="2700000" algn="tl">
                    <a:srgbClr val="000000">
                      <a:alpha val="43137"/>
                    </a:srgbClr>
                  </a:outerShdw>
                </a:effectLst>
                <a:latin typeface="Verdana" pitchFamily="34" charset="0"/>
                <a:cs typeface="+mn-cs"/>
              </a:rPr>
              <a:t>Fonti normative</a:t>
            </a:r>
          </a:p>
        </p:txBody>
      </p:sp>
      <p:sp>
        <p:nvSpPr>
          <p:cNvPr id="142338" name="CasellaDiTesto 3"/>
          <p:cNvSpPr txBox="1">
            <a:spLocks noChangeArrowheads="1"/>
          </p:cNvSpPr>
          <p:nvPr/>
        </p:nvSpPr>
        <p:spPr bwMode="auto">
          <a:xfrm>
            <a:off x="6280961" y="9448036"/>
            <a:ext cx="786587" cy="284987"/>
          </a:xfrm>
          <a:prstGeom prst="rect">
            <a:avLst/>
          </a:prstGeom>
          <a:noFill/>
          <a:ln w="9525">
            <a:noFill/>
            <a:miter lim="800000"/>
            <a:headEnd/>
            <a:tailEnd/>
          </a:ln>
        </p:spPr>
        <p:txBody>
          <a:bodyPr wrap="square">
            <a:spAutoFit/>
          </a:bodyPr>
          <a:lstStyle/>
          <a:p>
            <a:r>
              <a:rPr lang="it-IT" sz="1200" b="1" dirty="0">
                <a:latin typeface="Verdana" pitchFamily="34" charset="0"/>
                <a:hlinkClick r:id="rId2" action="ppaction://hlinksldjump"/>
              </a:rPr>
              <a:t>avanti</a:t>
            </a:r>
            <a:endParaRPr lang="it-IT" sz="1200" b="1" dirty="0">
              <a:latin typeface="Verdana" pitchFamily="34" charset="0"/>
            </a:endParaRPr>
          </a:p>
        </p:txBody>
      </p:sp>
      <p:sp>
        <p:nvSpPr>
          <p:cNvPr id="5" name="Rettangolo 4"/>
          <p:cNvSpPr/>
          <p:nvPr/>
        </p:nvSpPr>
        <p:spPr>
          <a:xfrm>
            <a:off x="423045" y="1232666"/>
            <a:ext cx="6715172" cy="7848302"/>
          </a:xfrm>
          <a:prstGeom prst="rect">
            <a:avLst/>
          </a:prstGeom>
        </p:spPr>
        <p:txBody>
          <a:bodyPr wrap="square">
            <a:spAutoFit/>
          </a:bodyPr>
          <a:lstStyle/>
          <a:p>
            <a:pPr algn="just">
              <a:buFont typeface="Wingdings" pitchFamily="2" charset="2"/>
              <a:buChar char="Ø"/>
            </a:pPr>
            <a:r>
              <a:rPr lang="it-IT" sz="1200" b="1" dirty="0">
                <a:latin typeface="Verdana" pitchFamily="34" charset="0"/>
              </a:rPr>
              <a:t>DECRETO DEL PRESIDENTE DEL CONSIGLIO DEI MINISTRI 7 giugno 1995 </a:t>
            </a:r>
          </a:p>
          <a:p>
            <a:pPr algn="just"/>
            <a:r>
              <a:rPr lang="it-IT" sz="1200" b="1" dirty="0">
                <a:latin typeface="Verdana" pitchFamily="34" charset="0"/>
              </a:rPr>
              <a:t>  Schema generale di riferimento della </a:t>
            </a:r>
            <a:r>
              <a:rPr lang="it-IT" sz="1200" b="1" i="1" dirty="0">
                <a:latin typeface="Verdana" pitchFamily="34" charset="0"/>
              </a:rPr>
              <a:t>Carta dei servizi scolastici</a:t>
            </a:r>
          </a:p>
          <a:p>
            <a:pPr algn="just"/>
            <a:r>
              <a:rPr lang="it-IT" sz="1200" b="1" i="1" dirty="0">
                <a:latin typeface="Verdana" pitchFamily="34" charset="0"/>
                <a:hlinkClick r:id="rId3"/>
              </a:rPr>
              <a:t>http://www.gazzettaufficiale.it/atto/</a:t>
            </a:r>
            <a:r>
              <a:rPr lang="it-IT" sz="1200" b="1" i="1" dirty="0" err="1">
                <a:latin typeface="Verdana" pitchFamily="34" charset="0"/>
                <a:hlinkClick r:id="rId3"/>
              </a:rPr>
              <a:t>serie_generale</a:t>
            </a:r>
            <a:r>
              <a:rPr lang="it-IT" sz="1200" b="1" i="1" dirty="0">
                <a:latin typeface="Verdana" pitchFamily="34" charset="0"/>
                <a:hlinkClick r:id="rId3"/>
              </a:rPr>
              <a:t>/</a:t>
            </a:r>
            <a:r>
              <a:rPr lang="it-IT" sz="1200" b="1" i="1" dirty="0" err="1">
                <a:latin typeface="Verdana" pitchFamily="34" charset="0"/>
                <a:hlinkClick r:id="rId3"/>
              </a:rPr>
              <a:t>caricaDettaglioAtto</a:t>
            </a:r>
            <a:r>
              <a:rPr lang="it-IT" sz="1200" b="1" i="1" dirty="0">
                <a:latin typeface="Verdana" pitchFamily="34" charset="0"/>
                <a:hlinkClick r:id="rId3"/>
              </a:rPr>
              <a:t>/originario;jsessionid=jZZZ0guflk-9f80ztWT0CA__.ntc-as2-guri2a?atto.dataPubblicazioneGazzetta=1995-06-15&amp;atto.codiceRedazionale=095A3401&amp;elenco30giorni=false</a:t>
            </a:r>
            <a:endParaRPr lang="it-IT" sz="1200" b="1" i="1" dirty="0">
              <a:latin typeface="Verdana" pitchFamily="34" charset="0"/>
            </a:endParaRPr>
          </a:p>
          <a:p>
            <a:pPr algn="just"/>
            <a:endParaRPr lang="it-IT" sz="1200" b="1" i="1" dirty="0">
              <a:latin typeface="Verdana" pitchFamily="34" charset="0"/>
            </a:endParaRPr>
          </a:p>
          <a:p>
            <a:pPr algn="just">
              <a:buFont typeface="Wingdings" pitchFamily="2" charset="2"/>
              <a:buChar char="Ø"/>
            </a:pPr>
            <a:r>
              <a:rPr lang="it-IT" sz="1200" b="1" dirty="0">
                <a:latin typeface="Verdana" pitchFamily="34" charset="0"/>
              </a:rPr>
              <a:t>Legge 13 luglio 2015, n. 107 </a:t>
            </a:r>
            <a:r>
              <a:rPr lang="it-IT" sz="1200" b="1" dirty="0">
                <a:solidFill>
                  <a:srgbClr val="F53E19"/>
                </a:solidFill>
                <a:effectLst>
                  <a:outerShdw blurRad="38100" dist="38100" dir="2700000" algn="tl">
                    <a:srgbClr val="C0C0C0"/>
                  </a:outerShdw>
                </a:effectLst>
                <a:latin typeface="Verdana" pitchFamily="34" charset="0"/>
              </a:rPr>
              <a:t> </a:t>
            </a:r>
            <a:r>
              <a:rPr lang="it-IT" sz="1200" b="1" dirty="0">
                <a:latin typeface="Verdana" pitchFamily="34" charset="0"/>
              </a:rPr>
              <a:t>Riforma del sistema nazionale di istruzione e formazione e delega per il riordino delle disposizioni legislative vigenti</a:t>
            </a:r>
          </a:p>
          <a:p>
            <a:pPr algn="just"/>
            <a:r>
              <a:rPr lang="it-IT" sz="1200" b="1" dirty="0">
                <a:latin typeface="Verdana" pitchFamily="34" charset="0"/>
                <a:hlinkClick r:id="rId4"/>
              </a:rPr>
              <a:t>http://www.gazzettaufficiale.it/</a:t>
            </a:r>
            <a:r>
              <a:rPr lang="it-IT" sz="1200" b="1" dirty="0" err="1">
                <a:latin typeface="Verdana" pitchFamily="34" charset="0"/>
                <a:hlinkClick r:id="rId4"/>
              </a:rPr>
              <a:t>eli</a:t>
            </a:r>
            <a:r>
              <a:rPr lang="it-IT" sz="1200" b="1" dirty="0">
                <a:latin typeface="Verdana" pitchFamily="34" charset="0"/>
                <a:hlinkClick r:id="rId4"/>
              </a:rPr>
              <a:t>/</a:t>
            </a:r>
            <a:r>
              <a:rPr lang="it-IT" sz="1200" b="1" dirty="0" err="1">
                <a:latin typeface="Verdana" pitchFamily="34" charset="0"/>
                <a:hlinkClick r:id="rId4"/>
              </a:rPr>
              <a:t>id</a:t>
            </a:r>
            <a:r>
              <a:rPr lang="it-IT" sz="1200" b="1" dirty="0">
                <a:latin typeface="Verdana" pitchFamily="34" charset="0"/>
                <a:hlinkClick r:id="rId4"/>
              </a:rPr>
              <a:t>/2015/07/15/15G00122/</a:t>
            </a:r>
            <a:r>
              <a:rPr lang="it-IT" sz="1200" b="1" dirty="0" err="1">
                <a:latin typeface="Verdana" pitchFamily="34" charset="0"/>
                <a:hlinkClick r:id="rId4"/>
              </a:rPr>
              <a:t>sg</a:t>
            </a:r>
            <a:endParaRPr lang="it-IT" sz="1200" b="1" dirty="0">
              <a:latin typeface="Verdana" pitchFamily="34" charset="0"/>
            </a:endParaRPr>
          </a:p>
          <a:p>
            <a:pPr algn="just"/>
            <a:endParaRPr lang="it-IT" sz="1200" b="1" i="1" dirty="0">
              <a:latin typeface="Verdana" pitchFamily="34" charset="0"/>
            </a:endParaRPr>
          </a:p>
          <a:p>
            <a:pPr algn="just">
              <a:buFont typeface="Wingdings" pitchFamily="2" charset="2"/>
              <a:buChar char="Ø"/>
            </a:pPr>
            <a:r>
              <a:rPr lang="it-IT" sz="1200" b="1" dirty="0">
                <a:latin typeface="Verdana" pitchFamily="34" charset="0"/>
              </a:rPr>
              <a:t>Regolamento recante indicazioni nazionali per il curricolo della scuola dell’infanzia e del primo ciclo d’istruzione, a norma dell’articolo 1, comma 4, del decreto del Presidente della Repubblica 20 marzo 2009, n. 89</a:t>
            </a:r>
            <a:endParaRPr lang="it-IT" sz="1200" b="1" i="1" dirty="0">
              <a:latin typeface="Verdana" pitchFamily="34" charset="0"/>
            </a:endParaRPr>
          </a:p>
          <a:p>
            <a:pPr algn="just"/>
            <a:r>
              <a:rPr lang="it-IT" sz="1200" b="1" i="1" dirty="0">
                <a:latin typeface="Verdana" pitchFamily="34" charset="0"/>
                <a:hlinkClick r:id="rId5"/>
              </a:rPr>
              <a:t>http://www.indicazioninazionali.it/documenti_Indicazioni_nazionali/DM_254_201_GU.pdf</a:t>
            </a:r>
            <a:endParaRPr lang="it-IT" sz="1200" b="1" i="1" dirty="0">
              <a:latin typeface="Verdana" pitchFamily="34" charset="0"/>
            </a:endParaRPr>
          </a:p>
          <a:p>
            <a:pPr algn="just"/>
            <a:endParaRPr lang="it-IT" sz="1200" b="1" i="1" dirty="0">
              <a:latin typeface="Verdana" pitchFamily="34" charset="0"/>
            </a:endParaRPr>
          </a:p>
          <a:p>
            <a:pPr algn="just">
              <a:buFont typeface="Wingdings" pitchFamily="2" charset="2"/>
              <a:buChar char="Ø"/>
            </a:pPr>
            <a:r>
              <a:rPr lang="it-IT" sz="1200" b="1" i="1" dirty="0">
                <a:latin typeface="Verdana" pitchFamily="34" charset="0"/>
              </a:rPr>
              <a:t>Regolamento sul sistema nazionale di valutazione in materia di istruzione e formazione.</a:t>
            </a:r>
            <a:endParaRPr lang="it-IT" sz="1200" b="1" dirty="0">
              <a:latin typeface="Verdana" pitchFamily="34" charset="0"/>
              <a:hlinkClick r:id="rId6"/>
            </a:endParaRPr>
          </a:p>
          <a:p>
            <a:pPr algn="just"/>
            <a:r>
              <a:rPr lang="it-IT" sz="1200" b="1" dirty="0">
                <a:latin typeface="Verdana" pitchFamily="34" charset="0"/>
                <a:hlinkClick r:id="rId6"/>
              </a:rPr>
              <a:t>http://www.istruzione.it/valutazione/allegati/DPR_%2028_03_13.pdf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dirty="0">
                <a:latin typeface="Verdana" pitchFamily="34" charset="0"/>
              </a:rPr>
              <a:t>DECRETO DEL PRESIDENTE DELLA REPUBBLICA 22 giugno 2009 , n. 122 Regolamento recante coordinamento delle norme vigenti per la valutazione degli alunni e ulteriori </a:t>
            </a:r>
            <a:r>
              <a:rPr lang="it-IT" sz="1200" b="1" dirty="0" err="1">
                <a:latin typeface="Verdana" pitchFamily="34" charset="0"/>
              </a:rPr>
              <a:t>modalita'</a:t>
            </a:r>
            <a:r>
              <a:rPr lang="it-IT" sz="1200" b="1" dirty="0">
                <a:latin typeface="Verdana" pitchFamily="34" charset="0"/>
              </a:rPr>
              <a:t> applicative in materia, ai sensi degli articoli 2 e 3 del decreto-legge 1° settembre 2008, n. 137, convertito, con modificazioni, dalla legge 30 ottobre 2008, n. 169</a:t>
            </a:r>
          </a:p>
          <a:p>
            <a:pPr algn="just"/>
            <a:r>
              <a:rPr lang="it-IT" sz="1200" b="1" dirty="0">
                <a:latin typeface="Verdana" pitchFamily="34" charset="0"/>
                <a:hlinkClick r:id="rId7"/>
              </a:rPr>
              <a:t>http://www.istruzione.it/esame_di_stato/</a:t>
            </a:r>
            <a:r>
              <a:rPr lang="it-IT" sz="1200" b="1" dirty="0" err="1">
                <a:latin typeface="Verdana" pitchFamily="34" charset="0"/>
                <a:hlinkClick r:id="rId7"/>
              </a:rPr>
              <a:t>Primo_Ciclo</a:t>
            </a:r>
            <a:r>
              <a:rPr lang="it-IT" sz="1200" b="1" dirty="0">
                <a:latin typeface="Verdana" pitchFamily="34" charset="0"/>
                <a:hlinkClick r:id="rId7"/>
              </a:rPr>
              <a:t>/normativa/allegati/dpr122_2009.pdf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i="1" dirty="0">
                <a:latin typeface="Verdana" pitchFamily="34" charset="0"/>
              </a:rPr>
              <a:t>Direttiva Ministeriale del 18 settembre 2014 n. 11</a:t>
            </a:r>
            <a:endParaRPr lang="it-IT" sz="1200" b="1" dirty="0">
              <a:latin typeface="Verdana" pitchFamily="34" charset="0"/>
            </a:endParaRPr>
          </a:p>
          <a:p>
            <a:pPr algn="just"/>
            <a:r>
              <a:rPr lang="it-IT" sz="1200" b="1" dirty="0">
                <a:latin typeface="Verdana" pitchFamily="34" charset="0"/>
                <a:hlinkClick r:id="rId8"/>
              </a:rPr>
              <a:t>http://www.istruzione.it/valutazione/allegati/DIRETTIVA_11.pdf</a:t>
            </a:r>
            <a:endParaRPr lang="it-IT" sz="1200" b="1" dirty="0">
              <a:latin typeface="Verdana" pitchFamily="34" charset="0"/>
            </a:endParaRPr>
          </a:p>
          <a:p>
            <a:pPr algn="just"/>
            <a:endParaRPr lang="it-IT" sz="1200" b="1" dirty="0">
              <a:latin typeface="Verdana" pitchFamily="34" charset="0"/>
            </a:endParaRPr>
          </a:p>
          <a:p>
            <a:pPr algn="just"/>
            <a:r>
              <a:rPr lang="it-IT" sz="1200" b="1" dirty="0">
                <a:latin typeface="Verdana" pitchFamily="34" charset="0"/>
              </a:rPr>
              <a:t>D.M. del 12 luglio 2011 n. 5669 Regolamento attuativo della L. 170/2010 </a:t>
            </a:r>
          </a:p>
          <a:p>
            <a:pPr algn="just"/>
            <a:r>
              <a:rPr lang="it-IT" sz="1200" b="1" dirty="0">
                <a:latin typeface="Verdana" pitchFamily="34" charset="0"/>
                <a:hlinkClick r:id="rId9"/>
              </a:rPr>
              <a:t>http://www.istruzione.it/esame_di_stato/</a:t>
            </a:r>
            <a:r>
              <a:rPr lang="it-IT" sz="1200" b="1" dirty="0" err="1">
                <a:latin typeface="Verdana" pitchFamily="34" charset="0"/>
                <a:hlinkClick r:id="rId9"/>
              </a:rPr>
              <a:t>Primo_Ciclo</a:t>
            </a:r>
            <a:r>
              <a:rPr lang="it-IT" sz="1200" b="1" dirty="0">
                <a:latin typeface="Verdana" pitchFamily="34" charset="0"/>
                <a:hlinkClick r:id="rId9"/>
              </a:rPr>
              <a:t>/normativa/allegati/prot5669_11.pdf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dirty="0">
                <a:latin typeface="Verdana" pitchFamily="34" charset="0"/>
              </a:rPr>
              <a:t>Legge 30 ottobre 2008, n. 169, </a:t>
            </a:r>
            <a:r>
              <a:rPr lang="it-IT" sz="1200" b="1" i="1" dirty="0">
                <a:latin typeface="Verdana" pitchFamily="34" charset="0"/>
              </a:rPr>
              <a:t>Conversione in legge, con modificazioni, del decreto-legge 1º settembre 2008, n. 137, recante disposizioni urgenti in materia di istruzione e università</a:t>
            </a:r>
          </a:p>
          <a:p>
            <a:pPr algn="just"/>
            <a:r>
              <a:rPr lang="it-IT" sz="1200" b="1" dirty="0">
                <a:latin typeface="Verdana" pitchFamily="34" charset="0"/>
                <a:hlinkClick r:id="rId10"/>
              </a:rPr>
              <a:t>http://hubmiur.pubblica.istruzione.it/alfresco/d/d/workspace/SpacesStore/d45d00a8-607e-4906-8c88-927b7bc3edd1/legge169_08.pdf</a:t>
            </a:r>
            <a:endParaRPr lang="it-IT" sz="1200" b="1" dirty="0">
              <a:latin typeface="Verdana" pitchFamily="34" charset="0"/>
            </a:endParaRPr>
          </a:p>
          <a:p>
            <a:pPr algn="just"/>
            <a:endParaRPr lang="it-IT" sz="1200" b="1" dirty="0">
              <a:latin typeface="Verdana" pitchFamily="34" charset="0"/>
            </a:endParaRPr>
          </a:p>
        </p:txBody>
      </p:sp>
      <p:sp>
        <p:nvSpPr>
          <p:cNvPr id="6" name="CasellaDiTesto 3"/>
          <p:cNvSpPr txBox="1">
            <a:spLocks noChangeArrowheads="1"/>
          </p:cNvSpPr>
          <p:nvPr/>
        </p:nvSpPr>
        <p:spPr bwMode="auto">
          <a:xfrm>
            <a:off x="423045" y="9448036"/>
            <a:ext cx="786587" cy="284987"/>
          </a:xfrm>
          <a:prstGeom prst="rect">
            <a:avLst/>
          </a:prstGeom>
          <a:noFill/>
          <a:ln w="9525">
            <a:noFill/>
            <a:miter lim="800000"/>
            <a:headEnd/>
            <a:tailEnd/>
          </a:ln>
        </p:spPr>
        <p:txBody>
          <a:bodyPr wrap="square">
            <a:spAutoFit/>
          </a:bodyPr>
          <a:lstStyle/>
          <a:p>
            <a:r>
              <a:rPr lang="it-IT" sz="1200" b="1" dirty="0">
                <a:latin typeface="Verdana" pitchFamily="34" charset="0"/>
                <a:hlinkClick r:id="rId11" action="ppaction://hlinksldjump"/>
              </a:rPr>
              <a:t>indice</a:t>
            </a:r>
            <a:endParaRPr lang="it-IT" sz="1200" b="1" dirty="0">
              <a:latin typeface="Verdana" pitchFamily="34"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491738"/>
          </a:xfrm>
          <a:prstGeom prst="rect">
            <a:avLst/>
          </a:prstGeom>
          <a:noFill/>
        </p:spPr>
        <p:txBody>
          <a:bodyPr>
            <a:spAutoFit/>
          </a:bodyPr>
          <a:lstStyle/>
          <a:p>
            <a:pPr algn="ctr">
              <a:lnSpc>
                <a:spcPct val="150000"/>
              </a:lnSpc>
              <a:spcAft>
                <a:spcPts val="0"/>
              </a:spcAft>
              <a:defRPr/>
            </a:pPr>
            <a:r>
              <a:rPr lang="it-IT" sz="2000" b="1" dirty="0">
                <a:effectLst>
                  <a:outerShdw blurRad="38100" dist="38100" dir="2700000" algn="tl">
                    <a:srgbClr val="000000">
                      <a:alpha val="43137"/>
                    </a:srgbClr>
                  </a:outerShdw>
                </a:effectLst>
                <a:latin typeface="Verdana" pitchFamily="34" charset="0"/>
                <a:cs typeface="+mn-cs"/>
              </a:rPr>
              <a:t>Fonti normative</a:t>
            </a:r>
          </a:p>
        </p:txBody>
      </p:sp>
      <p:sp>
        <p:nvSpPr>
          <p:cNvPr id="5" name="Rettangolo 4"/>
          <p:cNvSpPr/>
          <p:nvPr/>
        </p:nvSpPr>
        <p:spPr>
          <a:xfrm>
            <a:off x="423045" y="875476"/>
            <a:ext cx="6715172" cy="9140964"/>
          </a:xfrm>
          <a:prstGeom prst="rect">
            <a:avLst/>
          </a:prstGeom>
        </p:spPr>
        <p:txBody>
          <a:bodyPr wrap="square">
            <a:spAutoFit/>
          </a:bodyPr>
          <a:lstStyle/>
          <a:p>
            <a:pPr algn="just"/>
            <a:endParaRPr lang="it-IT" sz="1200" b="1" dirty="0">
              <a:latin typeface="Verdana" pitchFamily="34" charset="0"/>
            </a:endParaRPr>
          </a:p>
          <a:p>
            <a:pPr algn="just">
              <a:buFont typeface="Wingdings" pitchFamily="2" charset="2"/>
              <a:buChar char="Ø"/>
            </a:pPr>
            <a:r>
              <a:rPr lang="it-IT" sz="1200" b="1" i="1" dirty="0">
                <a:latin typeface="Verdana" pitchFamily="34" charset="0"/>
              </a:rPr>
              <a:t>Direttiva Ministeriale del 18 settembre 2014 n. 11</a:t>
            </a:r>
            <a:endParaRPr lang="it-IT" sz="1200" b="1" dirty="0">
              <a:latin typeface="Verdana" pitchFamily="34" charset="0"/>
            </a:endParaRPr>
          </a:p>
          <a:p>
            <a:pPr algn="just"/>
            <a:r>
              <a:rPr lang="it-IT" sz="1200" b="1" dirty="0">
                <a:latin typeface="Verdana" pitchFamily="34" charset="0"/>
                <a:hlinkClick r:id="rId2"/>
              </a:rPr>
              <a:t>http://www.istruzione.it/valutazione/allegati/DIRETTIVA_11.pdf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dirty="0">
                <a:latin typeface="Verdana" pitchFamily="34" charset="0"/>
              </a:rPr>
              <a:t>D.M. del 12 luglio 2011 n. 5669 Regolamento attuativo della L. 170/2010 </a:t>
            </a:r>
          </a:p>
          <a:p>
            <a:pPr algn="just"/>
            <a:r>
              <a:rPr lang="it-IT" sz="1200" b="1" dirty="0">
                <a:latin typeface="Verdana" pitchFamily="34" charset="0"/>
                <a:hlinkClick r:id="rId3"/>
              </a:rPr>
              <a:t>http://www.istruzione.it/esame_di_stato/</a:t>
            </a:r>
            <a:r>
              <a:rPr lang="it-IT" sz="1200" b="1" dirty="0" err="1">
                <a:latin typeface="Verdana" pitchFamily="34" charset="0"/>
                <a:hlinkClick r:id="rId3"/>
              </a:rPr>
              <a:t>Primo_Ciclo</a:t>
            </a:r>
            <a:r>
              <a:rPr lang="it-IT" sz="1200" b="1" dirty="0">
                <a:latin typeface="Verdana" pitchFamily="34" charset="0"/>
                <a:hlinkClick r:id="rId3"/>
              </a:rPr>
              <a:t>/normativa/allegati/prot5669_11.pdf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dirty="0">
                <a:latin typeface="Verdana" pitchFamily="34" charset="0"/>
              </a:rPr>
              <a:t>Legge 30 ottobre 2008, n. 169, </a:t>
            </a:r>
            <a:r>
              <a:rPr lang="it-IT" sz="1200" b="1" i="1" dirty="0">
                <a:latin typeface="Verdana" pitchFamily="34" charset="0"/>
              </a:rPr>
              <a:t>Conversione in legge, con modificazioni, del decreto-legge 1º settembre 2008, n. 137, recante disposizioni urgenti in materia di istruzione e università</a:t>
            </a:r>
          </a:p>
          <a:p>
            <a:pPr algn="just"/>
            <a:r>
              <a:rPr lang="it-IT" sz="1200" b="1" dirty="0">
                <a:latin typeface="Verdana" pitchFamily="34" charset="0"/>
                <a:hlinkClick r:id="rId4"/>
              </a:rPr>
              <a:t>http://hubmiur.pubblica.istruzione.it/alfresco/d/d/workspace/SpacesStore/d45d00a8-607e-4906-8c88-927b7bc3edd1/legge169_08.pdf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dirty="0">
                <a:latin typeface="Verdana" pitchFamily="34" charset="0"/>
              </a:rPr>
              <a:t>Legge 5 febbraio 1992, n. 104 </a:t>
            </a:r>
            <a:r>
              <a:rPr lang="it-IT" sz="1200" b="1" i="1" dirty="0" err="1">
                <a:latin typeface="Verdana" pitchFamily="34" charset="0"/>
              </a:rPr>
              <a:t>Legge-quadro</a:t>
            </a:r>
            <a:r>
              <a:rPr lang="it-IT" sz="1200" b="1" i="1" dirty="0">
                <a:latin typeface="Verdana" pitchFamily="34" charset="0"/>
              </a:rPr>
              <a:t> per l'assistenza, l'integrazione sociale e i diritti delle persone handicappate.</a:t>
            </a:r>
          </a:p>
          <a:p>
            <a:pPr algn="just"/>
            <a:r>
              <a:rPr lang="it-IT" sz="1200" b="1" dirty="0">
                <a:latin typeface="Verdana" pitchFamily="34" charset="0"/>
                <a:hlinkClick r:id="rId5"/>
              </a:rPr>
              <a:t>http://hubmiur.pubblica.istruzione.it/alfresco/d/d/workspace/SpacesStore/b9b27816-47b5-4031-9f4b-f0a8d1a8f364/prot104_92.pdf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dirty="0">
                <a:latin typeface="Verdana" pitchFamily="34" charset="0"/>
              </a:rPr>
              <a:t>LEGGE 8 ottobre 2010 , n. 170 </a:t>
            </a:r>
            <a:r>
              <a:rPr lang="it-IT" sz="1200" b="1" i="1" dirty="0">
                <a:latin typeface="Verdana" pitchFamily="34" charset="0"/>
              </a:rPr>
              <a:t>Nuove norme in materia di disturbi specifici di apprendimento in ambito scolastico</a:t>
            </a:r>
            <a:r>
              <a:rPr lang="it-IT" sz="1200" b="1" dirty="0">
                <a:latin typeface="Verdana" pitchFamily="34" charset="0"/>
              </a:rPr>
              <a:t>.</a:t>
            </a:r>
          </a:p>
          <a:p>
            <a:pPr algn="just"/>
            <a:r>
              <a:rPr lang="it-IT" sz="1200" b="1" dirty="0">
                <a:latin typeface="Verdana" pitchFamily="34" charset="0"/>
                <a:hlinkClick r:id="rId6"/>
              </a:rPr>
              <a:t>http://www.istruzione.it/esame_di_stato/</a:t>
            </a:r>
            <a:r>
              <a:rPr lang="it-IT" sz="1200" b="1" dirty="0" err="1">
                <a:latin typeface="Verdana" pitchFamily="34" charset="0"/>
                <a:hlinkClick r:id="rId6"/>
              </a:rPr>
              <a:t>Primo_Ciclo</a:t>
            </a:r>
            <a:r>
              <a:rPr lang="it-IT" sz="1200" b="1" dirty="0">
                <a:latin typeface="Verdana" pitchFamily="34" charset="0"/>
                <a:hlinkClick r:id="rId6"/>
              </a:rPr>
              <a:t>/normativa/allegati/legge170_10.pdf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kern="50" dirty="0">
                <a:latin typeface="Verdana" pitchFamily="34" charset="0"/>
                <a:ea typeface="Droid Sans Fallback"/>
                <a:cs typeface="FreeSans"/>
              </a:rPr>
              <a:t>Direttiva Ministeriale del 27/12/2012 </a:t>
            </a:r>
            <a:r>
              <a:rPr lang="it-IT" sz="1200" b="1" i="1" dirty="0">
                <a:latin typeface="Verdana" pitchFamily="34" charset="0"/>
              </a:rPr>
              <a:t>STRUMENTI </a:t>
            </a:r>
            <a:r>
              <a:rPr lang="it-IT" sz="1200" b="1" i="1" dirty="0" err="1">
                <a:latin typeface="Verdana" pitchFamily="34" charset="0"/>
              </a:rPr>
              <a:t>D’INTERVENTO</a:t>
            </a:r>
            <a:r>
              <a:rPr lang="it-IT" sz="1200" b="1" i="1" dirty="0">
                <a:latin typeface="Verdana" pitchFamily="34" charset="0"/>
              </a:rPr>
              <a:t> PER ALUNNI CON BISOGNI EDUCATIVI SPECIALI E ORGANIZZAZIONE TERRITORIALE PER L’INCLUSIONE SCOLASTICA</a:t>
            </a:r>
          </a:p>
          <a:p>
            <a:pPr algn="just"/>
            <a:r>
              <a:rPr lang="it-IT" sz="1200" b="1" dirty="0">
                <a:latin typeface="Verdana" pitchFamily="34" charset="0"/>
                <a:hlinkClick r:id="rId7"/>
              </a:rPr>
              <a:t>http://hubmiur.pubblica.istruzione.it/alfresco/d/d/workspace/SpacesStore/8d31611f-9d06-47d0-bcb7-3580ea282df1/dir271212.pdf</a:t>
            </a:r>
            <a:endParaRPr lang="it-IT" sz="1200" b="1" dirty="0">
              <a:latin typeface="Verdana" pitchFamily="34" charset="0"/>
            </a:endParaRPr>
          </a:p>
          <a:p>
            <a:pPr algn="just"/>
            <a:endParaRPr lang="it-IT" sz="1200" b="1" dirty="0">
              <a:latin typeface="Verdana" pitchFamily="34" charset="0"/>
            </a:endParaRPr>
          </a:p>
          <a:p>
            <a:pPr algn="just">
              <a:buFont typeface="Wingdings" pitchFamily="2" charset="2"/>
              <a:buChar char="Ø"/>
            </a:pPr>
            <a:r>
              <a:rPr lang="it-IT" sz="1200" b="1" dirty="0">
                <a:latin typeface="Verdana" pitchFamily="34" charset="0"/>
              </a:rPr>
              <a:t>Linee guida per l’accoglienza e l’integrazione degli alunni stranieri </a:t>
            </a:r>
            <a:r>
              <a:rPr lang="it-IT" sz="1200" b="1" dirty="0">
                <a:latin typeface="Verdana" pitchFamily="34" charset="0"/>
                <a:hlinkClick r:id="rId8"/>
              </a:rPr>
              <a:t>http://www.istruzione.it/allegati/2014/linee_guida_integrazione_alunni_stranieri.pdf</a:t>
            </a:r>
            <a:endParaRPr lang="it-IT" sz="1200" b="1" dirty="0">
              <a:latin typeface="Verdana" pitchFamily="34" charset="0"/>
            </a:endParaRPr>
          </a:p>
          <a:p>
            <a:pPr algn="just">
              <a:buFont typeface="Wingdings" pitchFamily="2" charset="2"/>
              <a:buChar char="Ø"/>
            </a:pPr>
            <a:endParaRPr lang="it-IT" sz="1200" b="1" dirty="0">
              <a:latin typeface="Verdana" pitchFamily="34" charset="0"/>
            </a:endParaRPr>
          </a:p>
          <a:p>
            <a:pPr algn="just">
              <a:buFont typeface="Wingdings" pitchFamily="2" charset="2"/>
              <a:buChar char="Ø"/>
            </a:pPr>
            <a:r>
              <a:rPr lang="it-IT" sz="1200" b="1" dirty="0">
                <a:latin typeface="Verdana" pitchFamily="34" charset="0"/>
              </a:rPr>
              <a:t>Nota </a:t>
            </a:r>
            <a:r>
              <a:rPr lang="it-IT" sz="1200" b="1" dirty="0">
                <a:latin typeface="Verdana" panose="020B0604030504040204" pitchFamily="34" charset="0"/>
                <a:ea typeface="Verdana" panose="020B0604030504040204" pitchFamily="34" charset="0"/>
                <a:cs typeface="Verdana" panose="020B0604030504040204" pitchFamily="34" charset="0"/>
              </a:rPr>
              <a:t>Ministeriale prot. n. 7443 del 18 Dicembre 2014</a:t>
            </a:r>
          </a:p>
          <a:p>
            <a:pPr algn="just"/>
            <a:r>
              <a:rPr lang="it-IT" sz="1200" b="1" dirty="0">
                <a:latin typeface="Verdana" panose="020B0604030504040204" pitchFamily="34" charset="0"/>
                <a:ea typeface="Verdana" panose="020B0604030504040204" pitchFamily="34" charset="0"/>
                <a:cs typeface="Verdana" panose="020B0604030504040204" pitchFamily="34" charset="0"/>
                <a:hlinkClick r:id="rId9"/>
              </a:rPr>
              <a:t>http://hubmiur.pubblica.istruzione.it/web/istruzione/prot7443_14</a:t>
            </a:r>
            <a:endParaRPr lang="it-IT" sz="1200" b="1"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Ø"/>
            </a:pPr>
            <a:endParaRPr lang="it-IT" sz="1200" b="1" dirty="0">
              <a:latin typeface="Verdana" pitchFamily="34" charset="0"/>
            </a:endParaRPr>
          </a:p>
          <a:p>
            <a:pPr algn="just"/>
            <a:r>
              <a:rPr lang="it-IT" sz="1200" dirty="0"/>
              <a:t>LI</a:t>
            </a:r>
            <a:r>
              <a:rPr lang="it-IT" sz="1200" b="1" dirty="0">
                <a:latin typeface="Verdana" pitchFamily="34" charset="0"/>
              </a:rPr>
              <a:t>NEE GUIDA PER IL DIRITTO ALLO STUDIO DEGLI ALUNNI E DEGLI STUDENTI CON DISTURBI SPECIFICI </a:t>
            </a:r>
            <a:r>
              <a:rPr lang="it-IT" sz="1200" b="1" dirty="0" err="1">
                <a:latin typeface="Verdana" pitchFamily="34" charset="0"/>
              </a:rPr>
              <a:t>DI</a:t>
            </a:r>
            <a:r>
              <a:rPr lang="it-IT" sz="1200" b="1" dirty="0">
                <a:latin typeface="Verdana" pitchFamily="34" charset="0"/>
              </a:rPr>
              <a:t> APPRENDIMENTO</a:t>
            </a:r>
            <a:endParaRPr lang="it-IT" sz="1200" b="1" dirty="0">
              <a:latin typeface="Verdana" pitchFamily="34" charset="0"/>
              <a:hlinkClick r:id="rId10"/>
            </a:endParaRPr>
          </a:p>
          <a:p>
            <a:pPr algn="just"/>
            <a:r>
              <a:rPr lang="it-IT" sz="1200" b="1" dirty="0">
                <a:latin typeface="Verdana" pitchFamily="34" charset="0"/>
                <a:hlinkClick r:id="rId10"/>
              </a:rPr>
              <a:t>http://hubmiur.pubblica.istruzione.it/alfresco/d/d/workspace/SpacesStore/76957d8d-4e63-4a21-bfef-0b41d6863c9a/linee_guida_sui_dsa_12luglio2011.pdf</a:t>
            </a:r>
            <a:endParaRPr lang="it-IT" sz="1200" b="1" dirty="0">
              <a:latin typeface="Verdana" pitchFamily="34" charset="0"/>
            </a:endParaRPr>
          </a:p>
          <a:p>
            <a:pPr algn="just"/>
            <a:endParaRPr lang="it-IT" sz="1200" b="1" dirty="0">
              <a:latin typeface="Verdana" pitchFamily="34" charset="0"/>
            </a:endParaRPr>
          </a:p>
          <a:p>
            <a:pPr algn="just"/>
            <a:r>
              <a:rPr lang="it-IT" sz="1200" b="1" dirty="0">
                <a:latin typeface="Verdana" pitchFamily="34" charset="0"/>
              </a:rPr>
              <a:t>STRUMENTI </a:t>
            </a:r>
            <a:r>
              <a:rPr lang="it-IT" sz="1200" b="1" dirty="0" err="1">
                <a:latin typeface="Verdana" pitchFamily="34" charset="0"/>
              </a:rPr>
              <a:t>D’INTERVENTO</a:t>
            </a:r>
            <a:r>
              <a:rPr lang="it-IT" sz="1200" b="1" dirty="0">
                <a:latin typeface="Verdana" pitchFamily="34" charset="0"/>
              </a:rPr>
              <a:t> PER ALUNNI CON BISOGNI EDUCATIVI SPECIALI E ORGANIZZAZIONE TERRITORIALE PER L’INCLUSIONE SCOLASTICA</a:t>
            </a:r>
            <a:endParaRPr lang="it-IT" sz="1200" b="1" dirty="0">
              <a:latin typeface="Verdana" pitchFamily="34" charset="0"/>
              <a:hlinkClick r:id="rId7"/>
            </a:endParaRPr>
          </a:p>
          <a:p>
            <a:pPr algn="just"/>
            <a:r>
              <a:rPr lang="it-IT" sz="1200" b="1" dirty="0">
                <a:latin typeface="Verdana" pitchFamily="34" charset="0"/>
                <a:hlinkClick r:id="rId7"/>
              </a:rPr>
              <a:t>http://hubmiur.pubblica.istruzione.it/alfresco/d/d/workspace/SpacesStore/8d31611f-9d06-47d0-bcb7-3580ea282df1/dir271212.pdf</a:t>
            </a:r>
            <a:endParaRPr lang="it-IT" sz="1200" b="1" dirty="0">
              <a:latin typeface="Verdana" pitchFamily="34" charset="0"/>
            </a:endParaRPr>
          </a:p>
        </p:txBody>
      </p:sp>
      <p:sp>
        <p:nvSpPr>
          <p:cNvPr id="4" name="CasellaDiTesto 3"/>
          <p:cNvSpPr txBox="1">
            <a:spLocks noChangeArrowheads="1"/>
          </p:cNvSpPr>
          <p:nvPr/>
        </p:nvSpPr>
        <p:spPr bwMode="auto">
          <a:xfrm>
            <a:off x="6280961" y="9448036"/>
            <a:ext cx="786587" cy="284987"/>
          </a:xfrm>
          <a:prstGeom prst="rect">
            <a:avLst/>
          </a:prstGeom>
          <a:noFill/>
          <a:ln w="9525">
            <a:noFill/>
            <a:miter lim="800000"/>
            <a:headEnd/>
            <a:tailEnd/>
          </a:ln>
        </p:spPr>
        <p:txBody>
          <a:bodyPr wrap="square">
            <a:spAutoFit/>
          </a:bodyPr>
          <a:lstStyle/>
          <a:p>
            <a:r>
              <a:rPr lang="it-IT" sz="1200" b="1" dirty="0">
                <a:latin typeface="Verdana" pitchFamily="34" charset="0"/>
                <a:hlinkClick r:id="rId11" action="ppaction://hlinksldjump"/>
              </a:rPr>
              <a:t>avanti</a:t>
            </a:r>
            <a:endParaRPr lang="it-IT" sz="1200" b="1" dirty="0">
              <a:latin typeface="Verdana" pitchFamily="34" charset="0"/>
            </a:endParaRPr>
          </a:p>
        </p:txBody>
      </p:sp>
      <p:sp>
        <p:nvSpPr>
          <p:cNvPr id="6" name="CasellaDiTesto 3"/>
          <p:cNvSpPr txBox="1">
            <a:spLocks noChangeArrowheads="1"/>
          </p:cNvSpPr>
          <p:nvPr/>
        </p:nvSpPr>
        <p:spPr bwMode="auto">
          <a:xfrm>
            <a:off x="423045" y="9448036"/>
            <a:ext cx="786587" cy="284987"/>
          </a:xfrm>
          <a:prstGeom prst="rect">
            <a:avLst/>
          </a:prstGeom>
          <a:noFill/>
          <a:ln w="9525">
            <a:noFill/>
            <a:miter lim="800000"/>
            <a:headEnd/>
            <a:tailEnd/>
          </a:ln>
        </p:spPr>
        <p:txBody>
          <a:bodyPr wrap="square">
            <a:spAutoFit/>
          </a:bodyPr>
          <a:lstStyle/>
          <a:p>
            <a:r>
              <a:rPr lang="it-IT" sz="1200" b="1" dirty="0">
                <a:latin typeface="Verdana" pitchFamily="34" charset="0"/>
                <a:hlinkClick r:id="rId12" action="ppaction://hlinksldjump"/>
              </a:rPr>
              <a:t>indice</a:t>
            </a:r>
            <a:endParaRPr lang="it-IT" sz="1200" b="1"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CasellaDiTesto 7"/>
          <p:cNvSpPr txBox="1"/>
          <p:nvPr/>
        </p:nvSpPr>
        <p:spPr>
          <a:xfrm>
            <a:off x="0" y="303213"/>
            <a:ext cx="7561263" cy="40163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Indice</a:t>
            </a:r>
            <a:endParaRPr lang="it-IT" sz="2000" b="1" i="1" dirty="0">
              <a:effectLst>
                <a:outerShdw blurRad="50800" dist="38100" algn="tr" rotWithShape="0">
                  <a:prstClr val="black">
                    <a:alpha val="40000"/>
                  </a:prstClr>
                </a:outerShdw>
              </a:effectLst>
              <a:latin typeface="Verdana" pitchFamily="34" charset="0"/>
              <a:cs typeface="+mn-cs"/>
            </a:endParaRPr>
          </a:p>
        </p:txBody>
      </p:sp>
      <p:graphicFrame>
        <p:nvGraphicFramePr>
          <p:cNvPr id="6" name="Tabella 5"/>
          <p:cNvGraphicFramePr>
            <a:graphicFrameLocks noGrp="1"/>
          </p:cNvGraphicFramePr>
          <p:nvPr/>
        </p:nvGraphicFramePr>
        <p:xfrm>
          <a:off x="351607" y="1018352"/>
          <a:ext cx="6858048" cy="8170540"/>
        </p:xfrm>
        <a:graphic>
          <a:graphicData uri="http://schemas.openxmlformats.org/drawingml/2006/table">
            <a:tbl>
              <a:tblPr>
                <a:effectLst>
                  <a:outerShdw blurRad="50800" dist="38100" dir="2700000" algn="tl" rotWithShape="0">
                    <a:prstClr val="black">
                      <a:alpha val="40000"/>
                    </a:prstClr>
                  </a:outerShdw>
                </a:effectLst>
              </a:tblPr>
              <a:tblGrid>
                <a:gridCol w="928694">
                  <a:extLst>
                    <a:ext uri="{9D8B030D-6E8A-4147-A177-3AD203B41FA5}">
                      <a16:colId xmlns:a16="http://schemas.microsoft.com/office/drawing/2014/main" xmlns="" val="20000"/>
                    </a:ext>
                  </a:extLst>
                </a:gridCol>
                <a:gridCol w="1571636">
                  <a:extLst>
                    <a:ext uri="{9D8B030D-6E8A-4147-A177-3AD203B41FA5}">
                      <a16:colId xmlns:a16="http://schemas.microsoft.com/office/drawing/2014/main" xmlns="" val="20001"/>
                    </a:ext>
                  </a:extLst>
                </a:gridCol>
                <a:gridCol w="357190">
                  <a:extLst>
                    <a:ext uri="{9D8B030D-6E8A-4147-A177-3AD203B41FA5}">
                      <a16:colId xmlns:a16="http://schemas.microsoft.com/office/drawing/2014/main" xmlns="" val="20002"/>
                    </a:ext>
                  </a:extLst>
                </a:gridCol>
                <a:gridCol w="285752">
                  <a:extLst>
                    <a:ext uri="{9D8B030D-6E8A-4147-A177-3AD203B41FA5}">
                      <a16:colId xmlns:a16="http://schemas.microsoft.com/office/drawing/2014/main" xmlns="" val="20003"/>
                    </a:ext>
                  </a:extLst>
                </a:gridCol>
                <a:gridCol w="143645">
                  <a:extLst>
                    <a:ext uri="{9D8B030D-6E8A-4147-A177-3AD203B41FA5}">
                      <a16:colId xmlns:a16="http://schemas.microsoft.com/office/drawing/2014/main" xmlns="" val="20004"/>
                    </a:ext>
                  </a:extLst>
                </a:gridCol>
                <a:gridCol w="214314">
                  <a:extLst>
                    <a:ext uri="{9D8B030D-6E8A-4147-A177-3AD203B41FA5}">
                      <a16:colId xmlns:a16="http://schemas.microsoft.com/office/drawing/2014/main" xmlns="" val="20005"/>
                    </a:ext>
                  </a:extLst>
                </a:gridCol>
                <a:gridCol w="3356817">
                  <a:extLst>
                    <a:ext uri="{9D8B030D-6E8A-4147-A177-3AD203B41FA5}">
                      <a16:colId xmlns:a16="http://schemas.microsoft.com/office/drawing/2014/main" xmlns="" val="20006"/>
                    </a:ext>
                  </a:extLst>
                </a:gridCol>
              </a:tblGrid>
              <a:tr h="321471">
                <a:tc rowSpan="9">
                  <a:txBody>
                    <a:bodyPr/>
                    <a:lstStyle/>
                    <a:p>
                      <a:pPr algn="ctr">
                        <a:lnSpc>
                          <a:spcPct val="150000"/>
                        </a:lnSpc>
                        <a:spcBef>
                          <a:spcPts val="600"/>
                        </a:spcBef>
                        <a:spcAft>
                          <a:spcPts val="600"/>
                        </a:spcAft>
                      </a:pPr>
                      <a:endParaRPr lang="it-IT" sz="1400" b="1" dirty="0">
                        <a:solidFill>
                          <a:schemeClr val="tx1"/>
                        </a:solidFill>
                        <a:latin typeface="Verdana" pitchFamily="34" charset="0"/>
                        <a:ea typeface="Calibri"/>
                        <a:cs typeface="Cambria"/>
                      </a:endParaRPr>
                    </a:p>
                    <a:p>
                      <a:pPr algn="ctr">
                        <a:lnSpc>
                          <a:spcPct val="150000"/>
                        </a:lnSpc>
                        <a:spcBef>
                          <a:spcPts val="600"/>
                        </a:spcBef>
                        <a:spcAft>
                          <a:spcPts val="600"/>
                        </a:spcAft>
                      </a:pPr>
                      <a:endParaRPr lang="it-IT" sz="1400" b="1" dirty="0">
                        <a:solidFill>
                          <a:schemeClr val="tx1"/>
                        </a:solidFill>
                        <a:latin typeface="Verdana" pitchFamily="34" charset="0"/>
                        <a:ea typeface="Calibri"/>
                        <a:cs typeface="Cambria"/>
                      </a:endParaRPr>
                    </a:p>
                    <a:p>
                      <a:pPr algn="ctr">
                        <a:lnSpc>
                          <a:spcPct val="150000"/>
                        </a:lnSpc>
                        <a:spcBef>
                          <a:spcPts val="600"/>
                        </a:spcBef>
                        <a:spcAft>
                          <a:spcPts val="600"/>
                        </a:spcAft>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I</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9">
                  <a:txBody>
                    <a:bodyPr/>
                    <a:lstStyle/>
                    <a:p>
                      <a:pPr algn="ctr">
                        <a:lnSpc>
                          <a:spcPct val="150000"/>
                        </a:lnSpc>
                        <a:spcBef>
                          <a:spcPts val="600"/>
                        </a:spcBef>
                        <a:spcAft>
                          <a:spcPts val="600"/>
                        </a:spcAft>
                      </a:pPr>
                      <a:endParaRPr lang="it-IT" sz="1400" b="1" dirty="0">
                        <a:solidFill>
                          <a:schemeClr val="tx1"/>
                        </a:solidFill>
                        <a:latin typeface="Verdana" pitchFamily="34" charset="0"/>
                        <a:ea typeface="Calibri"/>
                        <a:cs typeface="Cambria"/>
                      </a:endParaRPr>
                    </a:p>
                    <a:p>
                      <a:pPr algn="ctr">
                        <a:lnSpc>
                          <a:spcPct val="150000"/>
                        </a:lnSpc>
                        <a:spcBef>
                          <a:spcPts val="600"/>
                        </a:spcBef>
                        <a:spcAft>
                          <a:spcPts val="600"/>
                        </a:spcAft>
                      </a:pPr>
                      <a:endParaRPr lang="it-IT" sz="1400" b="1" dirty="0">
                        <a:solidFill>
                          <a:schemeClr val="tx1"/>
                        </a:solidFill>
                        <a:latin typeface="Verdana" pitchFamily="34" charset="0"/>
                        <a:ea typeface="Calibri"/>
                        <a:cs typeface="Cambria"/>
                      </a:endParaRPr>
                    </a:p>
                    <a:p>
                      <a:pPr algn="ctr">
                        <a:lnSpc>
                          <a:spcPct val="150000"/>
                        </a:lnSpc>
                        <a:spcBef>
                          <a:spcPts val="600"/>
                        </a:spcBef>
                        <a:spcAft>
                          <a:spcPts val="600"/>
                        </a:spcAft>
                      </a:pPr>
                      <a:r>
                        <a:rPr lang="it-IT" sz="1400" b="1" dirty="0">
                          <a:solidFill>
                            <a:schemeClr val="tx1"/>
                          </a:solidFill>
                          <a:latin typeface="Verdana" pitchFamily="34" charset="0"/>
                          <a:ea typeface="Calibri"/>
                          <a:cs typeface="Cambria"/>
                          <a:hlinkClick r:id="rId4" action="ppaction://hlinksldjump"/>
                        </a:rPr>
                        <a:t>Carta dei servizi</a:t>
                      </a: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l">
                        <a:lnSpc>
                          <a:spcPts val="1400"/>
                        </a:lnSpc>
                        <a:spcBef>
                          <a:spcPts val="600"/>
                        </a:spcBef>
                        <a:spcAft>
                          <a:spcPts val="600"/>
                        </a:spcAft>
                        <a:buFont typeface="+mj-lt"/>
                        <a:buNone/>
                      </a:pPr>
                      <a:r>
                        <a:rPr lang="it-IT" sz="1200" b="1" dirty="0">
                          <a:solidFill>
                            <a:schemeClr val="tx1"/>
                          </a:solidFill>
                          <a:latin typeface="Verdana" pitchFamily="34" charset="0"/>
                          <a:ea typeface="Calibri"/>
                          <a:cs typeface="Cambria"/>
                        </a:rPr>
                        <a:t>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marL="228600" indent="-228600" algn="l">
                        <a:lnSpc>
                          <a:spcPct val="150000"/>
                        </a:lnSpc>
                        <a:spcBef>
                          <a:spcPts val="0"/>
                        </a:spcBef>
                        <a:spcAft>
                          <a:spcPts val="0"/>
                        </a:spcAft>
                        <a:buNone/>
                      </a:pPr>
                      <a:r>
                        <a:rPr lang="it-IT" sz="1200" b="1" dirty="0">
                          <a:solidFill>
                            <a:schemeClr val="tx1"/>
                          </a:solidFill>
                          <a:latin typeface="Verdana" pitchFamily="34" charset="0"/>
                          <a:ea typeface="Calibri"/>
                          <a:cs typeface="Cambria"/>
                          <a:hlinkClick r:id="rId5" action="ppaction://hlinksldjump"/>
                        </a:rPr>
                        <a:t>Atto di indirizzo del Dirigente scolastico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8640">
                <a:tc vMerge="1">
                  <a:txBody>
                    <a:bodyPr/>
                    <a:lstStyle/>
                    <a:p>
                      <a:pPr algn="ctr">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500"/>
                        </a:lnSpc>
                        <a:spcBef>
                          <a:spcPts val="600"/>
                        </a:spcBef>
                        <a:spcAft>
                          <a:spcPts val="600"/>
                        </a:spcAft>
                      </a:pPr>
                      <a:r>
                        <a:rPr lang="it-IT" sz="1200" b="1" dirty="0">
                          <a:solidFill>
                            <a:schemeClr val="tx1"/>
                          </a:solidFill>
                          <a:latin typeface="Verdana" pitchFamily="34" charset="0"/>
                          <a:ea typeface="Calibri"/>
                          <a:cs typeface="Cambria"/>
                        </a:rPr>
                        <a:t>b)</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algn="just">
                        <a:lnSpc>
                          <a:spcPct val="150000"/>
                        </a:lnSpc>
                        <a:spcBef>
                          <a:spcPts val="0"/>
                        </a:spcBef>
                        <a:spcAft>
                          <a:spcPts val="0"/>
                        </a:spcAft>
                      </a:pPr>
                      <a:r>
                        <a:rPr lang="it-IT" sz="1200" b="1" dirty="0">
                          <a:solidFill>
                            <a:schemeClr val="tx1"/>
                          </a:solidFill>
                          <a:latin typeface="Verdana" pitchFamily="34" charset="0"/>
                          <a:ea typeface="Calibri"/>
                          <a:cs typeface="Cambria"/>
                          <a:hlinkClick r:id="rId6" action="ppaction://hlinksldjump"/>
                        </a:rPr>
                        <a:t>Rendicontazione sociale e</a:t>
                      </a:r>
                      <a:r>
                        <a:rPr lang="it-IT" sz="1200" b="1" baseline="0" dirty="0">
                          <a:solidFill>
                            <a:schemeClr val="tx1"/>
                          </a:solidFill>
                          <a:latin typeface="Verdana" pitchFamily="34" charset="0"/>
                          <a:ea typeface="Calibri"/>
                          <a:cs typeface="Cambria"/>
                          <a:hlinkClick r:id="rId6" action="ppaction://hlinksldjump"/>
                        </a:rPr>
                        <a:t> </a:t>
                      </a:r>
                      <a:r>
                        <a:rPr lang="it-IT" sz="1200" b="1" dirty="0">
                          <a:solidFill>
                            <a:schemeClr val="tx1"/>
                          </a:solidFill>
                          <a:latin typeface="Verdana" pitchFamily="34" charset="0"/>
                          <a:ea typeface="Calibri"/>
                          <a:cs typeface="Cambria"/>
                          <a:hlinkClick r:id="rId6" action="ppaction://hlinksldjump"/>
                        </a:rPr>
                        <a:t>diffusione dei    </a:t>
                      </a:r>
                      <a:r>
                        <a:rPr lang="it-IT" sz="1200" b="1" baseline="0" dirty="0">
                          <a:solidFill>
                            <a:schemeClr val="tx1"/>
                          </a:solidFill>
                          <a:latin typeface="Verdana" pitchFamily="34" charset="0"/>
                          <a:ea typeface="Calibri"/>
                          <a:cs typeface="Cambria"/>
                          <a:hlinkClick r:id="rId6" action="ppaction://hlinksldjump"/>
                        </a:rPr>
                        <a:t>    </a:t>
                      </a:r>
                      <a:r>
                        <a:rPr lang="it-IT" sz="1200" b="1" dirty="0">
                          <a:solidFill>
                            <a:schemeClr val="tx1"/>
                          </a:solidFill>
                          <a:latin typeface="Verdana" pitchFamily="34" charset="0"/>
                          <a:ea typeface="Calibri"/>
                          <a:cs typeface="Cambria"/>
                          <a:hlinkClick r:id="rId6" action="ppaction://hlinksldjump"/>
                        </a:rPr>
                        <a:t>risultati raggiunti</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1"/>
                  </a:ext>
                </a:extLst>
              </a:tr>
              <a:tr h="274320">
                <a:tc vMerge="1">
                  <a:txBody>
                    <a:bodyPr/>
                    <a:lstStyle/>
                    <a:p>
                      <a:pPr algn="ctr">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500"/>
                        </a:lnSpc>
                        <a:spcBef>
                          <a:spcPts val="600"/>
                        </a:spcBef>
                        <a:spcAft>
                          <a:spcPts val="600"/>
                        </a:spcAft>
                      </a:pPr>
                      <a:r>
                        <a:rPr lang="it-IT" sz="1200" b="1" dirty="0">
                          <a:solidFill>
                            <a:schemeClr val="tx1"/>
                          </a:solidFill>
                          <a:latin typeface="Verdana" pitchFamily="34" charset="0"/>
                          <a:ea typeface="Calibri"/>
                          <a:cs typeface="Cambria"/>
                        </a:rPr>
                        <a:t>c)</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algn="just">
                        <a:lnSpc>
                          <a:spcPct val="150000"/>
                        </a:lnSpc>
                        <a:spcBef>
                          <a:spcPts val="0"/>
                        </a:spcBef>
                        <a:spcAft>
                          <a:spcPts val="0"/>
                        </a:spcAft>
                      </a:pPr>
                      <a:r>
                        <a:rPr lang="it-IT" sz="1200" b="1" dirty="0">
                          <a:solidFill>
                            <a:schemeClr val="tx1"/>
                          </a:solidFill>
                          <a:latin typeface="Verdana" pitchFamily="34" charset="0"/>
                          <a:ea typeface="Calibri"/>
                          <a:cs typeface="Cambria"/>
                          <a:hlinkClick r:id="rId7" action="ppaction://hlinksldjump"/>
                        </a:rPr>
                        <a:t>Patto di corresponsabilità con le famiglie</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2"/>
                  </a:ext>
                </a:extLst>
              </a:tr>
              <a:tr h="274320">
                <a:tc vMerge="1">
                  <a:txBody>
                    <a:bodyPr/>
                    <a:lstStyle/>
                    <a:p>
                      <a:pPr algn="ctr">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500"/>
                        </a:lnSpc>
                        <a:spcBef>
                          <a:spcPts val="600"/>
                        </a:spcBef>
                        <a:spcAft>
                          <a:spcPts val="60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Bef>
                          <a:spcPts val="1200"/>
                        </a:spcBef>
                        <a:spcAft>
                          <a:spcPts val="600"/>
                        </a:spcAft>
                      </a:pPr>
                      <a:r>
                        <a:rPr lang="it-IT" sz="1200" b="1" dirty="0">
                          <a:solidFill>
                            <a:schemeClr val="tx1"/>
                          </a:solidFill>
                          <a:latin typeface="Verdana" pitchFamily="34" charset="0"/>
                          <a:ea typeface="Calibri"/>
                          <a:cs typeface="Cambria"/>
                        </a:rPr>
                        <a:t>1</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algn="just">
                        <a:lnSpc>
                          <a:spcPct val="150000"/>
                        </a:lnSpc>
                        <a:spcBef>
                          <a:spcPts val="0"/>
                        </a:spcBef>
                        <a:spcAft>
                          <a:spcPts val="0"/>
                        </a:spcAft>
                      </a:pPr>
                      <a:r>
                        <a:rPr lang="it-IT" sz="1200" b="1" dirty="0">
                          <a:solidFill>
                            <a:schemeClr val="tx1"/>
                          </a:solidFill>
                          <a:latin typeface="Verdana" pitchFamily="34" charset="0"/>
                          <a:ea typeface="Calibri"/>
                          <a:cs typeface="Cambria"/>
                          <a:hlinkClick r:id="rId8" action="ppaction://hlinksldjump"/>
                        </a:rPr>
                        <a:t>Generale</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3"/>
                  </a:ext>
                </a:extLst>
              </a:tr>
              <a:tr h="274320">
                <a:tc vMerge="1">
                  <a:txBody>
                    <a:bodyPr/>
                    <a:lstStyle/>
                    <a:p>
                      <a:pPr algn="ctr">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500"/>
                        </a:lnSpc>
                        <a:spcBef>
                          <a:spcPts val="600"/>
                        </a:spcBef>
                        <a:spcAft>
                          <a:spcPts val="60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Bef>
                          <a:spcPts val="1200"/>
                        </a:spcBef>
                        <a:spcAft>
                          <a:spcPts val="600"/>
                        </a:spcAft>
                      </a:pPr>
                      <a:r>
                        <a:rPr lang="it-IT" sz="1200" b="1" dirty="0">
                          <a:solidFill>
                            <a:schemeClr val="tx1"/>
                          </a:solidFill>
                          <a:latin typeface="Verdana" pitchFamily="34" charset="0"/>
                          <a:ea typeface="Calibri"/>
                          <a:cs typeface="Cambria"/>
                        </a:rPr>
                        <a:t>2</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algn="just">
                        <a:lnSpc>
                          <a:spcPct val="150000"/>
                        </a:lnSpc>
                        <a:spcBef>
                          <a:spcPts val="0"/>
                        </a:spcBef>
                        <a:spcAft>
                          <a:spcPts val="0"/>
                        </a:spcAft>
                      </a:pPr>
                      <a:r>
                        <a:rPr lang="it-IT" sz="1200" b="1" dirty="0">
                          <a:solidFill>
                            <a:schemeClr val="tx1"/>
                          </a:solidFill>
                          <a:latin typeface="Verdana" pitchFamily="34" charset="0"/>
                          <a:ea typeface="Calibri"/>
                          <a:cs typeface="Cambria"/>
                          <a:hlinkClick r:id="rId9" action="ppaction://hlinksldjump"/>
                        </a:rPr>
                        <a:t>Contratto Educativo Personalizzato </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4"/>
                  </a:ext>
                </a:extLst>
              </a:tr>
              <a:tr h="274320">
                <a:tc vMerge="1">
                  <a:txBody>
                    <a:bodyPr/>
                    <a:lstStyle/>
                    <a:p>
                      <a:pPr algn="ctr">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just">
                        <a:lnSpc>
                          <a:spcPts val="1500"/>
                        </a:lnSpc>
                        <a:spcBef>
                          <a:spcPts val="600"/>
                        </a:spcBef>
                        <a:spcAft>
                          <a:spcPts val="600"/>
                        </a:spcAft>
                      </a:pPr>
                      <a:r>
                        <a:rPr lang="it-IT" sz="1200" b="1" dirty="0">
                          <a:solidFill>
                            <a:schemeClr val="tx1"/>
                          </a:solidFill>
                          <a:latin typeface="Verdana" pitchFamily="34" charset="0"/>
                          <a:ea typeface="Calibri"/>
                          <a:cs typeface="Cambria"/>
                        </a:rPr>
                        <a:t>d)</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Bef>
                          <a:spcPts val="1200"/>
                        </a:spcBef>
                        <a:spcAft>
                          <a:spcPts val="60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algn="just">
                        <a:lnSpc>
                          <a:spcPct val="150000"/>
                        </a:lnSpc>
                        <a:spcBef>
                          <a:spcPts val="0"/>
                        </a:spcBef>
                        <a:spcAft>
                          <a:spcPts val="0"/>
                        </a:spcAft>
                      </a:pPr>
                      <a:r>
                        <a:rPr lang="it-IT" sz="1200" b="1" dirty="0">
                          <a:solidFill>
                            <a:schemeClr val="tx1"/>
                          </a:solidFill>
                          <a:latin typeface="Verdana" pitchFamily="34" charset="0"/>
                          <a:ea typeface="Calibri"/>
                          <a:cs typeface="Cambria"/>
                        </a:rPr>
                        <a:t>Regolamenti</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5"/>
                  </a:ext>
                </a:extLst>
              </a:tr>
              <a:tr h="274320">
                <a:tc vMerge="1">
                  <a:txBody>
                    <a:bodyPr/>
                    <a:lstStyle/>
                    <a:p>
                      <a:pPr algn="ctr">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ts val="1500"/>
                        </a:lnSpc>
                        <a:spcBef>
                          <a:spcPts val="600"/>
                        </a:spcBef>
                        <a:spcAft>
                          <a:spcPts val="600"/>
                        </a:spcAft>
                      </a:pPr>
                      <a:endParaRPr lang="it-IT" sz="12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Bef>
                          <a:spcPts val="1200"/>
                        </a:spcBef>
                        <a:spcAft>
                          <a:spcPts val="600"/>
                        </a:spcAft>
                      </a:pPr>
                      <a:r>
                        <a:rPr lang="it-IT" sz="1200" b="1" dirty="0">
                          <a:solidFill>
                            <a:schemeClr val="tx1"/>
                          </a:solidFill>
                          <a:latin typeface="Verdana" pitchFamily="34" charset="0"/>
                          <a:ea typeface="Calibri"/>
                          <a:cs typeface="Cambria"/>
                        </a:rPr>
                        <a:t>1</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marL="228600" indent="-228600" algn="just">
                        <a:lnSpc>
                          <a:spcPct val="150000"/>
                        </a:lnSpc>
                        <a:spcBef>
                          <a:spcPts val="0"/>
                        </a:spcBef>
                        <a:spcAft>
                          <a:spcPts val="0"/>
                        </a:spcAft>
                        <a:buFont typeface="+mj-lt"/>
                        <a:buNone/>
                      </a:pPr>
                      <a:r>
                        <a:rPr lang="it-IT" sz="1200" b="1" dirty="0">
                          <a:solidFill>
                            <a:schemeClr val="tx1"/>
                          </a:solidFill>
                          <a:latin typeface="Verdana" pitchFamily="34" charset="0"/>
                          <a:ea typeface="Calibri"/>
                          <a:cs typeface="Cambria"/>
                          <a:hlinkClick r:id="rId10" action="ppaction://hlinksldjump"/>
                        </a:rPr>
                        <a:t>Regolamento d’Istituto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6"/>
                  </a:ext>
                </a:extLst>
              </a:tr>
              <a:tr h="548640">
                <a:tc vMerge="1">
                  <a:txBody>
                    <a:bodyPr/>
                    <a:lstStyle/>
                    <a:p>
                      <a:pPr algn="ctr">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ts val="1500"/>
                        </a:lnSpc>
                        <a:spcBef>
                          <a:spcPts val="600"/>
                        </a:spcBef>
                        <a:spcAft>
                          <a:spcPts val="600"/>
                        </a:spcAft>
                      </a:pPr>
                      <a:endParaRPr lang="it-IT" sz="12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Bef>
                          <a:spcPts val="1200"/>
                        </a:spcBef>
                        <a:spcAft>
                          <a:spcPts val="600"/>
                        </a:spcAft>
                      </a:pPr>
                      <a:r>
                        <a:rPr lang="it-IT" sz="1200" b="1" dirty="0">
                          <a:solidFill>
                            <a:schemeClr val="tx1"/>
                          </a:solidFill>
                          <a:latin typeface="Verdana" pitchFamily="34" charset="0"/>
                          <a:ea typeface="Calibri"/>
                          <a:cs typeface="Cambria"/>
                        </a:rPr>
                        <a:t>2</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ea typeface="Calibri"/>
                          <a:cs typeface="Cambria"/>
                          <a:hlinkClick r:id="rId11" action="ppaction://hlinksldjump"/>
                        </a:rPr>
                        <a:t>Regolamento disciplinare della Scuola secondaria di primo</a:t>
                      </a:r>
                      <a:r>
                        <a:rPr lang="it-IT" sz="1200" b="1" baseline="0" dirty="0">
                          <a:solidFill>
                            <a:schemeClr val="tx1"/>
                          </a:solidFill>
                          <a:latin typeface="Verdana" pitchFamily="34" charset="0"/>
                          <a:ea typeface="Calibri"/>
                          <a:cs typeface="Cambria"/>
                          <a:hlinkClick r:id="rId11" action="ppaction://hlinksldjump"/>
                        </a:rPr>
                        <a:t> grado</a:t>
                      </a:r>
                      <a:endParaRPr lang="it-IT" sz="1200" b="1" baseline="0"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7"/>
                  </a:ext>
                </a:extLst>
              </a:tr>
              <a:tr h="302430">
                <a:tc vMerge="1">
                  <a:txBody>
                    <a:bodyPr/>
                    <a:lstStyle/>
                    <a:p>
                      <a:pPr algn="ctr">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ct val="150000"/>
                        </a:lnSpc>
                        <a:spcBef>
                          <a:spcPts val="600"/>
                        </a:spcBef>
                        <a:spcAft>
                          <a:spcPts val="60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lnSpc>
                          <a:spcPts val="1500"/>
                        </a:lnSpc>
                        <a:spcBef>
                          <a:spcPts val="600"/>
                        </a:spcBef>
                        <a:spcAft>
                          <a:spcPts val="600"/>
                        </a:spcAft>
                      </a:pPr>
                      <a:endParaRPr lang="it-IT" sz="12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Bef>
                          <a:spcPts val="1200"/>
                        </a:spcBef>
                        <a:spcAft>
                          <a:spcPts val="600"/>
                        </a:spcAft>
                      </a:pPr>
                      <a:r>
                        <a:rPr lang="it-IT" sz="1200" b="1" dirty="0">
                          <a:solidFill>
                            <a:schemeClr val="tx1"/>
                          </a:solidFill>
                          <a:latin typeface="Verdana" pitchFamily="34" charset="0"/>
                          <a:ea typeface="Calibri"/>
                          <a:cs typeface="Cambria"/>
                        </a:rPr>
                        <a:t>3</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hlinkClick r:id="rId12" action="ppaction://hlinksldjump"/>
                        </a:rPr>
                        <a:t>Regolamento viaggi di istruzione</a:t>
                      </a:r>
                      <a:r>
                        <a:rPr lang="it-IT" sz="1200" b="1" dirty="0">
                          <a:solidFill>
                            <a:schemeClr val="tx1"/>
                          </a:solidFill>
                          <a:latin typeface="Verdana" pitchFamily="34" charset="0"/>
                          <a:ea typeface="Calibri"/>
                          <a:cs typeface="Cambria"/>
                          <a:hlinkClick r:id="rId12" action="ppaction://hlinksldjump"/>
                        </a:rPr>
                        <a:t> </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8"/>
                  </a:ext>
                </a:extLst>
              </a:tr>
              <a:tr h="152400">
                <a:tc>
                  <a:txBody>
                    <a:bodyPr/>
                    <a:lstStyle/>
                    <a:p>
                      <a:pPr algn="ctr">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200"/>
                        </a:lnSpc>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just">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9"/>
                  </a:ext>
                </a:extLst>
              </a:tr>
              <a:tr h="426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II</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ctr">
                        <a:spcAft>
                          <a:spcPts val="0"/>
                        </a:spcAft>
                      </a:pPr>
                      <a:r>
                        <a:rPr lang="it-IT" sz="1400" b="1" dirty="0">
                          <a:solidFill>
                            <a:schemeClr val="tx1"/>
                          </a:solidFill>
                          <a:latin typeface="Verdana" pitchFamily="34" charset="0"/>
                          <a:ea typeface="Calibri"/>
                          <a:cs typeface="Cambria"/>
                        </a:rPr>
                        <a:t>Il territorio</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algn="just">
                        <a:spcAft>
                          <a:spcPts val="0"/>
                        </a:spcAft>
                      </a:pPr>
                      <a:r>
                        <a:rPr lang="it-IT" sz="1200" b="1" dirty="0">
                          <a:solidFill>
                            <a:schemeClr val="tx1"/>
                          </a:solidFill>
                          <a:latin typeface="Verdana" pitchFamily="34" charset="0"/>
                          <a:ea typeface="Calibri"/>
                          <a:cs typeface="Cambria"/>
                          <a:hlinkClick r:id="rId13" action="ppaction://hlinksldjump"/>
                        </a:rPr>
                        <a:t>Analisi del territorio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0"/>
                  </a:ext>
                </a:extLst>
              </a:tr>
              <a:tr h="125736">
                <a:tc>
                  <a:txBody>
                    <a:bodyPr/>
                    <a:lstStyle/>
                    <a:p>
                      <a:pPr algn="ctr">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just">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1"/>
                  </a:ext>
                </a:extLst>
              </a:tr>
              <a:tr h="34653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III</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5">
                  <a:txBody>
                    <a:bodyPr/>
                    <a:lstStyle/>
                    <a:p>
                      <a:pPr algn="ctr">
                        <a:spcAft>
                          <a:spcPts val="0"/>
                        </a:spcAft>
                      </a:pPr>
                      <a:r>
                        <a:rPr lang="it-IT" sz="1400" b="1" dirty="0">
                          <a:solidFill>
                            <a:schemeClr val="tx1"/>
                          </a:solidFill>
                          <a:latin typeface="Verdana" pitchFamily="34" charset="0"/>
                          <a:ea typeface="Calibri"/>
                          <a:cs typeface="Cambria"/>
                        </a:rPr>
                        <a:t>Analisi dei dati </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spcAft>
                          <a:spcPts val="0"/>
                        </a:spcAft>
                      </a:pPr>
                      <a:r>
                        <a:rPr lang="it-IT" sz="1200" b="1" dirty="0">
                          <a:solidFill>
                            <a:schemeClr val="tx1"/>
                          </a:solidFill>
                          <a:latin typeface="Verdana" pitchFamily="34" charset="0"/>
                          <a:ea typeface="Calibri"/>
                          <a:cs typeface="Cambria"/>
                        </a:rPr>
                        <a:t>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algn="just">
                        <a:spcAft>
                          <a:spcPts val="0"/>
                        </a:spcAft>
                      </a:pPr>
                      <a:r>
                        <a:rPr lang="it-IT" sz="1200" b="1" dirty="0">
                          <a:solidFill>
                            <a:schemeClr val="tx1"/>
                          </a:solidFill>
                          <a:latin typeface="Verdana" pitchFamily="34" charset="0"/>
                          <a:ea typeface="Calibri"/>
                          <a:cs typeface="Cambria"/>
                          <a:hlinkClick r:id="rId14" action="ppaction://hlinksldjump"/>
                        </a:rPr>
                        <a:t>Fabbisogno di risorse umane e materiali</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2"/>
                  </a:ext>
                </a:extLst>
              </a:tr>
              <a:tr h="80190">
                <a:tc vMerge="1">
                  <a:txBody>
                    <a:bodyPr/>
                    <a:lstStyle/>
                    <a:p>
                      <a:endParaRPr lang="it-IT"/>
                    </a:p>
                  </a:txBody>
                  <a:tcPr/>
                </a:tc>
                <a:tc vMerge="1">
                  <a:txBody>
                    <a:bodyPr/>
                    <a:lstStyle/>
                    <a:p>
                      <a:endParaRPr lang="it-IT"/>
                    </a:p>
                  </a:txBody>
                  <a:tcPr/>
                </a:tc>
                <a:tc rowSpan="2">
                  <a:txBody>
                    <a:bodyPr/>
                    <a:lstStyle/>
                    <a:p>
                      <a:endParaRPr lang="it-IT" dirty="0"/>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2" gridSpan="3">
                  <a:txBody>
                    <a:bodyPr/>
                    <a:lstStyle/>
                    <a:p>
                      <a:r>
                        <a:rPr lang="it-IT" sz="1200" b="1" dirty="0">
                          <a:latin typeface="Verdana" pitchFamily="34" charset="0"/>
                        </a:rPr>
                        <a:t>a1)</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2" hMerge="1">
                  <a:txBody>
                    <a:bodyPr/>
                    <a:lstStyle/>
                    <a:p>
                      <a:endParaRPr lang="it-IT"/>
                    </a:p>
                  </a:txBody>
                  <a:tcPr/>
                </a:tc>
                <a:tc rowSpan="2" hMerge="1">
                  <a:txBody>
                    <a:bodyPr/>
                    <a:lstStyle/>
                    <a:p>
                      <a:endParaRPr lang="it-IT"/>
                    </a:p>
                  </a:txBody>
                  <a:tcPr/>
                </a:tc>
                <a:tc rowSpan="2">
                  <a:txBody>
                    <a:bodyPr/>
                    <a:lstStyle/>
                    <a:p>
                      <a:r>
                        <a:rPr lang="it-IT" sz="1200" b="1" dirty="0">
                          <a:latin typeface="Verdana" pitchFamily="34" charset="0"/>
                          <a:hlinkClick r:id="rId15" action="ppaction://hlinksldjump"/>
                        </a:rPr>
                        <a:t>Organico di diritto</a:t>
                      </a:r>
                      <a:endParaRPr lang="it-IT" sz="1200" b="1" dirty="0">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25"/>
                  </a:ext>
                </a:extLst>
              </a:tr>
              <a:tr h="213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vMerge="1">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vMerge="1">
                  <a:txBody>
                    <a:bodyPr/>
                    <a:lstStyle/>
                    <a:p>
                      <a:endParaRPr lang="it-IT"/>
                    </a:p>
                  </a:txBody>
                  <a:tcPr/>
                </a:tc>
                <a:tc hMerge="1" vMerge="1">
                  <a:txBody>
                    <a:bodyPr/>
                    <a:lstStyle/>
                    <a:p>
                      <a:endParaRPr lang="it-IT"/>
                    </a:p>
                  </a:txBody>
                  <a:tcPr/>
                </a:tc>
                <a:tc vMerge="1">
                  <a:txBody>
                    <a:bodyPr/>
                    <a:lstStyle/>
                    <a:p>
                      <a:endParaRPr lang="it-IT"/>
                    </a:p>
                  </a:txBody>
                  <a:tcPr/>
                </a:tc>
                <a:extLst>
                  <a:ext uri="{0D108BD9-81ED-4DB2-BD59-A6C34878D82A}">
                    <a16:rowId xmlns:a16="http://schemas.microsoft.com/office/drawing/2014/main" xmlns="" val="10026"/>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endParaRPr lang="it-IT"/>
                    </a:p>
                  </a:txBody>
                  <a:tcPr/>
                </a:tc>
                <a:tc>
                  <a:txBody>
                    <a:bodyPr/>
                    <a:lstStyle/>
                    <a:p>
                      <a:endParaRPr lang="it-IT" dirty="0"/>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r>
                        <a:rPr lang="it-IT" sz="1200" b="1" dirty="0">
                          <a:latin typeface="Verdana" pitchFamily="34" charset="0"/>
                        </a:rPr>
                        <a:t>a2</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a:txBody>
                    <a:bodyPr/>
                    <a:lstStyle/>
                    <a:p>
                      <a:r>
                        <a:rPr lang="it-IT" sz="1200" b="1" dirty="0">
                          <a:latin typeface="Verdana" pitchFamily="34" charset="0"/>
                          <a:hlinkClick r:id="rId16" action="ppaction://hlinksldjump"/>
                        </a:rPr>
                        <a:t>Organico di fatto</a:t>
                      </a:r>
                      <a:endParaRPr lang="it-IT" sz="1200" b="1" dirty="0">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27"/>
                  </a:ext>
                </a:extLst>
              </a:tr>
              <a:tr h="213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algn="just">
                        <a:spcAft>
                          <a:spcPts val="0"/>
                        </a:spcAft>
                      </a:pPr>
                      <a:r>
                        <a:rPr lang="it-IT" sz="1200" b="1" dirty="0">
                          <a:solidFill>
                            <a:schemeClr val="tx1"/>
                          </a:solidFill>
                          <a:latin typeface="Verdana" pitchFamily="34" charset="0"/>
                          <a:ea typeface="Calibri"/>
                          <a:cs typeface="Cambria"/>
                        </a:rPr>
                        <a:t>a3</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a:txBody>
                    <a:bodyPr/>
                    <a:lstStyle/>
                    <a:p>
                      <a:pPr algn="just">
                        <a:spcAft>
                          <a:spcPts val="0"/>
                        </a:spcAft>
                      </a:pPr>
                      <a:r>
                        <a:rPr lang="it-IT" sz="1200" b="1" dirty="0">
                          <a:solidFill>
                            <a:schemeClr val="tx1"/>
                          </a:solidFill>
                          <a:latin typeface="Verdana" pitchFamily="34" charset="0"/>
                          <a:ea typeface="Calibri"/>
                          <a:cs typeface="Cambria"/>
                          <a:hlinkClick r:id="rId17" action="ppaction://hlinksldjump"/>
                        </a:rPr>
                        <a:t>Organico di potenziamento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28"/>
                  </a:ext>
                </a:extLst>
              </a:tr>
              <a:tr h="141552">
                <a:tc>
                  <a:txBody>
                    <a:bodyPr/>
                    <a:lstStyle/>
                    <a:p>
                      <a:pPr algn="ctr">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just">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3"/>
                  </a:ext>
                </a:extLst>
              </a:tr>
              <a:tr h="365760">
                <a:tc>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1200" b="1" dirty="0">
                          <a:solidFill>
                            <a:schemeClr val="tx1"/>
                          </a:solidFill>
                          <a:latin typeface="Verdana" pitchFamily="34" charset="0"/>
                          <a:ea typeface="Calibri"/>
                          <a:cs typeface="Cambria"/>
                        </a:rPr>
                        <a:t>a)</a:t>
                      </a:r>
                    </a:p>
                    <a:p>
                      <a:pPr marL="0" lvl="1" indent="0" algn="l">
                        <a:spcAft>
                          <a:spcPts val="0"/>
                        </a:spcAft>
                        <a:buFontTx/>
                        <a:buNone/>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marL="228600" lvl="0" indent="-228600" algn="just">
                        <a:lnSpc>
                          <a:spcPct val="100000"/>
                        </a:lnSpc>
                        <a:spcAft>
                          <a:spcPts val="0"/>
                        </a:spcAft>
                        <a:buFont typeface="+mj-lt"/>
                        <a:buNone/>
                      </a:pPr>
                      <a:r>
                        <a:rPr lang="it-IT" sz="1200" b="1" baseline="0" dirty="0">
                          <a:solidFill>
                            <a:schemeClr val="tx1"/>
                          </a:solidFill>
                          <a:latin typeface="Verdana" pitchFamily="34" charset="0"/>
                          <a:ea typeface="Calibri"/>
                          <a:cs typeface="Cambria"/>
                          <a:hlinkClick r:id="rId18" action="ppaction://hlinksldjump"/>
                        </a:rPr>
                        <a:t>Breve storia del nostro istituto</a:t>
                      </a:r>
                      <a:endParaRPr lang="it-IT" sz="1200" b="1" baseline="0"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4"/>
                  </a:ext>
                </a:extLst>
              </a:tr>
              <a:tr h="365760">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IV</a:t>
                      </a:r>
                    </a:p>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9">
                  <a:txBody>
                    <a:bodyPr/>
                    <a:lstStyle/>
                    <a:p>
                      <a:pPr algn="ctr">
                        <a:spcAft>
                          <a:spcPts val="0"/>
                        </a:spcAft>
                      </a:pPr>
                      <a:endParaRPr lang="it-IT" sz="1400" b="1" dirty="0">
                        <a:solidFill>
                          <a:schemeClr val="tx1"/>
                        </a:solidFill>
                        <a:latin typeface="Verdana" pitchFamily="34" charset="0"/>
                        <a:ea typeface="Calibri"/>
                        <a:cs typeface="Cambria"/>
                      </a:endParaRPr>
                    </a:p>
                    <a:p>
                      <a:pPr algn="ctr">
                        <a:spcAft>
                          <a:spcPts val="0"/>
                        </a:spcAft>
                      </a:pPr>
                      <a:endParaRPr lang="it-IT" sz="1400" b="1" dirty="0">
                        <a:solidFill>
                          <a:schemeClr val="tx1"/>
                        </a:solidFill>
                        <a:latin typeface="Verdana" pitchFamily="34" charset="0"/>
                        <a:ea typeface="Calibri"/>
                        <a:cs typeface="Cambria"/>
                      </a:endParaRPr>
                    </a:p>
                    <a:p>
                      <a:pPr algn="ctr">
                        <a:spcAft>
                          <a:spcPts val="0"/>
                        </a:spcAft>
                      </a:pPr>
                      <a:endParaRPr lang="it-IT" sz="1400" b="1" dirty="0">
                        <a:solidFill>
                          <a:schemeClr val="tx1"/>
                        </a:solidFill>
                        <a:latin typeface="Verdana" pitchFamily="34" charset="0"/>
                        <a:ea typeface="Calibri"/>
                        <a:cs typeface="Cambria"/>
                      </a:endParaRPr>
                    </a:p>
                    <a:p>
                      <a:pPr algn="ctr">
                        <a:spcAft>
                          <a:spcPts val="0"/>
                        </a:spcAft>
                      </a:pPr>
                      <a:endParaRPr lang="it-IT" sz="1400" b="1" dirty="0">
                        <a:solidFill>
                          <a:schemeClr val="tx1"/>
                        </a:solidFill>
                        <a:latin typeface="Verdana" pitchFamily="34" charset="0"/>
                        <a:ea typeface="Calibri"/>
                        <a:cs typeface="Cambria"/>
                      </a:endParaRPr>
                    </a:p>
                    <a:p>
                      <a:pPr algn="ctr">
                        <a:spcAft>
                          <a:spcPts val="0"/>
                        </a:spcAft>
                      </a:pPr>
                      <a:r>
                        <a:rPr lang="it-IT" sz="1400" b="1" dirty="0">
                          <a:solidFill>
                            <a:schemeClr val="tx1"/>
                          </a:solidFill>
                          <a:latin typeface="Verdana" pitchFamily="34" charset="0"/>
                          <a:ea typeface="Calibri"/>
                          <a:cs typeface="Cambria"/>
                        </a:rPr>
                        <a:t>Struttura organizzativa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1200" b="1" dirty="0">
                          <a:solidFill>
                            <a:schemeClr val="tx1"/>
                          </a:solidFill>
                          <a:latin typeface="Verdana" pitchFamily="34" charset="0"/>
                          <a:ea typeface="Calibri"/>
                          <a:cs typeface="Cambria"/>
                        </a:rPr>
                        <a:t>b)</a:t>
                      </a:r>
                    </a:p>
                    <a:p>
                      <a:pPr marL="0" lvl="1" indent="0" algn="l">
                        <a:spcAft>
                          <a:spcPts val="0"/>
                        </a:spcAft>
                        <a:buFontTx/>
                        <a:buNone/>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marL="228600" lvl="0" indent="-228600" algn="just">
                        <a:lnSpc>
                          <a:spcPct val="100000"/>
                        </a:lnSpc>
                        <a:spcAft>
                          <a:spcPts val="0"/>
                        </a:spcAft>
                        <a:buFont typeface="+mj-lt"/>
                        <a:buNone/>
                      </a:pPr>
                      <a:r>
                        <a:rPr lang="it-IT" sz="1200" b="1" baseline="0" dirty="0">
                          <a:solidFill>
                            <a:schemeClr val="tx1"/>
                          </a:solidFill>
                          <a:latin typeface="Verdana" pitchFamily="34" charset="0"/>
                          <a:ea typeface="Calibri"/>
                          <a:cs typeface="Cambria"/>
                          <a:hlinkClick r:id="rId19" action="ppaction://hlinksldjump"/>
                        </a:rPr>
                        <a:t>Le nostre sedi</a:t>
                      </a:r>
                      <a:endParaRPr lang="it-IT" sz="1200" b="1" baseline="0"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5"/>
                  </a:ext>
                </a:extLst>
              </a:tr>
              <a:tr h="274320">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just">
                        <a:spcAft>
                          <a:spcPts val="0"/>
                        </a:spcAft>
                        <a:buNone/>
                      </a:pPr>
                      <a:r>
                        <a:rPr lang="it-IT" sz="1200" b="1" dirty="0">
                          <a:solidFill>
                            <a:schemeClr val="tx1"/>
                          </a:solidFill>
                          <a:latin typeface="Verdana" pitchFamily="34" charset="0"/>
                          <a:ea typeface="Calibri"/>
                          <a:cs typeface="Cambria"/>
                        </a:rPr>
                        <a:t>c)</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marL="228600" indent="-228600" algn="just">
                        <a:lnSpc>
                          <a:spcPct val="150000"/>
                        </a:lnSpc>
                        <a:spcAft>
                          <a:spcPts val="0"/>
                        </a:spcAft>
                        <a:buNone/>
                      </a:pPr>
                      <a:r>
                        <a:rPr lang="it-IT" sz="1200" b="1" baseline="0" dirty="0">
                          <a:solidFill>
                            <a:schemeClr val="tx1"/>
                          </a:solidFill>
                          <a:latin typeface="Verdana" pitchFamily="34" charset="0"/>
                          <a:ea typeface="Calibri"/>
                          <a:cs typeface="Cambria"/>
                        </a:rPr>
                        <a:t>Tempo scuola: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6"/>
                  </a:ext>
                </a:extLst>
              </a:tr>
              <a:tr h="275705">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just">
                        <a:spcAft>
                          <a:spcPts val="0"/>
                        </a:spcAft>
                        <a:buNone/>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lvl="0" indent="-228600" algn="just">
                        <a:lnSpc>
                          <a:spcPct val="150000"/>
                        </a:lnSpc>
                        <a:spcAft>
                          <a:spcPts val="0"/>
                        </a:spcAft>
                        <a:buFontTx/>
                        <a:buNone/>
                      </a:pPr>
                      <a:r>
                        <a:rPr lang="it-IT" sz="1200" b="1" baseline="0" dirty="0">
                          <a:solidFill>
                            <a:schemeClr val="tx1"/>
                          </a:solidFill>
                          <a:latin typeface="Verdana" pitchFamily="34" charset="0"/>
                          <a:ea typeface="Calibri"/>
                          <a:cs typeface="Cambria"/>
                        </a:rPr>
                        <a:t>1</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hlinkClick r:id="rId20" action="ppaction://hlinksldjump"/>
                        </a:rPr>
                        <a:t>Infanzia</a:t>
                      </a:r>
                      <a:endParaRPr lang="it-IT" sz="1200" b="1" baseline="0"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7"/>
                  </a:ext>
                </a:extLst>
              </a:tr>
              <a:tr h="275705">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just">
                        <a:spcAft>
                          <a:spcPts val="0"/>
                        </a:spcAft>
                        <a:buNone/>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lvl="0" indent="-228600" algn="just">
                        <a:lnSpc>
                          <a:spcPct val="150000"/>
                        </a:lnSpc>
                        <a:spcAft>
                          <a:spcPts val="0"/>
                        </a:spcAft>
                        <a:buFontTx/>
                        <a:buNone/>
                      </a:pPr>
                      <a:r>
                        <a:rPr lang="it-IT" sz="1200" b="1" baseline="0" dirty="0">
                          <a:solidFill>
                            <a:schemeClr val="tx1"/>
                          </a:solidFill>
                          <a:latin typeface="Verdana" pitchFamily="34" charset="0"/>
                          <a:ea typeface="Calibri"/>
                          <a:cs typeface="Cambria"/>
                        </a:rPr>
                        <a:t>2</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hlinkClick r:id="rId21" action="ppaction://hlinksldjump"/>
                        </a:rPr>
                        <a:t>Primaria</a:t>
                      </a:r>
                      <a:endParaRPr lang="it-IT" sz="1200" b="1" baseline="0"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8"/>
                  </a:ext>
                </a:extLst>
              </a:tr>
              <a:tr h="275705">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just">
                        <a:spcAft>
                          <a:spcPts val="0"/>
                        </a:spcAft>
                        <a:buNone/>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lvl="0" indent="-228600" algn="just">
                        <a:lnSpc>
                          <a:spcPct val="150000"/>
                        </a:lnSpc>
                        <a:spcAft>
                          <a:spcPts val="0"/>
                        </a:spcAft>
                        <a:buFontTx/>
                        <a:buNone/>
                      </a:pPr>
                      <a:r>
                        <a:rPr lang="it-IT" sz="1200" b="1" baseline="0" dirty="0">
                          <a:solidFill>
                            <a:schemeClr val="tx1"/>
                          </a:solidFill>
                          <a:latin typeface="Verdana" pitchFamily="34" charset="0"/>
                          <a:ea typeface="Calibri"/>
                          <a:cs typeface="Cambria"/>
                        </a:rPr>
                        <a:t>3</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hlinkClick r:id="rId22" action="ppaction://hlinksldjump"/>
                        </a:rPr>
                        <a:t>Secondaria di primo grado</a:t>
                      </a:r>
                      <a:endParaRPr lang="it-IT" sz="1200" b="1" baseline="0"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9"/>
                  </a:ext>
                </a:extLst>
              </a:tr>
              <a:tr h="262565">
                <a:tc vMerge="1">
                  <a:txBody>
                    <a:bodyPr/>
                    <a:lstStyle/>
                    <a:p>
                      <a:pPr algn="ctr">
                        <a:spcAft>
                          <a:spcPts val="0"/>
                        </a:spcAft>
                      </a:pPr>
                      <a:endParaRPr lang="it-IT" sz="10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spcAft>
                          <a:spcPts val="0"/>
                        </a:spcAft>
                      </a:pPr>
                      <a:endParaRPr lang="it-IT" sz="10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it-IT" sz="1200" b="1" dirty="0">
                          <a:solidFill>
                            <a:schemeClr val="tx1"/>
                          </a:solidFill>
                          <a:latin typeface="Verdana" pitchFamily="34" charset="0"/>
                          <a:ea typeface="Calibri"/>
                          <a:cs typeface="Cambria"/>
                        </a:rPr>
                        <a:t>d)</a:t>
                      </a:r>
                    </a:p>
                  </a:txBody>
                  <a:tcPr marL="55248" marR="55248" marT="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algn="just">
                        <a:spcAft>
                          <a:spcPts val="0"/>
                        </a:spcAft>
                      </a:pPr>
                      <a:r>
                        <a:rPr lang="it-IT" sz="1200" b="1" baseline="0" dirty="0">
                          <a:solidFill>
                            <a:schemeClr val="tx1"/>
                          </a:solidFill>
                          <a:latin typeface="Verdana" pitchFamily="34" charset="0"/>
                          <a:ea typeface="Calibri"/>
                          <a:cs typeface="Cambria"/>
                          <a:hlinkClick r:id="rId23" action="ppaction://hlinksldjump"/>
                        </a:rPr>
                        <a:t>Organigramma</a:t>
                      </a:r>
                      <a:endParaRPr lang="it-IT" sz="1200" b="1" dirty="0">
                        <a:solidFill>
                          <a:schemeClr val="tx1"/>
                        </a:solidFill>
                        <a:latin typeface="Verdana" pitchFamily="34" charset="0"/>
                        <a:ea typeface="Calibri"/>
                        <a:cs typeface="Cambria"/>
                      </a:endParaRPr>
                    </a:p>
                  </a:txBody>
                  <a:tcPr marL="55248" marR="55248" marT="0" marB="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20"/>
                  </a:ext>
                </a:extLst>
              </a:tr>
              <a:tr h="262565">
                <a:tc vMerge="1">
                  <a:txBody>
                    <a:bodyPr/>
                    <a:lstStyle/>
                    <a:p>
                      <a:pPr algn="ctr">
                        <a:spcAft>
                          <a:spcPts val="0"/>
                        </a:spcAft>
                      </a:pPr>
                      <a:endParaRPr lang="it-IT" sz="10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spcAft>
                          <a:spcPts val="0"/>
                        </a:spcAft>
                      </a:pPr>
                      <a:endParaRPr lang="it-IT" sz="10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it-IT" sz="1200" b="1" dirty="0">
                          <a:solidFill>
                            <a:schemeClr val="tx1"/>
                          </a:solidFill>
                          <a:latin typeface="Verdana" pitchFamily="34" charset="0"/>
                          <a:ea typeface="Calibri"/>
                          <a:cs typeface="Cambria"/>
                        </a:rPr>
                        <a:t>e)</a:t>
                      </a:r>
                    </a:p>
                  </a:txBody>
                  <a:tcPr marL="55248" marR="55248" marT="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hlinkClick r:id="rId24" action="ppaction://hlinksldjump"/>
                        </a:rPr>
                        <a:t>Dipartimenti</a:t>
                      </a:r>
                      <a:endParaRPr lang="it-IT" sz="1200" b="1" baseline="0" dirty="0">
                        <a:solidFill>
                          <a:schemeClr val="tx1"/>
                        </a:solidFill>
                        <a:latin typeface="Verdana" pitchFamily="34" charset="0"/>
                        <a:ea typeface="Calibri"/>
                        <a:cs typeface="Cambria"/>
                      </a:endParaRPr>
                    </a:p>
                  </a:txBody>
                  <a:tcPr marL="55248" marR="55248" marT="0" marB="0">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21"/>
                  </a:ext>
                </a:extLst>
              </a:tr>
              <a:tr h="262565">
                <a:tc vMerge="1">
                  <a:txBody>
                    <a:bodyPr/>
                    <a:lstStyle/>
                    <a:p>
                      <a:pPr algn="ctr">
                        <a:spcAft>
                          <a:spcPts val="0"/>
                        </a:spcAft>
                      </a:pPr>
                      <a:endParaRPr lang="it-IT" sz="10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spcAft>
                          <a:spcPts val="0"/>
                        </a:spcAft>
                      </a:pPr>
                      <a:endParaRPr lang="it-IT" sz="10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rPr>
                        <a:t>e1)</a:t>
                      </a:r>
                    </a:p>
                  </a:txBody>
                  <a:tcPr marL="55248" marR="55248" marT="0" marB="0">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200" b="1" baseline="0" dirty="0">
                        <a:solidFill>
                          <a:schemeClr val="tx1"/>
                        </a:solidFill>
                        <a:latin typeface="Verdana" pitchFamily="34" charset="0"/>
                        <a:ea typeface="Calibri"/>
                        <a:cs typeface="Cambria"/>
                      </a:endParaRPr>
                    </a:p>
                  </a:txBody>
                  <a:tcPr marL="55248" marR="55248" marT="0" marB="0">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hlinkClick r:id="rId25" action="ppaction://hlinksldjump"/>
                        </a:rPr>
                        <a:t>Dipartimento organizzativo </a:t>
                      </a:r>
                      <a:endParaRPr lang="it-IT" sz="1200" b="1" baseline="0" dirty="0">
                        <a:solidFill>
                          <a:schemeClr val="tx1"/>
                        </a:solidFill>
                        <a:latin typeface="Verdana" pitchFamily="34" charset="0"/>
                        <a:ea typeface="Calibri"/>
                        <a:cs typeface="Cambria"/>
                      </a:endParaRPr>
                    </a:p>
                  </a:txBody>
                  <a:tcPr marL="55248" marR="55248" marT="0" marB="0">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22"/>
                  </a:ext>
                </a:extLst>
              </a:tr>
              <a:tr h="365760">
                <a:tc vMerge="1">
                  <a:txBody>
                    <a:bodyPr/>
                    <a:lstStyle/>
                    <a:p>
                      <a:pPr algn="ctr">
                        <a:spcAft>
                          <a:spcPts val="0"/>
                        </a:spcAft>
                      </a:pPr>
                      <a:endParaRPr lang="it-IT" sz="10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spcAft>
                          <a:spcPts val="0"/>
                        </a:spcAft>
                      </a:pPr>
                      <a:endParaRPr lang="it-IT" sz="10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rPr>
                        <a:t>e2)</a:t>
                      </a:r>
                    </a:p>
                  </a:txBody>
                  <a:tcPr marL="55248" marR="55248" marT="0" marB="0">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200" b="1" baseline="0" dirty="0">
                        <a:solidFill>
                          <a:schemeClr val="tx1"/>
                        </a:solidFill>
                        <a:latin typeface="Verdana" pitchFamily="34" charset="0"/>
                        <a:ea typeface="Calibri"/>
                        <a:cs typeface="Cambria"/>
                      </a:endParaRPr>
                    </a:p>
                  </a:txBody>
                  <a:tcPr marL="55248" marR="55248" marT="0" marB="0">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baseline="0" dirty="0">
                          <a:solidFill>
                            <a:schemeClr val="tx1"/>
                          </a:solidFill>
                          <a:latin typeface="Verdana" pitchFamily="34" charset="0"/>
                          <a:ea typeface="Calibri"/>
                          <a:cs typeface="Cambria"/>
                          <a:hlinkClick r:id="rId26" action="ppaction://hlinksldjump"/>
                        </a:rPr>
                        <a:t>Funzioni Strumentali</a:t>
                      </a:r>
                      <a:endParaRPr lang="it-IT" sz="1200" b="1" baseline="0" dirty="0">
                        <a:solidFill>
                          <a:schemeClr val="tx1"/>
                        </a:solidFill>
                        <a:latin typeface="Verdana" pitchFamily="34" charset="0"/>
                        <a:ea typeface="Calibri"/>
                        <a:cs typeface="Cambri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200" b="1" baseline="0" dirty="0">
                        <a:solidFill>
                          <a:schemeClr val="tx1"/>
                        </a:solidFill>
                        <a:latin typeface="Verdana" pitchFamily="34" charset="0"/>
                        <a:ea typeface="Calibri"/>
                        <a:cs typeface="Cambria"/>
                      </a:endParaRPr>
                    </a:p>
                  </a:txBody>
                  <a:tcPr marL="55248" marR="55248" marT="0" marB="0">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23"/>
                  </a:ext>
                </a:extLst>
              </a:tr>
              <a:tr h="117181">
                <a:tc>
                  <a:txBody>
                    <a:bodyPr/>
                    <a:lstStyle/>
                    <a:p>
                      <a:pPr algn="ctr">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just">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24"/>
                  </a:ext>
                </a:extLst>
              </a:tr>
            </a:tbl>
          </a:graphicData>
        </a:graphic>
      </p:graphicFrame>
      <p:sp>
        <p:nvSpPr>
          <p:cNvPr id="4" name="CasellaDiTesto 3"/>
          <p:cNvSpPr txBox="1"/>
          <p:nvPr/>
        </p:nvSpPr>
        <p:spPr>
          <a:xfrm>
            <a:off x="6423837" y="9233722"/>
            <a:ext cx="785818" cy="276999"/>
          </a:xfrm>
          <a:prstGeom prst="rect">
            <a:avLst/>
          </a:prstGeom>
          <a:noFill/>
        </p:spPr>
        <p:txBody>
          <a:bodyPr wrap="square" rtlCol="0">
            <a:spAutoFit/>
          </a:bodyPr>
          <a:lstStyle/>
          <a:p>
            <a:pPr algn="ctr"/>
            <a:r>
              <a:rPr lang="it-IT" sz="1200" b="1" dirty="0">
                <a:latin typeface="Verdana" pitchFamily="34" charset="0"/>
                <a:hlinkClick r:id="rId27" action="ppaction://hlinksldjump"/>
              </a:rPr>
              <a:t>avanti</a:t>
            </a:r>
            <a:endParaRPr lang="it-IT" sz="1200" b="1" dirty="0">
              <a:latin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1262062"/>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 - Carta dei servizi</a:t>
            </a:r>
          </a:p>
          <a:p>
            <a:pPr algn="ctr" fontAlgn="auto">
              <a:spcBef>
                <a:spcPts val="0"/>
              </a:spcBef>
              <a:spcAft>
                <a:spcPts val="0"/>
              </a:spcAft>
              <a:defRPr/>
            </a:pPr>
            <a:endParaRPr lang="it-IT" sz="20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b="1" dirty="0">
                <a:effectLst>
                  <a:outerShdw blurRad="50800" dist="38100" algn="tr" rotWithShape="0">
                    <a:prstClr val="black">
                      <a:alpha val="40000"/>
                    </a:prstClr>
                  </a:outerShdw>
                </a:effectLst>
                <a:latin typeface="Verdana" pitchFamily="34" charset="0"/>
                <a:cs typeface="+mn-cs"/>
              </a:rPr>
              <a:t>c)</a:t>
            </a:r>
            <a:r>
              <a:rPr lang="it-IT" b="1" dirty="0">
                <a:latin typeface="Verdana" pitchFamily="34" charset="0"/>
                <a:ea typeface="Calibri"/>
                <a:cs typeface="Cambria"/>
              </a:rPr>
              <a:t> Patto di corresponsabilità con le famiglie</a:t>
            </a:r>
          </a:p>
          <a:p>
            <a:pPr algn="ctr" fontAlgn="auto">
              <a:spcBef>
                <a:spcPts val="0"/>
              </a:spcBef>
              <a:spcAft>
                <a:spcPts val="0"/>
              </a:spcAft>
              <a:defRPr/>
            </a:pPr>
            <a:endParaRPr lang="it-IT" dirty="0">
              <a:latin typeface="Verdana" pitchFamily="34" charset="0"/>
              <a:cs typeface="+mn-cs"/>
            </a:endParaRPr>
          </a:p>
        </p:txBody>
      </p:sp>
      <p:sp>
        <p:nvSpPr>
          <p:cNvPr id="5" name="Rettangolo 4"/>
          <p:cNvSpPr/>
          <p:nvPr/>
        </p:nvSpPr>
        <p:spPr>
          <a:xfrm>
            <a:off x="565150" y="1874838"/>
            <a:ext cx="6430962" cy="2247900"/>
          </a:xfrm>
          <a:prstGeom prst="rect">
            <a:avLst/>
          </a:prstGeom>
        </p:spPr>
        <p:txBody>
          <a:bodyPr>
            <a:spAutoFit/>
          </a:bodyPr>
          <a:lstStyle/>
          <a:p>
            <a:pPr algn="ctr" fontAlgn="auto">
              <a:spcBef>
                <a:spcPts val="0"/>
              </a:spcBef>
              <a:spcAft>
                <a:spcPts val="0"/>
              </a:spcAft>
              <a:defRPr/>
            </a:pPr>
            <a:r>
              <a:rPr lang="it-IT" sz="1400" b="1" spc="-1" dirty="0">
                <a:latin typeface="Verdana" pitchFamily="34" charset="0"/>
                <a:cs typeface="+mn-cs"/>
              </a:rPr>
              <a:t>PREMESSA</a:t>
            </a:r>
            <a:endParaRPr lang="it-IT" sz="1400" dirty="0">
              <a:latin typeface="Verdana" pitchFamily="34" charset="0"/>
              <a:cs typeface="+mn-cs"/>
            </a:endParaRPr>
          </a:p>
          <a:p>
            <a:pPr algn="just" fontAlgn="auto">
              <a:spcBef>
                <a:spcPts val="0"/>
              </a:spcBef>
              <a:spcAft>
                <a:spcPts val="0"/>
              </a:spcAft>
              <a:defRPr/>
            </a:pPr>
            <a:endParaRPr lang="it-IT" dirty="0">
              <a:latin typeface="Verdana" pitchFamily="34" charset="0"/>
              <a:cs typeface="+mn-cs"/>
            </a:endParaRPr>
          </a:p>
          <a:p>
            <a:pPr algn="just" fontAlgn="auto">
              <a:lnSpc>
                <a:spcPct val="150000"/>
              </a:lnSpc>
              <a:spcBef>
                <a:spcPts val="0"/>
              </a:spcBef>
              <a:spcAft>
                <a:spcPts val="0"/>
              </a:spcAft>
              <a:defRPr/>
            </a:pPr>
            <a:r>
              <a:rPr lang="it-IT" sz="1200" b="1" spc="-1" dirty="0">
                <a:latin typeface="Verdana" pitchFamily="34" charset="0"/>
                <a:cs typeface="+mn-cs"/>
              </a:rPr>
              <a:t>L'iscrizione dei propri figli all'I.C. Colombo comporta l'accettazione integrale del Patto Generale di Corresponsabilità dell'Istituto.</a:t>
            </a:r>
            <a:endParaRPr lang="it-IT" sz="1200" b="1" dirty="0">
              <a:latin typeface="Verdana" pitchFamily="34" charset="0"/>
              <a:cs typeface="+mn-cs"/>
            </a:endParaRPr>
          </a:p>
          <a:p>
            <a:pPr algn="just" fontAlgn="auto">
              <a:lnSpc>
                <a:spcPct val="150000"/>
              </a:lnSpc>
              <a:spcBef>
                <a:spcPts val="0"/>
              </a:spcBef>
              <a:spcAft>
                <a:spcPts val="0"/>
              </a:spcAft>
              <a:defRPr/>
            </a:pPr>
            <a:endParaRPr lang="it-IT" sz="1200" b="1" dirty="0">
              <a:latin typeface="Verdana" pitchFamily="34" charset="0"/>
              <a:cs typeface="+mn-cs"/>
            </a:endParaRPr>
          </a:p>
          <a:p>
            <a:pPr algn="just" fontAlgn="auto">
              <a:lnSpc>
                <a:spcPct val="150000"/>
              </a:lnSpc>
              <a:spcBef>
                <a:spcPts val="0"/>
              </a:spcBef>
              <a:spcAft>
                <a:spcPts val="0"/>
              </a:spcAft>
              <a:defRPr/>
            </a:pPr>
            <a:r>
              <a:rPr lang="it-IT" sz="1200" b="1" spc="-1" dirty="0">
                <a:latin typeface="Verdana" pitchFamily="34" charset="0"/>
                <a:cs typeface="+mn-cs"/>
              </a:rPr>
              <a:t>Nei casi in cui la scuola rilevasse che il Patto Generale non sia rispettato, potrà richiedere al genitore di sottoscrivere il Contratto Educativo Personalizzato.</a:t>
            </a:r>
            <a:endParaRPr lang="it-IT" sz="1200" b="1" dirty="0">
              <a:latin typeface="Verdana" pitchFamily="34" charset="0"/>
              <a:cs typeface="+mn-cs"/>
            </a:endParaRPr>
          </a:p>
        </p:txBody>
      </p:sp>
      <p:sp>
        <p:nvSpPr>
          <p:cNvPr id="4" name="CasellaDiTesto 3"/>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491738"/>
          </a:xfrm>
          <a:prstGeom prst="rect">
            <a:avLst/>
          </a:prstGeom>
          <a:noFill/>
        </p:spPr>
        <p:txBody>
          <a:bodyPr>
            <a:spAutoFit/>
          </a:bodyPr>
          <a:lstStyle/>
          <a:p>
            <a:pPr algn="ctr">
              <a:lnSpc>
                <a:spcPct val="150000"/>
              </a:lnSpc>
              <a:spcAft>
                <a:spcPts val="0"/>
              </a:spcAft>
              <a:defRPr/>
            </a:pPr>
            <a:r>
              <a:rPr lang="it-IT" sz="2000" b="1" dirty="0">
                <a:effectLst>
                  <a:outerShdw blurRad="38100" dist="38100" dir="2700000" algn="tl">
                    <a:srgbClr val="000000">
                      <a:alpha val="43137"/>
                    </a:srgbClr>
                  </a:outerShdw>
                </a:effectLst>
                <a:latin typeface="Verdana" pitchFamily="34" charset="0"/>
                <a:cs typeface="+mn-cs"/>
              </a:rPr>
              <a:t>Fonti normative</a:t>
            </a:r>
          </a:p>
        </p:txBody>
      </p:sp>
      <p:sp>
        <p:nvSpPr>
          <p:cNvPr id="142338"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2" action="ppaction://hlinksldjump"/>
              </a:rPr>
              <a:t>indice</a:t>
            </a:r>
            <a:endParaRPr lang="it-IT" sz="1200" b="1" dirty="0">
              <a:latin typeface="Verdana" pitchFamily="34" charset="0"/>
            </a:endParaRPr>
          </a:p>
        </p:txBody>
      </p:sp>
      <p:sp>
        <p:nvSpPr>
          <p:cNvPr id="5" name="Rettangolo 4"/>
          <p:cNvSpPr/>
          <p:nvPr/>
        </p:nvSpPr>
        <p:spPr>
          <a:xfrm>
            <a:off x="423045" y="1232667"/>
            <a:ext cx="6715172" cy="2769989"/>
          </a:xfrm>
          <a:prstGeom prst="rect">
            <a:avLst/>
          </a:prstGeom>
        </p:spPr>
        <p:txBody>
          <a:bodyPr wrap="square">
            <a:spAutoFit/>
          </a:bodyPr>
          <a:lstStyle/>
          <a:p>
            <a:pPr algn="just"/>
            <a:endParaRPr lang="it-IT" sz="1200" b="1" dirty="0">
              <a:latin typeface="Verdana" pitchFamily="34" charset="0"/>
            </a:endParaRPr>
          </a:p>
          <a:p>
            <a:pPr algn="just"/>
            <a:r>
              <a:rPr lang="it-IT" sz="1200" b="1" i="1" dirty="0">
                <a:latin typeface="Verdana" pitchFamily="34" charset="0"/>
              </a:rPr>
              <a:t>Direttiva Ministeriale del 27.12.2012 STRUMENTI </a:t>
            </a:r>
            <a:r>
              <a:rPr lang="it-IT" sz="1200" b="1" i="1" dirty="0" err="1">
                <a:latin typeface="Verdana" pitchFamily="34" charset="0"/>
              </a:rPr>
              <a:t>D’INTERVENTO</a:t>
            </a:r>
            <a:r>
              <a:rPr lang="it-IT" sz="1200" b="1" i="1" dirty="0">
                <a:latin typeface="Verdana" pitchFamily="34" charset="0"/>
              </a:rPr>
              <a:t> PER ALUNNI CON BISOGNI EDUCATIVI SPECIALI E ORGANIZZAZIONE TERRITORIALE PER L’INCLUSIONE SCOLASTICA</a:t>
            </a:r>
            <a:endParaRPr lang="it-IT" sz="1200" b="1" i="1" dirty="0">
              <a:latin typeface="Verdana" pitchFamily="34" charset="0"/>
              <a:hlinkClick r:id="rId3"/>
            </a:endParaRPr>
          </a:p>
          <a:p>
            <a:pPr algn="just"/>
            <a:r>
              <a:rPr lang="it-IT" sz="1200" b="1" dirty="0">
                <a:latin typeface="Verdana" pitchFamily="34" charset="0"/>
                <a:hlinkClick r:id="rId3"/>
              </a:rPr>
              <a:t>http://hubmiur.pubblica.istruzione.it/alfresco/d/d/workspace/SpacesStore/8d31611f-9d06-47d0-bcb7-3580ea282df1/dir271212.pdf</a:t>
            </a:r>
            <a:endParaRPr lang="it-IT" sz="1200" b="1" dirty="0">
              <a:latin typeface="Verdana" pitchFamily="34" charset="0"/>
            </a:endParaRPr>
          </a:p>
          <a:p>
            <a:pPr algn="just"/>
            <a:endParaRPr lang="it-IT" sz="1200" b="1" dirty="0">
              <a:latin typeface="Verdana" pitchFamily="34" charset="0"/>
            </a:endParaRPr>
          </a:p>
          <a:p>
            <a:pPr algn="just"/>
            <a:endParaRPr lang="it-IT" sz="1200" b="1" dirty="0">
              <a:latin typeface="Verdana" pitchFamily="34" charset="0"/>
            </a:endParaRPr>
          </a:p>
          <a:p>
            <a:pPr algn="just"/>
            <a:endParaRPr lang="it-IT" sz="1200" b="1" dirty="0">
              <a:latin typeface="Verdana" pitchFamily="34" charset="0"/>
            </a:endParaRPr>
          </a:p>
          <a:p>
            <a:pPr algn="just"/>
            <a:endParaRPr lang="it-IT" sz="1200" dirty="0">
              <a:latin typeface="Verdana" pitchFamily="34" charset="0"/>
            </a:endParaRPr>
          </a:p>
          <a:p>
            <a:pPr algn="just"/>
            <a:endParaRPr lang="it-IT" sz="1200" b="1" dirty="0">
              <a:latin typeface="Verdana" pitchFamily="34" charset="0"/>
            </a:endParaRPr>
          </a:p>
          <a:p>
            <a:pPr algn="just"/>
            <a:endParaRPr lang="it-IT" sz="1200" b="1" dirty="0">
              <a:latin typeface="Verdana" pitchFamily="34" charset="0"/>
            </a:endParaRPr>
          </a:p>
          <a:p>
            <a:pPr algn="just"/>
            <a:endParaRPr lang="it-IT" sz="1200" b="1" dirty="0">
              <a:latin typeface="Verdana" pitchFamily="34" charset="0"/>
            </a:endParaRPr>
          </a:p>
          <a:p>
            <a:pPr algn="just"/>
            <a:endParaRPr lang="it-IT" b="1" dirty="0">
              <a:latin typeface="Verdan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1816100"/>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 - Carta dei servizi</a:t>
            </a:r>
          </a:p>
          <a:p>
            <a:pPr algn="ctr" fontAlgn="auto">
              <a:spcBef>
                <a:spcPts val="0"/>
              </a:spcBef>
              <a:spcAft>
                <a:spcPts val="0"/>
              </a:spcAft>
              <a:defRPr/>
            </a:pPr>
            <a:endParaRPr lang="it-IT" sz="20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b="1" dirty="0">
                <a:effectLst>
                  <a:outerShdw blurRad="50800" dist="38100" algn="tr" rotWithShape="0">
                    <a:prstClr val="black">
                      <a:alpha val="40000"/>
                    </a:prstClr>
                  </a:outerShdw>
                </a:effectLst>
                <a:latin typeface="Verdana" pitchFamily="34" charset="0"/>
                <a:cs typeface="+mn-cs"/>
              </a:rPr>
              <a:t>c)</a:t>
            </a:r>
            <a:r>
              <a:rPr lang="it-IT" b="1" dirty="0">
                <a:solidFill>
                  <a:srgbClr val="000000"/>
                </a:solidFill>
                <a:latin typeface="Verdana" pitchFamily="34" charset="0"/>
                <a:ea typeface="Calibri"/>
                <a:cs typeface="Cambria"/>
              </a:rPr>
              <a:t> Patto di corresponsabilità con le famiglie</a:t>
            </a:r>
          </a:p>
          <a:p>
            <a:pPr algn="ctr" fontAlgn="auto">
              <a:spcBef>
                <a:spcPts val="0"/>
              </a:spcBef>
              <a:spcAft>
                <a:spcPts val="0"/>
              </a:spcAft>
              <a:defRPr/>
            </a:pPr>
            <a:r>
              <a:rPr lang="it-IT" b="1" dirty="0">
                <a:solidFill>
                  <a:srgbClr val="000000"/>
                </a:solidFill>
                <a:latin typeface="Verdana" pitchFamily="34" charset="0"/>
                <a:ea typeface="Calibri"/>
                <a:cs typeface="Cambria"/>
              </a:rPr>
              <a:t>1) Generale</a:t>
            </a:r>
          </a:p>
          <a:p>
            <a:pPr algn="ctr" fontAlgn="auto">
              <a:spcBef>
                <a:spcPts val="0"/>
              </a:spcBef>
              <a:spcAft>
                <a:spcPts val="0"/>
              </a:spcAft>
              <a:defRPr/>
            </a:pPr>
            <a:endParaRPr lang="it-IT" b="1" dirty="0">
              <a:solidFill>
                <a:srgbClr val="000000"/>
              </a:solidFill>
              <a:latin typeface="Verdana" pitchFamily="34" charset="0"/>
              <a:ea typeface="Calibri"/>
              <a:cs typeface="Cambria"/>
            </a:endParaRPr>
          </a:p>
          <a:p>
            <a:pPr algn="ctr" fontAlgn="auto">
              <a:spcBef>
                <a:spcPts val="0"/>
              </a:spcBef>
              <a:spcAft>
                <a:spcPts val="0"/>
              </a:spcAft>
              <a:defRPr/>
            </a:pPr>
            <a:endParaRPr lang="it-IT" dirty="0">
              <a:latin typeface="Verdana" pitchFamily="34" charset="0"/>
              <a:cs typeface="+mn-cs"/>
            </a:endParaRPr>
          </a:p>
        </p:txBody>
      </p:sp>
      <p:sp>
        <p:nvSpPr>
          <p:cNvPr id="32770" name="Rettangolo 3"/>
          <p:cNvSpPr>
            <a:spLocks noChangeArrowheads="1"/>
          </p:cNvSpPr>
          <p:nvPr/>
        </p:nvSpPr>
        <p:spPr bwMode="auto">
          <a:xfrm>
            <a:off x="207963" y="5376863"/>
            <a:ext cx="7145337" cy="830997"/>
          </a:xfrm>
          <a:prstGeom prst="rect">
            <a:avLst/>
          </a:prstGeom>
          <a:noFill/>
          <a:ln w="9525">
            <a:noFill/>
            <a:miter lim="800000"/>
            <a:headEnd/>
            <a:tailEnd/>
          </a:ln>
        </p:spPr>
        <p:txBody>
          <a:bodyPr>
            <a:spAutoFit/>
          </a:bodyPr>
          <a:lstStyle/>
          <a:p>
            <a:pPr algn="ctr"/>
            <a:r>
              <a:rPr lang="it-IT" sz="1600" b="1" dirty="0">
                <a:latin typeface="Verdana" pitchFamily="34" charset="0"/>
                <a:hlinkClick r:id="rId3"/>
              </a:rPr>
              <a:t>http://www.iccolombo.it/</a:t>
            </a:r>
            <a:r>
              <a:rPr lang="it-IT" sz="1600" b="1" dirty="0" err="1">
                <a:latin typeface="Verdana" pitchFamily="34" charset="0"/>
                <a:hlinkClick r:id="rId3"/>
              </a:rPr>
              <a:t>index.php</a:t>
            </a:r>
            <a:r>
              <a:rPr lang="it-IT" sz="1600" b="1" dirty="0">
                <a:latin typeface="Verdana" pitchFamily="34" charset="0"/>
                <a:hlinkClick r:id="rId3"/>
              </a:rPr>
              <a:t>?page=patto-di-corresponsabilita-2</a:t>
            </a:r>
            <a:endParaRPr lang="it-IT" sz="1600" b="1" dirty="0">
              <a:latin typeface="Verdana" pitchFamily="34" charset="0"/>
            </a:endParaRPr>
          </a:p>
          <a:p>
            <a:pPr algn="ctr"/>
            <a:endParaRPr lang="it-IT" sz="1600" dirty="0">
              <a:latin typeface="Verdana" pitchFamily="34" charset="0"/>
            </a:endParaRPr>
          </a:p>
        </p:txBody>
      </p:sp>
      <p:sp>
        <p:nvSpPr>
          <p:cNvPr id="5" name="Rettangolo 4"/>
          <p:cNvSpPr/>
          <p:nvPr/>
        </p:nvSpPr>
        <p:spPr>
          <a:xfrm>
            <a:off x="0" y="4946650"/>
            <a:ext cx="7561263" cy="369332"/>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cs typeface="+mn-cs"/>
              </a:rPr>
              <a:t>Consultazione</a:t>
            </a:r>
            <a:endParaRPr lang="it-IT" b="1" dirty="0">
              <a:effectLst>
                <a:outerShdw blurRad="38100" dist="38100" dir="2700000" algn="tl">
                  <a:srgbClr val="000000">
                    <a:alpha val="43137"/>
                  </a:srgbClr>
                </a:outerShdw>
              </a:effectLst>
              <a:latin typeface="+mn-lt"/>
              <a:cs typeface="+mn-cs"/>
            </a:endParaRPr>
          </a:p>
        </p:txBody>
      </p:sp>
      <p:sp>
        <p:nvSpPr>
          <p:cNvPr id="6" name="Rettangolo 5"/>
          <p:cNvSpPr/>
          <p:nvPr/>
        </p:nvSpPr>
        <p:spPr>
          <a:xfrm>
            <a:off x="457994" y="2232025"/>
            <a:ext cx="6645275" cy="886012"/>
          </a:xfrm>
          <a:prstGeom prst="rect">
            <a:avLst/>
          </a:prstGeom>
        </p:spPr>
        <p:txBody>
          <a:bodyPr>
            <a:spAutoFit/>
          </a:bodyPr>
          <a:lstStyle/>
          <a:p>
            <a:pPr algn="just" fontAlgn="auto">
              <a:lnSpc>
                <a:spcPct val="150000"/>
              </a:lnSpc>
              <a:spcBef>
                <a:spcPts val="0"/>
              </a:spcBef>
              <a:spcAft>
                <a:spcPts val="0"/>
              </a:spcAft>
              <a:defRPr/>
            </a:pPr>
            <a:r>
              <a:rPr lang="it-IT" sz="1200" b="1" spc="-1" dirty="0">
                <a:latin typeface="Verdana" pitchFamily="34" charset="0"/>
                <a:cs typeface="+mn-cs"/>
              </a:rPr>
              <a:t>Col Patto di Corresponsabilità Generale la Scuola, gli studenti e le loro famiglie si impegnano a rispettare reciprocamente diritti e doveri, al fine di consentire un'alta qualità del servizio offerto.</a:t>
            </a:r>
            <a:endParaRPr lang="it-IT" sz="1200" b="1" dirty="0">
              <a:latin typeface="Verdana" pitchFamily="34" charset="0"/>
              <a:cs typeface="+mn-cs"/>
            </a:endParaRPr>
          </a:p>
        </p:txBody>
      </p:sp>
      <p:sp>
        <p:nvSpPr>
          <p:cNvPr id="7" name="CasellaDiTesto 6"/>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1816100"/>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 - Carta dei servizi</a:t>
            </a:r>
          </a:p>
          <a:p>
            <a:pPr algn="ctr" fontAlgn="auto">
              <a:spcBef>
                <a:spcPts val="0"/>
              </a:spcBef>
              <a:spcAft>
                <a:spcPts val="0"/>
              </a:spcAft>
              <a:defRPr/>
            </a:pPr>
            <a:endParaRPr lang="it-IT" sz="20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b="1" dirty="0">
                <a:effectLst>
                  <a:outerShdw blurRad="50800" dist="38100" algn="tr" rotWithShape="0">
                    <a:prstClr val="black">
                      <a:alpha val="40000"/>
                    </a:prstClr>
                  </a:outerShdw>
                </a:effectLst>
                <a:latin typeface="Verdana" pitchFamily="34" charset="0"/>
                <a:cs typeface="+mn-cs"/>
              </a:rPr>
              <a:t>c)</a:t>
            </a:r>
            <a:r>
              <a:rPr lang="it-IT" b="1" dirty="0">
                <a:solidFill>
                  <a:srgbClr val="000000"/>
                </a:solidFill>
                <a:latin typeface="Verdana" pitchFamily="34" charset="0"/>
                <a:ea typeface="Calibri"/>
                <a:cs typeface="Cambria"/>
              </a:rPr>
              <a:t> Patto di corresponsabilità con le famiglie</a:t>
            </a:r>
          </a:p>
          <a:p>
            <a:pPr algn="ctr" fontAlgn="auto">
              <a:spcBef>
                <a:spcPts val="0"/>
              </a:spcBef>
              <a:spcAft>
                <a:spcPts val="0"/>
              </a:spcAft>
              <a:defRPr/>
            </a:pPr>
            <a:r>
              <a:rPr lang="it-IT" b="1" dirty="0">
                <a:solidFill>
                  <a:srgbClr val="000000"/>
                </a:solidFill>
                <a:latin typeface="Verdana" pitchFamily="34" charset="0"/>
                <a:ea typeface="Calibri"/>
                <a:cs typeface="Cambria"/>
              </a:rPr>
              <a:t>2)Contratto Educativo Personalizzato </a:t>
            </a:r>
          </a:p>
          <a:p>
            <a:pPr algn="ctr" fontAlgn="auto">
              <a:spcBef>
                <a:spcPts val="0"/>
              </a:spcBef>
              <a:spcAft>
                <a:spcPts val="0"/>
              </a:spcAft>
              <a:defRPr/>
            </a:pPr>
            <a:endParaRPr lang="it-IT" b="1" dirty="0">
              <a:solidFill>
                <a:srgbClr val="000000"/>
              </a:solidFill>
              <a:latin typeface="Verdana" pitchFamily="34" charset="0"/>
              <a:ea typeface="Calibri"/>
              <a:cs typeface="Cambria"/>
            </a:endParaRPr>
          </a:p>
          <a:p>
            <a:pPr algn="ctr" fontAlgn="auto">
              <a:spcBef>
                <a:spcPts val="0"/>
              </a:spcBef>
              <a:spcAft>
                <a:spcPts val="0"/>
              </a:spcAft>
              <a:defRPr/>
            </a:pPr>
            <a:endParaRPr lang="it-IT" dirty="0">
              <a:latin typeface="Verdana" pitchFamily="34" charset="0"/>
              <a:cs typeface="+mn-cs"/>
            </a:endParaRPr>
          </a:p>
        </p:txBody>
      </p:sp>
      <p:sp>
        <p:nvSpPr>
          <p:cNvPr id="6" name="TextShape 4"/>
          <p:cNvSpPr txBox="1"/>
          <p:nvPr/>
        </p:nvSpPr>
        <p:spPr>
          <a:xfrm>
            <a:off x="571500" y="2447112"/>
            <a:ext cx="6418263" cy="3214710"/>
          </a:xfrm>
          <a:prstGeom prst="rect">
            <a:avLst/>
          </a:prstGeom>
          <a:noFill/>
          <a:ln>
            <a:noFill/>
          </a:ln>
        </p:spPr>
        <p:txBody>
          <a:bodyPr lIns="90000" tIns="45000" rIns="90000" bIns="45000"/>
          <a:lstStyle/>
          <a:p>
            <a:pPr algn="just" fontAlgn="auto">
              <a:lnSpc>
                <a:spcPct val="150000"/>
              </a:lnSpc>
              <a:spcBef>
                <a:spcPts val="0"/>
              </a:spcBef>
              <a:spcAft>
                <a:spcPts val="0"/>
              </a:spcAft>
              <a:defRPr/>
            </a:pPr>
            <a:r>
              <a:rPr lang="it-IT" sz="1200" b="1" spc="-1" dirty="0">
                <a:latin typeface="Verdana" pitchFamily="34" charset="0"/>
                <a:cs typeface="+mn-cs"/>
              </a:rPr>
              <a:t>Premesso che il Contratto Educativo Personalizzato (CEP), nasce da un tavolo di confronto tra i Servizi Sociali del Comune di Fiumicino e la rete di scuole del territorio, esso:</a:t>
            </a:r>
          </a:p>
          <a:p>
            <a:pPr marL="536575" lvl="1" indent="-457200" algn="just" fontAlgn="auto">
              <a:lnSpc>
                <a:spcPct val="150000"/>
              </a:lnSpc>
              <a:spcBef>
                <a:spcPts val="0"/>
              </a:spcBef>
              <a:spcAft>
                <a:spcPts val="0"/>
              </a:spcAft>
              <a:buFont typeface="Wingdings" pitchFamily="2" charset="2"/>
              <a:buChar char="Ø"/>
              <a:defRPr/>
            </a:pPr>
            <a:r>
              <a:rPr lang="it-IT" sz="1200" b="1" spc="-1" dirty="0">
                <a:latin typeface="Verdana" pitchFamily="34" charset="0"/>
                <a:cs typeface="+mn-cs"/>
              </a:rPr>
              <a:t>contiene gli interventi da mettere in atto a favore dell’alunno qualora il Patto di Corresponsabilità non venga rispettato; </a:t>
            </a:r>
          </a:p>
          <a:p>
            <a:pPr marL="536575" lvl="1" indent="-457200" algn="just" fontAlgn="auto">
              <a:lnSpc>
                <a:spcPct val="150000"/>
              </a:lnSpc>
              <a:spcBef>
                <a:spcPts val="0"/>
              </a:spcBef>
              <a:spcAft>
                <a:spcPts val="0"/>
              </a:spcAft>
              <a:buFont typeface="Wingdings" pitchFamily="2" charset="2"/>
              <a:buChar char="Ø"/>
              <a:defRPr/>
            </a:pPr>
            <a:r>
              <a:rPr lang="it-IT" sz="1200" b="1" spc="-1" dirty="0">
                <a:latin typeface="Verdana" pitchFamily="34" charset="0"/>
                <a:cs typeface="+mn-cs"/>
              </a:rPr>
              <a:t>deve essere sottoscritto dalla Scuola e da coloro che esercitano la responsabilità genitoriale;</a:t>
            </a:r>
          </a:p>
          <a:p>
            <a:pPr marL="536575" lvl="1" indent="-457200" algn="just" fontAlgn="auto">
              <a:lnSpc>
                <a:spcPct val="150000"/>
              </a:lnSpc>
              <a:spcBef>
                <a:spcPts val="0"/>
              </a:spcBef>
              <a:spcAft>
                <a:spcPts val="0"/>
              </a:spcAft>
              <a:buFont typeface="Wingdings" pitchFamily="2" charset="2"/>
              <a:buChar char="Ø"/>
              <a:defRPr/>
            </a:pPr>
            <a:r>
              <a:rPr lang="it-IT" sz="1200" b="1" spc="-1" dirty="0">
                <a:latin typeface="Verdana" pitchFamily="34" charset="0"/>
                <a:cs typeface="+mn-cs"/>
              </a:rPr>
              <a:t>sarà  inviato al Tribunale dei  minori e ai </a:t>
            </a:r>
            <a:r>
              <a:rPr lang="it-IT" sz="1200" b="1" spc="-1" dirty="0">
                <a:latin typeface="Verdana" pitchFamily="34" charset="0"/>
              </a:rPr>
              <a:t>Servizi Sociali del Comune di Fiumicino </a:t>
            </a:r>
            <a:r>
              <a:rPr lang="it-IT" sz="1200" b="1" dirty="0">
                <a:latin typeface="Verdana" panose="020B0604030504040204" pitchFamily="34" charset="0"/>
                <a:ea typeface="Verdana" panose="020B0604030504040204" pitchFamily="34" charset="0"/>
                <a:cs typeface="Verdana" panose="020B0604030504040204" pitchFamily="34" charset="0"/>
              </a:rPr>
              <a:t>qualora non si raggiungano gli obiettivi educativi prefissati al fine di garantire uno sviluppo formativo adeguato a tutela del minore.</a:t>
            </a:r>
            <a:r>
              <a:rPr lang="it-IT" sz="1200" b="1" spc="-1" dirty="0">
                <a:latin typeface="Verdana" panose="020B0604030504040204" pitchFamily="34" charset="0"/>
                <a:ea typeface="Verdana" panose="020B0604030504040204" pitchFamily="34" charset="0"/>
                <a:cs typeface="Verdana" panose="020B0604030504040204" pitchFamily="34" charset="0"/>
              </a:rPr>
              <a:t>  </a:t>
            </a:r>
            <a:endParaRPr sz="1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asellaDiTesto 3"/>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1816100"/>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 - Carta dei servizi</a:t>
            </a:r>
          </a:p>
          <a:p>
            <a:pPr algn="ctr" fontAlgn="auto">
              <a:spcBef>
                <a:spcPts val="0"/>
              </a:spcBef>
              <a:spcAft>
                <a:spcPts val="0"/>
              </a:spcAft>
              <a:defRPr/>
            </a:pPr>
            <a:endParaRPr lang="it-IT" sz="20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b="1" dirty="0">
                <a:effectLst>
                  <a:outerShdw blurRad="50800" dist="38100" algn="tr" rotWithShape="0">
                    <a:prstClr val="black">
                      <a:alpha val="40000"/>
                    </a:prstClr>
                  </a:outerShdw>
                </a:effectLst>
                <a:latin typeface="Verdana" pitchFamily="34" charset="0"/>
                <a:cs typeface="+mn-cs"/>
              </a:rPr>
              <a:t>d)</a:t>
            </a:r>
            <a:r>
              <a:rPr lang="it-IT" b="1" dirty="0">
                <a:solidFill>
                  <a:srgbClr val="000000"/>
                </a:solidFill>
                <a:latin typeface="Verdana" pitchFamily="34" charset="0"/>
                <a:ea typeface="Calibri"/>
                <a:cs typeface="Cambria"/>
              </a:rPr>
              <a:t> Regolamenti</a:t>
            </a:r>
          </a:p>
          <a:p>
            <a:pPr algn="ctr" fontAlgn="auto">
              <a:spcBef>
                <a:spcPts val="0"/>
              </a:spcBef>
              <a:spcAft>
                <a:spcPts val="0"/>
              </a:spcAft>
              <a:defRPr/>
            </a:pPr>
            <a:r>
              <a:rPr lang="it-IT" b="1" dirty="0">
                <a:solidFill>
                  <a:srgbClr val="000000"/>
                </a:solidFill>
                <a:latin typeface="Verdana" pitchFamily="34" charset="0"/>
                <a:ea typeface="Calibri"/>
                <a:cs typeface="Cambria"/>
              </a:rPr>
              <a:t>1) Regolamento di Istituto</a:t>
            </a:r>
          </a:p>
          <a:p>
            <a:pPr algn="ctr" fontAlgn="auto">
              <a:spcBef>
                <a:spcPts val="0"/>
              </a:spcBef>
              <a:spcAft>
                <a:spcPts val="0"/>
              </a:spcAft>
              <a:defRPr/>
            </a:pPr>
            <a:endParaRPr lang="it-IT" b="1" dirty="0">
              <a:solidFill>
                <a:srgbClr val="000000"/>
              </a:solidFill>
              <a:latin typeface="Verdana" pitchFamily="34" charset="0"/>
              <a:ea typeface="Calibri"/>
              <a:cs typeface="Cambria"/>
            </a:endParaRPr>
          </a:p>
          <a:p>
            <a:pPr algn="ctr" fontAlgn="auto">
              <a:spcBef>
                <a:spcPts val="0"/>
              </a:spcBef>
              <a:spcAft>
                <a:spcPts val="0"/>
              </a:spcAft>
              <a:defRPr/>
            </a:pPr>
            <a:endParaRPr lang="it-IT" dirty="0">
              <a:latin typeface="Verdana" pitchFamily="34" charset="0"/>
              <a:cs typeface="+mn-cs"/>
            </a:endParaRPr>
          </a:p>
        </p:txBody>
      </p:sp>
      <p:sp>
        <p:nvSpPr>
          <p:cNvPr id="4" name="CasellaDiTesto 3"/>
          <p:cNvSpPr txBox="1">
            <a:spLocks noChangeArrowheads="1"/>
          </p:cNvSpPr>
          <p:nvPr/>
        </p:nvSpPr>
        <p:spPr bwMode="auto">
          <a:xfrm>
            <a:off x="279400" y="1846263"/>
            <a:ext cx="7002463" cy="2954337"/>
          </a:xfrm>
          <a:prstGeom prst="rect">
            <a:avLst/>
          </a:prstGeom>
          <a:noFill/>
          <a:ln w="9525">
            <a:noFill/>
            <a:miter lim="800000"/>
            <a:headEnd/>
            <a:tailEnd/>
          </a:ln>
        </p:spPr>
        <p:txBody>
          <a:bodyPr>
            <a:spAutoFit/>
          </a:bodyPr>
          <a:lstStyle/>
          <a:p>
            <a:pPr algn="just"/>
            <a:r>
              <a:rPr lang="it-IT" sz="1200" b="1" dirty="0">
                <a:latin typeface="Verdana" pitchFamily="34" charset="0"/>
              </a:rPr>
              <a:t>Il documento stabilisce le regole in materia di:</a:t>
            </a:r>
          </a:p>
          <a:p>
            <a:pPr algn="just"/>
            <a:endParaRPr lang="it-IT" sz="1200" b="1" dirty="0">
              <a:latin typeface="Verdana" pitchFamily="34" charset="0"/>
            </a:endParaRPr>
          </a:p>
          <a:p>
            <a:pPr lvl="1" algn="just">
              <a:lnSpc>
                <a:spcPct val="150000"/>
              </a:lnSpc>
              <a:buFontTx/>
              <a:buBlip>
                <a:blip r:embed="rId3"/>
              </a:buBlip>
            </a:pPr>
            <a:r>
              <a:rPr lang="it-IT" sz="1200" b="1" dirty="0">
                <a:latin typeface="Verdana" pitchFamily="34" charset="0"/>
              </a:rPr>
              <a:t>Orario delle lezioni;</a:t>
            </a:r>
          </a:p>
          <a:p>
            <a:pPr lvl="1" algn="just">
              <a:lnSpc>
                <a:spcPct val="150000"/>
              </a:lnSpc>
              <a:buFontTx/>
              <a:buBlip>
                <a:blip r:embed="rId3"/>
              </a:buBlip>
            </a:pPr>
            <a:r>
              <a:rPr lang="it-IT" sz="1200" b="1" dirty="0">
                <a:latin typeface="Verdana" pitchFamily="34" charset="0"/>
              </a:rPr>
              <a:t>Entrata e uscita;</a:t>
            </a:r>
          </a:p>
          <a:p>
            <a:pPr lvl="1" algn="just">
              <a:lnSpc>
                <a:spcPct val="150000"/>
              </a:lnSpc>
              <a:buFontTx/>
              <a:buBlip>
                <a:blip r:embed="rId3"/>
              </a:buBlip>
            </a:pPr>
            <a:r>
              <a:rPr lang="it-IT" sz="1200" b="1" dirty="0">
                <a:latin typeface="Verdana" pitchFamily="34" charset="0"/>
              </a:rPr>
              <a:t>Ritardi ed uscite anticipate;</a:t>
            </a:r>
          </a:p>
          <a:p>
            <a:pPr lvl="1" algn="just">
              <a:lnSpc>
                <a:spcPct val="150000"/>
              </a:lnSpc>
              <a:buFontTx/>
              <a:buBlip>
                <a:blip r:embed="rId3"/>
              </a:buBlip>
            </a:pPr>
            <a:r>
              <a:rPr lang="it-IT" sz="1200" b="1" dirty="0">
                <a:latin typeface="Verdana" pitchFamily="34" charset="0"/>
              </a:rPr>
              <a:t>Assenze;</a:t>
            </a:r>
          </a:p>
          <a:p>
            <a:pPr lvl="1" algn="just">
              <a:lnSpc>
                <a:spcPct val="150000"/>
              </a:lnSpc>
              <a:buFontTx/>
              <a:buBlip>
                <a:blip r:embed="rId3"/>
              </a:buBlip>
            </a:pPr>
            <a:r>
              <a:rPr lang="it-IT" sz="1200" b="1" dirty="0">
                <a:latin typeface="Verdana" pitchFamily="34" charset="0"/>
              </a:rPr>
              <a:t>Transito nei locali scolastici;</a:t>
            </a:r>
          </a:p>
          <a:p>
            <a:pPr lvl="1" algn="just">
              <a:lnSpc>
                <a:spcPct val="150000"/>
              </a:lnSpc>
              <a:buFontTx/>
              <a:buBlip>
                <a:blip r:embed="rId3"/>
              </a:buBlip>
            </a:pPr>
            <a:r>
              <a:rPr lang="it-IT" sz="1200" b="1" dirty="0">
                <a:latin typeface="Verdana" pitchFamily="34" charset="0"/>
              </a:rPr>
              <a:t>Modalità di utilizzo degli spazi e degli arredi/oggetti personali e scolastici;</a:t>
            </a:r>
          </a:p>
          <a:p>
            <a:pPr lvl="1" algn="just">
              <a:lnSpc>
                <a:spcPct val="150000"/>
              </a:lnSpc>
              <a:buFontTx/>
              <a:buBlip>
                <a:blip r:embed="rId3"/>
              </a:buBlip>
            </a:pPr>
            <a:r>
              <a:rPr lang="it-IT" sz="1200" b="1" dirty="0">
                <a:latin typeface="Verdana" pitchFamily="34" charset="0"/>
              </a:rPr>
              <a:t>Interventi sanitari;</a:t>
            </a:r>
          </a:p>
          <a:p>
            <a:pPr lvl="1" algn="just">
              <a:lnSpc>
                <a:spcPct val="150000"/>
              </a:lnSpc>
              <a:buFontTx/>
              <a:buBlip>
                <a:blip r:embed="rId3"/>
              </a:buBlip>
            </a:pPr>
            <a:r>
              <a:rPr lang="it-IT" sz="1200" b="1" dirty="0">
                <a:latin typeface="Verdana" pitchFamily="34" charset="0"/>
              </a:rPr>
              <a:t>Disciplina</a:t>
            </a:r>
          </a:p>
        </p:txBody>
      </p:sp>
      <p:sp>
        <p:nvSpPr>
          <p:cNvPr id="5" name="Rettangolo 4"/>
          <p:cNvSpPr>
            <a:spLocks noChangeArrowheads="1"/>
          </p:cNvSpPr>
          <p:nvPr/>
        </p:nvSpPr>
        <p:spPr bwMode="auto">
          <a:xfrm>
            <a:off x="387350" y="6775450"/>
            <a:ext cx="6786563" cy="830997"/>
          </a:xfrm>
          <a:prstGeom prst="rect">
            <a:avLst/>
          </a:prstGeom>
          <a:noFill/>
          <a:ln w="9525">
            <a:noFill/>
            <a:miter lim="800000"/>
            <a:headEnd/>
            <a:tailEnd/>
          </a:ln>
        </p:spPr>
        <p:txBody>
          <a:bodyPr>
            <a:spAutoFit/>
          </a:bodyPr>
          <a:lstStyle/>
          <a:p>
            <a:pPr algn="ctr"/>
            <a:r>
              <a:rPr lang="it-IT" sz="1600" b="1" dirty="0">
                <a:latin typeface="Verdana" pitchFamily="34" charset="0"/>
                <a:hlinkClick r:id="rId4"/>
              </a:rPr>
              <a:t>http://www.iccolombo.it/</a:t>
            </a:r>
            <a:r>
              <a:rPr lang="it-IT" sz="1600" b="1" dirty="0" err="1">
                <a:latin typeface="Verdana" pitchFamily="34" charset="0"/>
                <a:hlinkClick r:id="rId4"/>
              </a:rPr>
              <a:t>index.php</a:t>
            </a:r>
            <a:r>
              <a:rPr lang="it-IT" sz="1600" b="1" dirty="0">
                <a:latin typeface="Verdana" pitchFamily="34" charset="0"/>
                <a:hlinkClick r:id="rId4"/>
              </a:rPr>
              <a:t>?page=regolamento-d-istituto</a:t>
            </a:r>
            <a:endParaRPr lang="it-IT" sz="1600" b="1" dirty="0">
              <a:latin typeface="Verdana" pitchFamily="34" charset="0"/>
            </a:endParaRPr>
          </a:p>
          <a:p>
            <a:pPr algn="ctr"/>
            <a:endParaRPr lang="it-IT" sz="1600" b="1" dirty="0">
              <a:latin typeface="Verdana" pitchFamily="34" charset="0"/>
            </a:endParaRPr>
          </a:p>
        </p:txBody>
      </p:sp>
      <p:sp>
        <p:nvSpPr>
          <p:cNvPr id="6" name="Rettangolo 5"/>
          <p:cNvSpPr/>
          <p:nvPr/>
        </p:nvSpPr>
        <p:spPr>
          <a:xfrm>
            <a:off x="0" y="6376202"/>
            <a:ext cx="7561263" cy="369332"/>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alpha val="43137"/>
                    </a:srgbClr>
                  </a:outerShdw>
                </a:effectLst>
                <a:latin typeface="Verdana" pitchFamily="34" charset="0"/>
                <a:cs typeface="+mn-cs"/>
              </a:rPr>
              <a:t>Consultazione</a:t>
            </a:r>
            <a:endParaRPr lang="it-IT" b="1" dirty="0">
              <a:effectLst>
                <a:outerShdw blurRad="38100" dist="38100" dir="2700000" algn="tl">
                  <a:srgbClr val="000000">
                    <a:alpha val="43137"/>
                  </a:srgbClr>
                </a:outerShdw>
              </a:effectLst>
              <a:latin typeface="+mn-lt"/>
              <a:cs typeface="+mn-cs"/>
            </a:endParaRPr>
          </a:p>
        </p:txBody>
      </p:sp>
      <p:sp>
        <p:nvSpPr>
          <p:cNvPr id="7" name="CasellaDiTesto 6"/>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5" action="ppaction://hlinksldjump"/>
              </a:rPr>
              <a:t>indice</a:t>
            </a:r>
            <a:endParaRPr lang="it-IT" sz="1200" b="1" dirty="0">
              <a:latin typeface="Verdan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1816100"/>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 - Carta dei servizi</a:t>
            </a:r>
          </a:p>
          <a:p>
            <a:pPr algn="ctr" fontAlgn="auto">
              <a:spcBef>
                <a:spcPts val="0"/>
              </a:spcBef>
              <a:spcAft>
                <a:spcPts val="0"/>
              </a:spcAft>
              <a:defRPr/>
            </a:pPr>
            <a:endParaRPr lang="it-IT" sz="20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b="1" dirty="0">
                <a:effectLst>
                  <a:outerShdw blurRad="50800" dist="38100" algn="tr" rotWithShape="0">
                    <a:prstClr val="black">
                      <a:alpha val="40000"/>
                    </a:prstClr>
                  </a:outerShdw>
                </a:effectLst>
                <a:latin typeface="Verdana" pitchFamily="34" charset="0"/>
                <a:cs typeface="+mn-cs"/>
              </a:rPr>
              <a:t>d)</a:t>
            </a:r>
            <a:r>
              <a:rPr lang="it-IT" b="1" dirty="0">
                <a:solidFill>
                  <a:srgbClr val="000000"/>
                </a:solidFill>
                <a:latin typeface="Verdana" pitchFamily="34" charset="0"/>
                <a:ea typeface="Calibri"/>
                <a:cs typeface="Cambria"/>
              </a:rPr>
              <a:t> Regolamenti</a:t>
            </a:r>
          </a:p>
          <a:p>
            <a:pPr algn="ctr" fontAlgn="auto">
              <a:spcBef>
                <a:spcPts val="0"/>
              </a:spcBef>
              <a:spcAft>
                <a:spcPts val="0"/>
              </a:spcAft>
              <a:defRPr/>
            </a:pPr>
            <a:endParaRPr lang="it-IT" b="1" dirty="0">
              <a:solidFill>
                <a:srgbClr val="000000"/>
              </a:solidFill>
              <a:latin typeface="Verdana" pitchFamily="34" charset="0"/>
              <a:ea typeface="Calibri"/>
              <a:cs typeface="Cambria"/>
            </a:endParaRPr>
          </a:p>
          <a:p>
            <a:pPr algn="ctr" fontAlgn="auto">
              <a:spcBef>
                <a:spcPts val="0"/>
              </a:spcBef>
              <a:spcAft>
                <a:spcPts val="0"/>
              </a:spcAft>
              <a:defRPr/>
            </a:pPr>
            <a:r>
              <a:rPr lang="it-IT" b="1" dirty="0">
                <a:solidFill>
                  <a:srgbClr val="000000"/>
                </a:solidFill>
                <a:latin typeface="Verdana" pitchFamily="34" charset="0"/>
                <a:ea typeface="Calibri"/>
                <a:cs typeface="Cambria"/>
              </a:rPr>
              <a:t>2) Regolamento disciplinare della Scuola secondaria di primo grado</a:t>
            </a:r>
          </a:p>
        </p:txBody>
      </p:sp>
      <p:sp>
        <p:nvSpPr>
          <p:cNvPr id="4" name="Rettangolo 3"/>
          <p:cNvSpPr/>
          <p:nvPr/>
        </p:nvSpPr>
        <p:spPr>
          <a:xfrm>
            <a:off x="0" y="6877050"/>
            <a:ext cx="7561263" cy="338138"/>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Consultazione</a:t>
            </a:r>
            <a:endParaRPr lang="it-IT" sz="1600" b="1" dirty="0">
              <a:effectLst>
                <a:outerShdw blurRad="38100" dist="38100" dir="2700000" algn="tl">
                  <a:srgbClr val="000000">
                    <a:alpha val="43137"/>
                  </a:srgbClr>
                </a:outerShdw>
              </a:effectLst>
              <a:latin typeface="+mn-lt"/>
              <a:cs typeface="+mn-cs"/>
            </a:endParaRPr>
          </a:p>
        </p:txBody>
      </p:sp>
      <p:sp>
        <p:nvSpPr>
          <p:cNvPr id="6" name="CasellaDiTesto 5"/>
          <p:cNvSpPr txBox="1">
            <a:spLocks noChangeArrowheads="1"/>
          </p:cNvSpPr>
          <p:nvPr/>
        </p:nvSpPr>
        <p:spPr bwMode="auto">
          <a:xfrm>
            <a:off x="279400" y="2874963"/>
            <a:ext cx="7002463" cy="3232150"/>
          </a:xfrm>
          <a:prstGeom prst="rect">
            <a:avLst/>
          </a:prstGeom>
          <a:noFill/>
          <a:ln w="9525">
            <a:noFill/>
            <a:miter lim="800000"/>
            <a:headEnd/>
            <a:tailEnd/>
          </a:ln>
        </p:spPr>
        <p:txBody>
          <a:bodyPr>
            <a:spAutoFit/>
          </a:bodyPr>
          <a:lstStyle/>
          <a:p>
            <a:pPr algn="just"/>
            <a:r>
              <a:rPr lang="it-IT" sz="1200" b="1">
                <a:latin typeface="Verdana" pitchFamily="34" charset="0"/>
              </a:rPr>
              <a:t>Il documento è composto dalle seguenti sezioni:</a:t>
            </a:r>
          </a:p>
          <a:p>
            <a:pPr algn="just"/>
            <a:endParaRPr lang="it-IT" sz="1200" b="1">
              <a:latin typeface="Verdana" pitchFamily="34" charset="0"/>
            </a:endParaRPr>
          </a:p>
          <a:p>
            <a:pPr lvl="1" algn="just">
              <a:lnSpc>
                <a:spcPct val="150000"/>
              </a:lnSpc>
              <a:buFontTx/>
              <a:buBlip>
                <a:blip r:embed="rId3"/>
              </a:buBlip>
            </a:pPr>
            <a:r>
              <a:rPr lang="it-IT" sz="1200" b="1">
                <a:latin typeface="Verdana" pitchFamily="34" charset="0"/>
              </a:rPr>
              <a:t> 1 – Riferimenti normativi;</a:t>
            </a:r>
          </a:p>
          <a:p>
            <a:pPr lvl="1" algn="just">
              <a:lnSpc>
                <a:spcPct val="150000"/>
              </a:lnSpc>
              <a:buFontTx/>
              <a:buBlip>
                <a:blip r:embed="rId3"/>
              </a:buBlip>
            </a:pPr>
            <a:r>
              <a:rPr lang="it-IT" sz="1200" b="1">
                <a:latin typeface="Verdana" pitchFamily="34" charset="0"/>
              </a:rPr>
              <a:t> 2 - Premessa;</a:t>
            </a:r>
          </a:p>
          <a:p>
            <a:pPr lvl="1" algn="just">
              <a:lnSpc>
                <a:spcPct val="150000"/>
              </a:lnSpc>
              <a:buFontTx/>
              <a:buBlip>
                <a:blip r:embed="rId3"/>
              </a:buBlip>
            </a:pPr>
            <a:r>
              <a:rPr lang="it-IT" sz="1200" b="1">
                <a:latin typeface="Verdana" pitchFamily="34" charset="0"/>
              </a:rPr>
              <a:t> 3 – Diritti degli studenti;</a:t>
            </a:r>
          </a:p>
          <a:p>
            <a:pPr lvl="1" algn="just">
              <a:lnSpc>
                <a:spcPct val="150000"/>
              </a:lnSpc>
              <a:buFontTx/>
              <a:buBlip>
                <a:blip r:embed="rId3"/>
              </a:buBlip>
            </a:pPr>
            <a:r>
              <a:rPr lang="it-IT" sz="1200" b="1">
                <a:latin typeface="Verdana" pitchFamily="34" charset="0"/>
              </a:rPr>
              <a:t> 4 – Doveri degli studenti;</a:t>
            </a:r>
          </a:p>
          <a:p>
            <a:pPr lvl="1" algn="just">
              <a:lnSpc>
                <a:spcPct val="150000"/>
              </a:lnSpc>
              <a:buFontTx/>
              <a:buBlip>
                <a:blip r:embed="rId3"/>
              </a:buBlip>
            </a:pPr>
            <a:r>
              <a:rPr lang="it-IT" sz="1200" b="1">
                <a:latin typeface="Verdana" pitchFamily="34" charset="0"/>
              </a:rPr>
              <a:t> 5 – Principi generali;</a:t>
            </a:r>
          </a:p>
          <a:p>
            <a:pPr lvl="2" algn="just">
              <a:lnSpc>
                <a:spcPct val="150000"/>
              </a:lnSpc>
              <a:buFontTx/>
              <a:buBlip>
                <a:blip r:embed="rId3"/>
              </a:buBlip>
            </a:pPr>
            <a:r>
              <a:rPr lang="it-IT" sz="1200" b="1">
                <a:latin typeface="Verdana" pitchFamily="34" charset="0"/>
              </a:rPr>
              <a:t> A – Partecipazione e interesse</a:t>
            </a:r>
          </a:p>
          <a:p>
            <a:pPr lvl="2" algn="just">
              <a:lnSpc>
                <a:spcPct val="150000"/>
              </a:lnSpc>
              <a:buFontTx/>
              <a:buBlip>
                <a:blip r:embed="rId3"/>
              </a:buBlip>
            </a:pPr>
            <a:r>
              <a:rPr lang="it-IT" sz="1200" b="1">
                <a:latin typeface="Verdana" pitchFamily="34" charset="0"/>
              </a:rPr>
              <a:t> B – Impegno</a:t>
            </a:r>
          </a:p>
          <a:p>
            <a:pPr lvl="2" algn="just">
              <a:lnSpc>
                <a:spcPct val="150000"/>
              </a:lnSpc>
              <a:buFontTx/>
              <a:buBlip>
                <a:blip r:embed="rId3"/>
              </a:buBlip>
            </a:pPr>
            <a:r>
              <a:rPr lang="it-IT" sz="1200" b="1">
                <a:latin typeface="Verdana" pitchFamily="34" charset="0"/>
              </a:rPr>
              <a:t> C – Rispetto dei materiali propri/altrui/comuni – Collaborazione</a:t>
            </a:r>
          </a:p>
          <a:p>
            <a:pPr lvl="2" algn="just">
              <a:lnSpc>
                <a:spcPct val="150000"/>
              </a:lnSpc>
              <a:buFontTx/>
              <a:buBlip>
                <a:blip r:embed="rId3"/>
              </a:buBlip>
            </a:pPr>
            <a:r>
              <a:rPr lang="it-IT" sz="1200" b="1">
                <a:latin typeface="Verdana" pitchFamily="34" charset="0"/>
              </a:rPr>
              <a:t> D Rispetto delle regole</a:t>
            </a:r>
          </a:p>
          <a:p>
            <a:pPr lvl="2" algn="just">
              <a:lnSpc>
                <a:spcPct val="150000"/>
              </a:lnSpc>
              <a:buFontTx/>
              <a:buBlip>
                <a:blip r:embed="rId3"/>
              </a:buBlip>
            </a:pPr>
            <a:r>
              <a:rPr lang="it-IT" sz="1200" b="1">
                <a:latin typeface="Verdana" pitchFamily="34" charset="0"/>
              </a:rPr>
              <a:t> E Relazioni con gli altri</a:t>
            </a:r>
          </a:p>
        </p:txBody>
      </p:sp>
      <p:sp>
        <p:nvSpPr>
          <p:cNvPr id="7" name="Rettangolo 6"/>
          <p:cNvSpPr>
            <a:spLocks noChangeArrowheads="1"/>
          </p:cNvSpPr>
          <p:nvPr/>
        </p:nvSpPr>
        <p:spPr bwMode="auto">
          <a:xfrm>
            <a:off x="387350" y="7448550"/>
            <a:ext cx="6786563" cy="830997"/>
          </a:xfrm>
          <a:prstGeom prst="rect">
            <a:avLst/>
          </a:prstGeom>
          <a:noFill/>
          <a:ln w="9525">
            <a:noFill/>
            <a:miter lim="800000"/>
            <a:headEnd/>
            <a:tailEnd/>
          </a:ln>
        </p:spPr>
        <p:txBody>
          <a:bodyPr>
            <a:spAutoFit/>
          </a:bodyPr>
          <a:lstStyle/>
          <a:p>
            <a:pPr algn="ctr"/>
            <a:r>
              <a:rPr lang="it-IT" sz="1600" b="1" dirty="0">
                <a:latin typeface="Verdana" pitchFamily="34" charset="0"/>
                <a:hlinkClick r:id="rId4"/>
              </a:rPr>
              <a:t>http://www.iccolombo.it/</a:t>
            </a:r>
            <a:r>
              <a:rPr lang="it-IT" sz="1600" b="1" dirty="0" err="1">
                <a:latin typeface="Verdana" pitchFamily="34" charset="0"/>
                <a:hlinkClick r:id="rId4"/>
              </a:rPr>
              <a:t>index.php</a:t>
            </a:r>
            <a:r>
              <a:rPr lang="it-IT" sz="1600" b="1" dirty="0">
                <a:latin typeface="Verdana" pitchFamily="34" charset="0"/>
                <a:hlinkClick r:id="rId4"/>
              </a:rPr>
              <a:t>?page=regolamento-disciplinare-alunni-scuola-secondaria</a:t>
            </a:r>
            <a:endParaRPr lang="it-IT" sz="1600" b="1" dirty="0">
              <a:latin typeface="Verdana" pitchFamily="34" charset="0"/>
            </a:endParaRPr>
          </a:p>
          <a:p>
            <a:pPr algn="ctr"/>
            <a:endParaRPr lang="it-IT" sz="1600" b="1" dirty="0">
              <a:latin typeface="Verdana" pitchFamily="34" charset="0"/>
            </a:endParaRPr>
          </a:p>
        </p:txBody>
      </p:sp>
      <p:sp>
        <p:nvSpPr>
          <p:cNvPr id="8" name="CasellaDiTesto 7"/>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5" action="ppaction://hlinksldjump"/>
              </a:rPr>
              <a:t>indice</a:t>
            </a:r>
            <a:endParaRPr lang="it-IT" sz="1200" b="1" dirty="0">
              <a:latin typeface="Verdan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1539875"/>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 - Carta dei servizi</a:t>
            </a:r>
          </a:p>
          <a:p>
            <a:pPr algn="ctr" fontAlgn="auto">
              <a:spcBef>
                <a:spcPts val="0"/>
              </a:spcBef>
              <a:spcAft>
                <a:spcPts val="0"/>
              </a:spcAft>
              <a:defRPr/>
            </a:pPr>
            <a:endParaRPr lang="it-IT" sz="20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b="1" dirty="0">
                <a:effectLst>
                  <a:outerShdw blurRad="50800" dist="38100" algn="tr" rotWithShape="0">
                    <a:prstClr val="black">
                      <a:alpha val="40000"/>
                    </a:prstClr>
                  </a:outerShdw>
                </a:effectLst>
                <a:latin typeface="Verdana" pitchFamily="34" charset="0"/>
                <a:cs typeface="+mn-cs"/>
              </a:rPr>
              <a:t>d)</a:t>
            </a:r>
            <a:r>
              <a:rPr lang="it-IT" b="1" dirty="0">
                <a:solidFill>
                  <a:srgbClr val="000000"/>
                </a:solidFill>
                <a:latin typeface="Verdana" pitchFamily="34" charset="0"/>
                <a:ea typeface="Calibri"/>
                <a:cs typeface="Cambria"/>
              </a:rPr>
              <a:t> Regolamenti</a:t>
            </a:r>
          </a:p>
          <a:p>
            <a:pPr algn="ctr" fontAlgn="auto">
              <a:spcBef>
                <a:spcPts val="0"/>
              </a:spcBef>
              <a:spcAft>
                <a:spcPts val="0"/>
              </a:spcAft>
              <a:defRPr/>
            </a:pPr>
            <a:endParaRPr lang="it-IT" b="1" dirty="0">
              <a:solidFill>
                <a:srgbClr val="000000"/>
              </a:solidFill>
              <a:latin typeface="Verdana" pitchFamily="34" charset="0"/>
              <a:ea typeface="Calibri"/>
              <a:cs typeface="Cambria"/>
            </a:endParaRPr>
          </a:p>
          <a:p>
            <a:pPr algn="ctr" fontAlgn="auto">
              <a:spcBef>
                <a:spcPts val="0"/>
              </a:spcBef>
              <a:spcAft>
                <a:spcPts val="0"/>
              </a:spcAft>
              <a:defRPr/>
            </a:pPr>
            <a:r>
              <a:rPr lang="it-IT" b="1" dirty="0">
                <a:solidFill>
                  <a:srgbClr val="000000"/>
                </a:solidFill>
                <a:latin typeface="Verdana" pitchFamily="34" charset="0"/>
                <a:ea typeface="Calibri"/>
                <a:cs typeface="Cambria"/>
              </a:rPr>
              <a:t>3) Regolamento viaggi di istruzione</a:t>
            </a:r>
          </a:p>
        </p:txBody>
      </p:sp>
      <p:sp>
        <p:nvSpPr>
          <p:cNvPr id="4" name="Rettangolo 3"/>
          <p:cNvSpPr/>
          <p:nvPr/>
        </p:nvSpPr>
        <p:spPr>
          <a:xfrm>
            <a:off x="0" y="337502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Consultazione</a:t>
            </a:r>
            <a:endParaRPr lang="it-IT" sz="1600" b="1" dirty="0">
              <a:effectLst>
                <a:outerShdw blurRad="38100" dist="38100" dir="2700000" algn="tl">
                  <a:srgbClr val="000000">
                    <a:alpha val="43137"/>
                  </a:srgbClr>
                </a:outerShdw>
              </a:effectLst>
              <a:latin typeface="+mn-lt"/>
              <a:cs typeface="+mn-cs"/>
            </a:endParaRPr>
          </a:p>
        </p:txBody>
      </p:sp>
      <p:sp>
        <p:nvSpPr>
          <p:cNvPr id="6" name="Rettangolo 5"/>
          <p:cNvSpPr>
            <a:spLocks noChangeArrowheads="1"/>
          </p:cNvSpPr>
          <p:nvPr/>
        </p:nvSpPr>
        <p:spPr bwMode="auto">
          <a:xfrm>
            <a:off x="279400" y="4518025"/>
            <a:ext cx="7002463" cy="830997"/>
          </a:xfrm>
          <a:prstGeom prst="rect">
            <a:avLst/>
          </a:prstGeom>
          <a:noFill/>
          <a:ln w="9525">
            <a:noFill/>
            <a:miter lim="800000"/>
            <a:headEnd/>
            <a:tailEnd/>
          </a:ln>
        </p:spPr>
        <p:txBody>
          <a:bodyPr>
            <a:spAutoFit/>
          </a:bodyPr>
          <a:lstStyle/>
          <a:p>
            <a:pPr algn="ctr"/>
            <a:r>
              <a:rPr lang="it-IT" sz="1600" b="1" dirty="0">
                <a:latin typeface="Verdana" pitchFamily="34" charset="0"/>
                <a:hlinkClick r:id="rId3"/>
              </a:rPr>
              <a:t>http://www.iccolombo.it/</a:t>
            </a:r>
            <a:r>
              <a:rPr lang="it-IT" sz="1600" b="1" dirty="0" err="1">
                <a:latin typeface="Verdana" pitchFamily="34" charset="0"/>
                <a:hlinkClick r:id="rId3"/>
              </a:rPr>
              <a:t>uploads</a:t>
            </a:r>
            <a:r>
              <a:rPr lang="it-IT" sz="1600" b="1" dirty="0">
                <a:latin typeface="Verdana" pitchFamily="34" charset="0"/>
                <a:hlinkClick r:id="rId3"/>
              </a:rPr>
              <a:t>/docenti%20comunicazioni/</a:t>
            </a:r>
            <a:r>
              <a:rPr lang="it-IT" sz="1600" b="1" dirty="0" err="1">
                <a:latin typeface="Verdana" pitchFamily="34" charset="0"/>
                <a:hlinkClick r:id="rId3"/>
              </a:rPr>
              <a:t>CriteriOrganizzazioneVIiaggiIstruzione.pdf</a:t>
            </a:r>
            <a:endParaRPr lang="it-IT" sz="1600" b="1" dirty="0">
              <a:latin typeface="Verdana" pitchFamily="34" charset="0"/>
            </a:endParaRPr>
          </a:p>
          <a:p>
            <a:pPr algn="ctr"/>
            <a:endParaRPr lang="it-IT" sz="1600" b="1" dirty="0">
              <a:latin typeface="Verdana" pitchFamily="34" charset="0"/>
            </a:endParaRPr>
          </a:p>
        </p:txBody>
      </p:sp>
      <p:sp>
        <p:nvSpPr>
          <p:cNvPr id="5" name="CasellaDiTesto 4"/>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401637"/>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II – Il territorio</a:t>
            </a:r>
          </a:p>
        </p:txBody>
      </p:sp>
      <p:sp>
        <p:nvSpPr>
          <p:cNvPr id="37890" name="CasellaDiTesto 5"/>
          <p:cNvSpPr txBox="1">
            <a:spLocks noChangeArrowheads="1"/>
          </p:cNvSpPr>
          <p:nvPr/>
        </p:nvSpPr>
        <p:spPr bwMode="auto">
          <a:xfrm>
            <a:off x="350838" y="1589088"/>
            <a:ext cx="6716712" cy="5595937"/>
          </a:xfrm>
          <a:prstGeom prst="rect">
            <a:avLst/>
          </a:prstGeom>
          <a:noFill/>
          <a:ln w="9525">
            <a:noFill/>
            <a:miter lim="800000"/>
            <a:headEnd/>
            <a:tailEnd/>
          </a:ln>
        </p:spPr>
        <p:txBody>
          <a:bodyPr>
            <a:spAutoFit/>
          </a:bodyPr>
          <a:lstStyle/>
          <a:p>
            <a:pPr algn="just">
              <a:lnSpc>
                <a:spcPct val="150000"/>
              </a:lnSpc>
            </a:pPr>
            <a:r>
              <a:rPr lang="it-IT" sz="1200" b="1">
                <a:latin typeface="Verdana" pitchFamily="34" charset="0"/>
              </a:rPr>
              <a:t>L’Istituto Comprensivo C. Colombo è situato nel centro del comune di Fiumicino, territorio che offre diverse opportunità lavorative legate all’edilizia, alla pesca, all’agricoltura alle attività portuali, aeroportuali, del turismo e della ristorazione. Alta è la percentuale di famiglie provenienti da diversi paesi stranieri (circa il 12%). Il processo di integrazione degli alunni e delle famiglie straniere nel territorio è facilitato da diverse associazioni con le quali collabora l’Istituto.</a:t>
            </a:r>
          </a:p>
          <a:p>
            <a:pPr algn="just">
              <a:lnSpc>
                <a:spcPct val="150000"/>
              </a:lnSpc>
            </a:pPr>
            <a:endParaRPr lang="it-IT" sz="1200" b="1">
              <a:latin typeface="Verdana" pitchFamily="34" charset="0"/>
            </a:endParaRPr>
          </a:p>
          <a:p>
            <a:pPr algn="just">
              <a:lnSpc>
                <a:spcPct val="150000"/>
              </a:lnSpc>
            </a:pPr>
            <a:r>
              <a:rPr lang="it-IT" sz="1200" b="1">
                <a:latin typeface="Verdana" pitchFamily="34" charset="0"/>
              </a:rPr>
              <a:t>Sebbene la crisi economica abbia investito anche il territorio di Fiumicino il contesto socio-economico del comune si attesta su livelli medi: la maggior parte degli abitanti sono operai e impiegati, con un grado di istruzione di scuola secondaria di II grado. L'Ente locale garantisce alle famiglie più disagiate il contributo per l'acquisto dei testi scolastici, il trasporto pubblico a servizio degli studenti e l’assistenza di base agli studenti disabili (AEC).</a:t>
            </a:r>
          </a:p>
          <a:p>
            <a:pPr algn="just">
              <a:lnSpc>
                <a:spcPct val="150000"/>
              </a:lnSpc>
            </a:pPr>
            <a:r>
              <a:rPr lang="it-IT" sz="1200" b="1">
                <a:latin typeface="Verdana" pitchFamily="34" charset="0"/>
              </a:rPr>
              <a:t>Nel territorio non ci sono centri culturali o di aggregazione per i giovani, pertanto la scuola risulta essere una risorsa di promozione sociale, e il primo centro al quale le famiglie in difficoltà si rivolgono per essere poi indirizzate verso enti specifici.</a:t>
            </a:r>
          </a:p>
          <a:p>
            <a:pPr algn="just">
              <a:lnSpc>
                <a:spcPct val="150000"/>
              </a:lnSpc>
            </a:pPr>
            <a:endParaRPr lang="it-IT" sz="1200" b="1">
              <a:latin typeface="Verdana" pitchFamily="34" charset="0"/>
            </a:endParaRPr>
          </a:p>
        </p:txBody>
      </p:sp>
      <p:sp>
        <p:nvSpPr>
          <p:cNvPr id="4" name="CasellaDiTesto 3"/>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401637"/>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III – Analisi dei dati</a:t>
            </a:r>
          </a:p>
        </p:txBody>
      </p:sp>
      <p:sp>
        <p:nvSpPr>
          <p:cNvPr id="38914" name="Rettangolo 3"/>
          <p:cNvSpPr>
            <a:spLocks noChangeArrowheads="1"/>
          </p:cNvSpPr>
          <p:nvPr/>
        </p:nvSpPr>
        <p:spPr bwMode="auto">
          <a:xfrm>
            <a:off x="0" y="874713"/>
            <a:ext cx="7561263" cy="646331"/>
          </a:xfrm>
          <a:prstGeom prst="rect">
            <a:avLst/>
          </a:prstGeom>
          <a:noFill/>
          <a:ln w="9525">
            <a:noFill/>
            <a:miter lim="800000"/>
            <a:headEnd/>
            <a:tailEnd/>
          </a:ln>
        </p:spPr>
        <p:txBody>
          <a:bodyPr>
            <a:spAutoFit/>
          </a:bodyPr>
          <a:lstStyle/>
          <a:p>
            <a:pPr algn="ctr"/>
            <a:r>
              <a:rPr lang="it-IT" b="1" dirty="0">
                <a:solidFill>
                  <a:srgbClr val="000000"/>
                </a:solidFill>
                <a:latin typeface="Verdana" pitchFamily="34" charset="0"/>
                <a:ea typeface="Calibri" pitchFamily="34" charset="0"/>
                <a:cs typeface="Cambria" pitchFamily="18" charset="0"/>
              </a:rPr>
              <a:t>Fabbisogno di risorse umane e materiali: </a:t>
            </a:r>
          </a:p>
          <a:p>
            <a:pPr algn="ctr"/>
            <a:r>
              <a:rPr lang="it-IT" b="1" dirty="0">
                <a:solidFill>
                  <a:srgbClr val="000000"/>
                </a:solidFill>
                <a:latin typeface="Verdana" pitchFamily="34" charset="0"/>
                <a:ea typeface="Calibri" pitchFamily="34" charset="0"/>
                <a:cs typeface="Cambria" pitchFamily="18" charset="0"/>
              </a:rPr>
              <a:t>risorse umane</a:t>
            </a:r>
          </a:p>
        </p:txBody>
      </p:sp>
      <p:sp>
        <p:nvSpPr>
          <p:cNvPr id="5" name="CasellaDiTesto 4"/>
          <p:cNvSpPr txBox="1"/>
          <p:nvPr/>
        </p:nvSpPr>
        <p:spPr>
          <a:xfrm>
            <a:off x="280169" y="1947046"/>
            <a:ext cx="7000924" cy="4763996"/>
          </a:xfrm>
          <a:prstGeom prst="rect">
            <a:avLst/>
          </a:prstGeom>
          <a:noFill/>
        </p:spPr>
        <p:txBody>
          <a:bodyPr wrap="square" rtlCol="0">
            <a:spAutoFit/>
          </a:bodyPr>
          <a:lstStyle/>
          <a:p>
            <a:pPr algn="just">
              <a:lnSpc>
                <a:spcPct val="150000"/>
              </a:lnSpc>
            </a:pPr>
            <a:r>
              <a:rPr lang="it-IT" sz="1200" b="1" dirty="0">
                <a:latin typeface="Verdana" pitchFamily="34" charset="0"/>
              </a:rPr>
              <a:t>In linea con la Provincia, la Regione e la Nazione, l’I.C. </a:t>
            </a:r>
            <a:r>
              <a:rPr lang="it-IT" sz="1200" b="1" i="1" dirty="0" err="1">
                <a:latin typeface="Verdana" pitchFamily="34" charset="0"/>
              </a:rPr>
              <a:t>C.Colombo</a:t>
            </a:r>
            <a:r>
              <a:rPr lang="it-IT" sz="1200" b="1" dirty="0">
                <a:latin typeface="Verdana" pitchFamily="34" charset="0"/>
              </a:rPr>
              <a:t> ha in </a:t>
            </a:r>
            <a:r>
              <a:rPr lang="it-IT" sz="1200" b="1" dirty="0">
                <a:latin typeface="Verdana" pitchFamily="34" charset="0"/>
                <a:hlinkClick r:id="rId3" action="ppaction://hlinksldjump"/>
              </a:rPr>
              <a:t>organico</a:t>
            </a:r>
            <a:r>
              <a:rPr lang="it-IT" sz="1200" b="1" dirty="0">
                <a:latin typeface="Verdana" pitchFamily="34" charset="0"/>
              </a:rPr>
              <a:t> un numero maggiore di Docenti a tempo indeterminato (67,3%) rispetto ai Docenti a tempo determinato (32,7%) anche se con percentuali inferiori rispetto ad altre zone della Provincia di Roma. I docenti a tempo indeterminato che lavorano presso l’I.C. </a:t>
            </a:r>
            <a:r>
              <a:rPr lang="it-IT" sz="1200" b="1" i="1" dirty="0" err="1">
                <a:latin typeface="Verdana" pitchFamily="34" charset="0"/>
              </a:rPr>
              <a:t>C.Colombo</a:t>
            </a:r>
            <a:r>
              <a:rPr lang="it-IT" sz="1200" b="1" dirty="0">
                <a:latin typeface="Verdana" pitchFamily="34" charset="0"/>
              </a:rPr>
              <a:t> ma che risiedono in altro Comune rispetto a quello dove è ubicata la Scuola, sono in numero leggermente maggiore rispetto ai residenti a Fiumicino (32/62) e ciò è indicativo del clima positivo che si è instaurato nella scuola, considerando che molti di questi docenti sono pendolari da vari anni. La stabilità ci ha permesso di avviare progetti e ad attività che prevedono continuità di azione e risultati a medio e lungo termine. La presenza alta di personale a tempo indeterminato dell’</a:t>
            </a:r>
            <a:r>
              <a:rPr lang="it-IT" sz="1200" b="1" dirty="0" err="1">
                <a:latin typeface="Verdana" pitchFamily="34" charset="0"/>
              </a:rPr>
              <a:t>I.C.</a:t>
            </a:r>
            <a:r>
              <a:rPr lang="it-IT" sz="1200" b="1" i="1" dirty="0" err="1">
                <a:latin typeface="Verdana" pitchFamily="34" charset="0"/>
              </a:rPr>
              <a:t>C.Colombo</a:t>
            </a:r>
            <a:r>
              <a:rPr lang="it-IT" sz="1200" b="1" dirty="0">
                <a:latin typeface="Verdana" pitchFamily="34" charset="0"/>
              </a:rPr>
              <a:t> nella fascia giovanile consente di rilevare che all’interno della comunità scolastica sussiste un gruppo di docenti che ha spesso ancora legami con l’Università, che ha la potenzialità di sperimentare nuove metodologie di insegnamento e di essere ben predisposti all’utilizzo delle nuove tecnologie informatiche nella didattica. Nell’</a:t>
            </a:r>
            <a:r>
              <a:rPr lang="it-IT" sz="1200" b="1" dirty="0" err="1">
                <a:latin typeface="Verdana" pitchFamily="34" charset="0"/>
              </a:rPr>
              <a:t>a.s.</a:t>
            </a:r>
            <a:r>
              <a:rPr lang="it-IT" sz="1200" b="1" dirty="0">
                <a:latin typeface="Verdana" pitchFamily="34" charset="0"/>
              </a:rPr>
              <a:t> 2014-15 n. 2 docenti hanno acquisito la specializzazione di formatori ECDL.</a:t>
            </a:r>
          </a:p>
        </p:txBody>
      </p:sp>
      <p:sp>
        <p:nvSpPr>
          <p:cNvPr id="6" name="CasellaDiTesto 5"/>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401637"/>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III – Analisi dei dati</a:t>
            </a:r>
          </a:p>
        </p:txBody>
      </p:sp>
      <p:sp>
        <p:nvSpPr>
          <p:cNvPr id="4" name="Rettangolo 3"/>
          <p:cNvSpPr/>
          <p:nvPr/>
        </p:nvSpPr>
        <p:spPr>
          <a:xfrm>
            <a:off x="-1" y="732600"/>
            <a:ext cx="7561263" cy="369332"/>
          </a:xfrm>
          <a:prstGeom prst="rect">
            <a:avLst/>
          </a:prstGeom>
        </p:spPr>
        <p:txBody>
          <a:bodyPr wrap="square">
            <a:spAutoFit/>
          </a:bodyPr>
          <a:lstStyle/>
          <a:p>
            <a:pPr algn="ctr"/>
            <a:r>
              <a:rPr lang="it-IT" b="1" dirty="0">
                <a:solidFill>
                  <a:srgbClr val="000000"/>
                </a:solidFill>
                <a:latin typeface="Verdana" pitchFamily="34" charset="0"/>
                <a:ea typeface="Calibri" pitchFamily="34" charset="0"/>
                <a:cs typeface="Cambria" pitchFamily="18" charset="0"/>
              </a:rPr>
              <a:t>Fabbisogno di risorse umane e materiali: organico</a:t>
            </a:r>
          </a:p>
        </p:txBody>
      </p:sp>
      <p:sp>
        <p:nvSpPr>
          <p:cNvPr id="6" name="CasellaDiTesto 10"/>
          <p:cNvSpPr txBox="1">
            <a:spLocks noChangeArrowheads="1"/>
          </p:cNvSpPr>
          <p:nvPr/>
        </p:nvSpPr>
        <p:spPr bwMode="auto">
          <a:xfrm>
            <a:off x="5638019" y="9305160"/>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3" action="ppaction://hlinksldjump"/>
              </a:rPr>
              <a:t>avanti </a:t>
            </a:r>
            <a:endParaRPr lang="it-IT" sz="1200" b="1" dirty="0">
              <a:latin typeface="Verdana" pitchFamily="34" charset="0"/>
            </a:endParaRPr>
          </a:p>
        </p:txBody>
      </p:sp>
      <p:sp>
        <p:nvSpPr>
          <p:cNvPr id="7" name="CasellaDiTesto 10">
            <a:hlinkClick r:id="rId4"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
        <p:nvSpPr>
          <p:cNvPr id="8" name="Rettangolo 7"/>
          <p:cNvSpPr/>
          <p:nvPr/>
        </p:nvSpPr>
        <p:spPr>
          <a:xfrm>
            <a:off x="3316284" y="9305160"/>
            <a:ext cx="928694" cy="285752"/>
          </a:xfrm>
          <a:prstGeom prst="rect">
            <a:avLst/>
          </a:prstGeom>
        </p:spPr>
        <p:txBody>
          <a:bodyPr wrap="square">
            <a:spAutoFit/>
          </a:bodyPr>
          <a:lstStyle/>
          <a:p>
            <a:pPr algn="ctr"/>
            <a:r>
              <a:rPr lang="it-IT" sz="1200" b="1" dirty="0">
                <a:solidFill>
                  <a:srgbClr val="000000"/>
                </a:solidFill>
                <a:latin typeface="Verdana" pitchFamily="34" charset="0"/>
                <a:ea typeface="Calibri" pitchFamily="34" charset="0"/>
                <a:cs typeface="Cambria" pitchFamily="18" charset="0"/>
                <a:hlinkClick r:id="rId5" action="ppaction://hlinksldjump"/>
              </a:rPr>
              <a:t>indietro</a:t>
            </a:r>
            <a:endParaRPr lang="it-IT" sz="1200" b="1" dirty="0">
              <a:solidFill>
                <a:srgbClr val="000000"/>
              </a:solidFill>
              <a:latin typeface="Verdana" pitchFamily="34" charset="0"/>
              <a:ea typeface="Calibri" pitchFamily="34" charset="0"/>
              <a:cs typeface="Cambria"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xmlns="" val="1072292457"/>
              </p:ext>
            </p:extLst>
          </p:nvPr>
        </p:nvGraphicFramePr>
        <p:xfrm>
          <a:off x="459581" y="2535714"/>
          <a:ext cx="6642100" cy="539496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4140200">
                  <a:extLst>
                    <a:ext uri="{9D8B030D-6E8A-4147-A177-3AD203B41FA5}">
                      <a16:colId xmlns:a16="http://schemas.microsoft.com/office/drawing/2014/main" xmlns="" val="3844157719"/>
                    </a:ext>
                  </a:extLst>
                </a:gridCol>
                <a:gridCol w="2501900">
                  <a:extLst>
                    <a:ext uri="{9D8B030D-6E8A-4147-A177-3AD203B41FA5}">
                      <a16:colId xmlns:a16="http://schemas.microsoft.com/office/drawing/2014/main" xmlns="" val="2861424041"/>
                    </a:ext>
                  </a:extLst>
                </a:gridCol>
              </a:tblGrid>
              <a:tr h="457200">
                <a:tc gridSpan="2">
                  <a:txBody>
                    <a:bodyPr/>
                    <a:lstStyle/>
                    <a:p>
                      <a:pPr algn="ctr">
                        <a:lnSpc>
                          <a:spcPct val="150000"/>
                        </a:lnSpc>
                        <a:spcAft>
                          <a:spcPts val="0"/>
                        </a:spcAft>
                      </a:pPr>
                      <a:r>
                        <a:rPr lang="it-IT" sz="1600" b="1" i="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ORGANICO DI DIRITTO A.S. 2016/17</a:t>
                      </a:r>
                      <a:r>
                        <a:rPr lang="it-IT" sz="1600" b="1" kern="1200">
                          <a:solidFill>
                            <a:srgbClr val="1F497D"/>
                          </a:solidFill>
                          <a:effectLst>
                            <a:outerShdw blurRad="50800" dist="38100" algn="tr" rotWithShape="0">
                              <a:prstClr val="black">
                                <a:alpha val="40000"/>
                              </a:prstClr>
                            </a:outerShdw>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1F497D"/>
                      </a:solidFill>
                      <a:prstDash val="solid"/>
                      <a:round/>
                      <a:headEnd type="none" w="med" len="med"/>
                      <a:tailEnd type="none" w="med" len="med"/>
                    </a:lnL>
                    <a:lnR w="57150" cap="flat" cmpd="sng" algn="ctr">
                      <a:solidFill>
                        <a:srgbClr val="1F497D"/>
                      </a:solidFill>
                      <a:prstDash val="solid"/>
                      <a:round/>
                      <a:headEnd type="none" w="med" len="med"/>
                      <a:tailEnd type="none" w="med" len="med"/>
                    </a:lnR>
                    <a:lnT w="57150" cap="flat" cmpd="sng" algn="ctr">
                      <a:solidFill>
                        <a:srgbClr val="1F497D"/>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FFFFFF"/>
                    </a:solidFill>
                  </a:tcPr>
                </a:tc>
                <a:tc hMerge="1">
                  <a:txBody>
                    <a:bodyPr/>
                    <a:lstStyle/>
                    <a:p>
                      <a:endParaRPr lang="it-IT"/>
                    </a:p>
                  </a:txBody>
                  <a:tcPr/>
                </a:tc>
                <a:extLst>
                  <a:ext uri="{0D108BD9-81ED-4DB2-BD59-A6C34878D82A}">
                    <a16:rowId xmlns:a16="http://schemas.microsoft.com/office/drawing/2014/main" xmlns="" val="1389343370"/>
                  </a:ext>
                </a:extLst>
              </a:tr>
              <a:tr h="411480">
                <a:tc gridSpan="2">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SCUOLA DELL’INFANZIA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4F9F5"/>
                    </a:solidFill>
                  </a:tcPr>
                </a:tc>
                <a:tc hMerge="1">
                  <a:txBody>
                    <a:bodyPr/>
                    <a:lstStyle/>
                    <a:p>
                      <a:endParaRPr lang="it-IT"/>
                    </a:p>
                  </a:txBody>
                  <a:tcPr/>
                </a:tc>
                <a:extLst>
                  <a:ext uri="{0D108BD9-81ED-4DB2-BD59-A6C34878D82A}">
                    <a16:rowId xmlns:a16="http://schemas.microsoft.com/office/drawing/2014/main" xmlns="" val="4118592722"/>
                  </a:ext>
                </a:extLst>
              </a:tr>
              <a:tr h="411480">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POSTI COMUNE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4F9F5"/>
                    </a:solidFill>
                  </a:tcPr>
                </a:tc>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4F9F5"/>
                    </a:solidFill>
                  </a:tcPr>
                </a:tc>
                <a:extLst>
                  <a:ext uri="{0D108BD9-81ED-4DB2-BD59-A6C34878D82A}">
                    <a16:rowId xmlns:a16="http://schemas.microsoft.com/office/drawing/2014/main" xmlns="" val="341997522"/>
                  </a:ext>
                </a:extLst>
              </a:tr>
              <a:tr h="411480">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POSTI SOSTEGNO	</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4F9F5"/>
                    </a:solidFill>
                  </a:tcPr>
                </a:tc>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4F9F5"/>
                    </a:solidFill>
                  </a:tcPr>
                </a:tc>
                <a:extLst>
                  <a:ext uri="{0D108BD9-81ED-4DB2-BD59-A6C34878D82A}">
                    <a16:rowId xmlns:a16="http://schemas.microsoft.com/office/drawing/2014/main" xmlns="" val="815136535"/>
                  </a:ext>
                </a:extLst>
              </a:tr>
              <a:tr h="411480">
                <a:tc gridSpan="2">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SCUOLA PRIMARIA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hMerge="1">
                  <a:txBody>
                    <a:bodyPr/>
                    <a:lstStyle/>
                    <a:p>
                      <a:endParaRPr lang="it-IT"/>
                    </a:p>
                  </a:txBody>
                  <a:tcPr/>
                </a:tc>
                <a:extLst>
                  <a:ext uri="{0D108BD9-81ED-4DB2-BD59-A6C34878D82A}">
                    <a16:rowId xmlns:a16="http://schemas.microsoft.com/office/drawing/2014/main" xmlns="" val="2660800204"/>
                  </a:ext>
                </a:extLst>
              </a:tr>
              <a:tr h="411480">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POSTI COMUNE + 20 ORE</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45 + 20 ORE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3662051854"/>
                  </a:ext>
                </a:extLst>
              </a:tr>
              <a:tr h="411480">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POSTI SOSTEGNO PSICOFISICO</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08</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4055001789"/>
                  </a:ext>
                </a:extLst>
              </a:tr>
              <a:tr h="411480">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POSTI SOSTEGNO UDITO</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FFAF3"/>
                    </a:solidFill>
                  </a:tcPr>
                </a:tc>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02</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FFAF3"/>
                    </a:solidFill>
                  </a:tcPr>
                </a:tc>
                <a:extLst>
                  <a:ext uri="{0D108BD9-81ED-4DB2-BD59-A6C34878D82A}">
                    <a16:rowId xmlns:a16="http://schemas.microsoft.com/office/drawing/2014/main" xmlns="" val="2552909308"/>
                  </a:ext>
                </a:extLst>
              </a:tr>
              <a:tr h="411480">
                <a:tc gridSpan="2">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SCUOLA SECONDARIA DI PRIMO GRADO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6F9FC"/>
                    </a:solidFill>
                  </a:tcPr>
                </a:tc>
                <a:tc hMerge="1">
                  <a:txBody>
                    <a:bodyPr/>
                    <a:lstStyle/>
                    <a:p>
                      <a:endParaRPr lang="it-IT"/>
                    </a:p>
                  </a:txBody>
                  <a:tcPr/>
                </a:tc>
                <a:extLst>
                  <a:ext uri="{0D108BD9-81ED-4DB2-BD59-A6C34878D82A}">
                    <a16:rowId xmlns:a16="http://schemas.microsoft.com/office/drawing/2014/main" xmlns="" val="3132854079"/>
                  </a:ext>
                </a:extLst>
              </a:tr>
              <a:tr h="411480">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POSTI NORMALI</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6F9FC"/>
                    </a:solidFill>
                  </a:tcPr>
                </a:tc>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33</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6F9FC"/>
                    </a:solidFill>
                  </a:tcPr>
                </a:tc>
                <a:extLst>
                  <a:ext uri="{0D108BD9-81ED-4DB2-BD59-A6C34878D82A}">
                    <a16:rowId xmlns:a16="http://schemas.microsoft.com/office/drawing/2014/main" xmlns="" val="1584206944"/>
                  </a:ext>
                </a:extLst>
              </a:tr>
              <a:tr h="411480">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POSTI SOSTEGNO</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6F9FC"/>
                    </a:solidFill>
                  </a:tcPr>
                </a:tc>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6F9FC"/>
                    </a:solidFill>
                  </a:tcPr>
                </a:tc>
                <a:extLst>
                  <a:ext uri="{0D108BD9-81ED-4DB2-BD59-A6C34878D82A}">
                    <a16:rowId xmlns:a16="http://schemas.microsoft.com/office/drawing/2014/main" xmlns="" val="304628283"/>
                  </a:ext>
                </a:extLst>
              </a:tr>
              <a:tr h="411480">
                <a:tc gridSpan="2">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PERSONALE 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6F9FC"/>
                    </a:solidFill>
                  </a:tcPr>
                </a:tc>
                <a:tc hMerge="1">
                  <a:txBody>
                    <a:bodyPr/>
                    <a:lstStyle/>
                    <a:p>
                      <a:endParaRPr lang="it-IT"/>
                    </a:p>
                  </a:txBody>
                  <a:tcPr/>
                </a:tc>
                <a:extLst>
                  <a:ext uri="{0D108BD9-81ED-4DB2-BD59-A6C34878D82A}">
                    <a16:rowId xmlns:a16="http://schemas.microsoft.com/office/drawing/2014/main" xmlns="" val="397896571"/>
                  </a:ext>
                </a:extLst>
              </a:tr>
              <a:tr h="411480">
                <a:tc>
                  <a:txBody>
                    <a:bodyPr/>
                    <a:lstStyle/>
                    <a:p>
                      <a:pPr algn="ctr">
                        <a:lnSpc>
                          <a:spcPct val="150000"/>
                        </a:lnSpc>
                        <a:spcAft>
                          <a:spcPts val="0"/>
                        </a:spcAft>
                      </a:pPr>
                      <a:r>
                        <a:rPr lang="it-IT" sz="1400" b="1" kern="1200">
                          <a:solidFill>
                            <a:srgbClr val="002060"/>
                          </a:solidFill>
                          <a:effectLst/>
                          <a:latin typeface="Verdana" panose="020B0604030504040204" pitchFamily="34" charset="0"/>
                          <a:ea typeface="Verdana" panose="020B0604030504040204" pitchFamily="34" charset="0"/>
                          <a:cs typeface="Verdana" panose="020B0604030504040204" pitchFamily="34" charset="0"/>
                        </a:rPr>
                        <a:t>POSTI</a:t>
                      </a:r>
                      <a:r>
                        <a:rPr lang="it-IT" sz="1400" kern="120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6F9FC"/>
                    </a:solidFill>
                  </a:tcPr>
                </a:tc>
                <a:tc>
                  <a:txBody>
                    <a:bodyPr/>
                    <a:lstStyle/>
                    <a:p>
                      <a:pPr algn="ctr">
                        <a:lnSpc>
                          <a:spcPct val="150000"/>
                        </a:lnSpc>
                        <a:spcAft>
                          <a:spcPts val="0"/>
                        </a:spcAft>
                      </a:pPr>
                      <a:r>
                        <a:rPr lang="it-IT" sz="1400" b="1" kern="12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24</a:t>
                      </a:r>
                      <a:r>
                        <a:rPr lang="it-IT" sz="1400" kern="1200" dirty="0">
                          <a:solidFill>
                            <a:srgbClr val="002060"/>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6F9FC"/>
                    </a:solidFill>
                  </a:tcPr>
                </a:tc>
                <a:extLst>
                  <a:ext uri="{0D108BD9-81ED-4DB2-BD59-A6C34878D82A}">
                    <a16:rowId xmlns:a16="http://schemas.microsoft.com/office/drawing/2014/main" xmlns="" val="316657717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401637"/>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III – Analisi dei dati</a:t>
            </a:r>
          </a:p>
        </p:txBody>
      </p:sp>
      <p:sp>
        <p:nvSpPr>
          <p:cNvPr id="4" name="Rettangolo 3"/>
          <p:cNvSpPr/>
          <p:nvPr/>
        </p:nvSpPr>
        <p:spPr>
          <a:xfrm>
            <a:off x="-1" y="732600"/>
            <a:ext cx="7561263" cy="369332"/>
          </a:xfrm>
          <a:prstGeom prst="rect">
            <a:avLst/>
          </a:prstGeom>
        </p:spPr>
        <p:txBody>
          <a:bodyPr wrap="square">
            <a:spAutoFit/>
          </a:bodyPr>
          <a:lstStyle/>
          <a:p>
            <a:pPr algn="ctr"/>
            <a:r>
              <a:rPr lang="it-IT" b="1" dirty="0">
                <a:solidFill>
                  <a:srgbClr val="000000"/>
                </a:solidFill>
                <a:latin typeface="Verdana" pitchFamily="34" charset="0"/>
                <a:ea typeface="Calibri" pitchFamily="34" charset="0"/>
                <a:cs typeface="Cambria" pitchFamily="18" charset="0"/>
              </a:rPr>
              <a:t>Fabbisogno di risorse umane e materiali: organico</a:t>
            </a:r>
          </a:p>
        </p:txBody>
      </p:sp>
      <p:sp>
        <p:nvSpPr>
          <p:cNvPr id="6" name="CasellaDiTesto 10"/>
          <p:cNvSpPr txBox="1">
            <a:spLocks noChangeArrowheads="1"/>
          </p:cNvSpPr>
          <p:nvPr/>
        </p:nvSpPr>
        <p:spPr bwMode="auto">
          <a:xfrm>
            <a:off x="5638788" y="937583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3" action="ppaction://hlinksldjump"/>
              </a:rPr>
              <a:t>Avanti </a:t>
            </a:r>
            <a:endParaRPr lang="it-IT" sz="1200" b="1" dirty="0">
              <a:latin typeface="Verdana" pitchFamily="34" charset="0"/>
            </a:endParaRPr>
          </a:p>
        </p:txBody>
      </p:sp>
      <p:sp>
        <p:nvSpPr>
          <p:cNvPr id="7" name="CasellaDiTesto 10">
            <a:hlinkClick r:id="rId4" action="ppaction://hlinksldjump"/>
          </p:cNvPr>
          <p:cNvSpPr txBox="1">
            <a:spLocks noChangeArrowheads="1"/>
          </p:cNvSpPr>
          <p:nvPr/>
        </p:nvSpPr>
        <p:spPr bwMode="auto">
          <a:xfrm>
            <a:off x="351607" y="9448036"/>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xmlns="" val="607012794"/>
              </p:ext>
            </p:extLst>
          </p:nvPr>
        </p:nvGraphicFramePr>
        <p:xfrm>
          <a:off x="815893" y="1424291"/>
          <a:ext cx="5929474" cy="7500224"/>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3696001">
                  <a:extLst>
                    <a:ext uri="{9D8B030D-6E8A-4147-A177-3AD203B41FA5}">
                      <a16:colId xmlns:a16="http://schemas.microsoft.com/office/drawing/2014/main" xmlns="" val="159793871"/>
                    </a:ext>
                  </a:extLst>
                </a:gridCol>
                <a:gridCol w="2233473">
                  <a:extLst>
                    <a:ext uri="{9D8B030D-6E8A-4147-A177-3AD203B41FA5}">
                      <a16:colId xmlns:a16="http://schemas.microsoft.com/office/drawing/2014/main" xmlns="" val="2783688642"/>
                    </a:ext>
                  </a:extLst>
                </a:gridCol>
              </a:tblGrid>
              <a:tr h="408147">
                <a:tc gridSpan="2">
                  <a:txBody>
                    <a:bodyPr/>
                    <a:lstStyle/>
                    <a:p>
                      <a:pPr algn="ctr">
                        <a:lnSpc>
                          <a:spcPct val="150000"/>
                        </a:lnSpc>
                        <a:spcAft>
                          <a:spcPts val="0"/>
                        </a:spcAft>
                      </a:pPr>
                      <a:r>
                        <a:rPr lang="it-IT" sz="1400" b="1" i="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ORGANICO DI FATTO A.S. 2016/17</a:t>
                      </a:r>
                      <a:r>
                        <a:rPr lang="it-IT" sz="1400" b="1" kern="1200">
                          <a:solidFill>
                            <a:srgbClr val="1F497D"/>
                          </a:solidFill>
                          <a:effectLst>
                            <a:outerShdw blurRad="50800" dist="38100" algn="tr" rotWithShape="0">
                              <a:prstClr val="black">
                                <a:alpha val="40000"/>
                              </a:prstClr>
                            </a:outerShdw>
                          </a:effectLst>
                          <a:latin typeface="Verdana" panose="020B0604030504040204" pitchFamily="34" charset="0"/>
                          <a:ea typeface="Times New Roman" panose="02020603050405020304" pitchFamily="18" charset="0"/>
                          <a:cs typeface="Arial" panose="020B0604020202020204" pitchFamily="34" charset="0"/>
                        </a:rPr>
                        <a:t> 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1F497D"/>
                      </a:solidFill>
                      <a:prstDash val="solid"/>
                      <a:round/>
                      <a:headEnd type="none" w="med" len="med"/>
                      <a:tailEnd type="none" w="med" len="med"/>
                    </a:lnL>
                    <a:lnR w="57150" cap="flat" cmpd="sng" algn="ctr">
                      <a:solidFill>
                        <a:srgbClr val="1F497D"/>
                      </a:solidFill>
                      <a:prstDash val="solid"/>
                      <a:round/>
                      <a:headEnd type="none" w="med" len="med"/>
                      <a:tailEnd type="none" w="med" len="med"/>
                    </a:lnR>
                    <a:lnT w="57150" cap="flat" cmpd="sng" algn="ctr">
                      <a:solidFill>
                        <a:srgbClr val="1F497D"/>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2946527869"/>
                  </a:ext>
                </a:extLst>
              </a:tr>
              <a:tr h="331960">
                <a:tc gridSpan="2">
                  <a:txBody>
                    <a:bodyPr/>
                    <a:lstStyle/>
                    <a:p>
                      <a:pPr algn="ctr">
                        <a:lnSpc>
                          <a:spcPct val="115000"/>
                        </a:lnSpc>
                        <a:spcAft>
                          <a:spcPts val="0"/>
                        </a:spcAft>
                      </a:pPr>
                      <a:r>
                        <a:rPr lang="it-IT" sz="1400" b="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SCUOLA DELL’INFANZIA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3F8F4"/>
                    </a:solidFill>
                  </a:tcPr>
                </a:tc>
                <a:tc hMerge="1">
                  <a:txBody>
                    <a:bodyPr/>
                    <a:lstStyle/>
                    <a:p>
                      <a:endParaRPr lang="it-IT"/>
                    </a:p>
                  </a:txBody>
                  <a:tcPr/>
                </a:tc>
                <a:extLst>
                  <a:ext uri="{0D108BD9-81ED-4DB2-BD59-A6C34878D82A}">
                    <a16:rowId xmlns:a16="http://schemas.microsoft.com/office/drawing/2014/main" xmlns="" val="1145645088"/>
                  </a:ext>
                </a:extLst>
              </a:tr>
              <a:tr h="355950">
                <a:tc>
                  <a:txBody>
                    <a:bodyPr/>
                    <a:lstStyle/>
                    <a:p>
                      <a:pPr algn="ctr">
                        <a:lnSpc>
                          <a:spcPct val="115000"/>
                        </a:lnSpc>
                        <a:spcAft>
                          <a:spcPts val="0"/>
                        </a:spcAft>
                      </a:pPr>
                      <a:r>
                        <a:rPr lang="it-IT" sz="1200" b="1" kern="1200" dirty="0">
                          <a:solidFill>
                            <a:srgbClr val="1F497D"/>
                          </a:solidFill>
                          <a:effectLst/>
                          <a:latin typeface="Verdana" panose="020B0604030504040204" pitchFamily="34" charset="0"/>
                          <a:ea typeface="Verdana" panose="020B0604030504040204" pitchFamily="34" charset="0"/>
                          <a:cs typeface="Verdana" panose="020B0604030504040204" pitchFamily="34" charset="0"/>
                        </a:rPr>
                        <a:t>POSTI COMUNE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3F8F4"/>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13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3F8F4"/>
                    </a:solidFill>
                  </a:tcPr>
                </a:tc>
                <a:extLst>
                  <a:ext uri="{0D108BD9-81ED-4DB2-BD59-A6C34878D82A}">
                    <a16:rowId xmlns:a16="http://schemas.microsoft.com/office/drawing/2014/main" xmlns="" val="2987759275"/>
                  </a:ext>
                </a:extLst>
              </a:tr>
              <a:tr h="355950">
                <a:tc>
                  <a:txBody>
                    <a:bodyPr/>
                    <a:lstStyle/>
                    <a:p>
                      <a:pPr algn="ctr">
                        <a:lnSpc>
                          <a:spcPct val="115000"/>
                        </a:lnSpc>
                        <a:spcAft>
                          <a:spcPts val="0"/>
                        </a:spcAft>
                      </a:pPr>
                      <a:r>
                        <a:rPr lang="it-IT" sz="1200" b="1" kern="1200" dirty="0">
                          <a:solidFill>
                            <a:srgbClr val="1F497D"/>
                          </a:solidFill>
                          <a:effectLst/>
                          <a:latin typeface="Verdana" panose="020B0604030504040204" pitchFamily="34" charset="0"/>
                          <a:ea typeface="Verdana" panose="020B0604030504040204" pitchFamily="34" charset="0"/>
                          <a:cs typeface="Verdana" panose="020B0604030504040204" pitchFamily="34" charset="0"/>
                        </a:rPr>
                        <a:t>POSTI SOSTEGNO	</a:t>
                      </a:r>
                      <a:r>
                        <a:rPr lang="it-IT" sz="1200" b="1" kern="1200" dirty="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3F8F4"/>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9,30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3F8F4"/>
                    </a:solidFill>
                  </a:tcPr>
                </a:tc>
                <a:extLst>
                  <a:ext uri="{0D108BD9-81ED-4DB2-BD59-A6C34878D82A}">
                    <a16:rowId xmlns:a16="http://schemas.microsoft.com/office/drawing/2014/main" xmlns="" val="394141393"/>
                  </a:ext>
                </a:extLst>
              </a:tr>
              <a:tr h="355950">
                <a:tc>
                  <a:txBody>
                    <a:bodyPr/>
                    <a:lstStyle/>
                    <a:p>
                      <a:pPr algn="ctr">
                        <a:lnSpc>
                          <a:spcPct val="115000"/>
                        </a:lnSpc>
                        <a:spcAft>
                          <a:spcPts val="0"/>
                        </a:spcAft>
                      </a:pPr>
                      <a:r>
                        <a:rPr lang="it-IT" sz="1200" b="1" kern="1200" dirty="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 A TEMPO INDETERMINATO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3F8F4"/>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17(INCLUSA IRC)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3F8F4"/>
                    </a:solidFill>
                  </a:tcPr>
                </a:tc>
                <a:extLst>
                  <a:ext uri="{0D108BD9-81ED-4DB2-BD59-A6C34878D82A}">
                    <a16:rowId xmlns:a16="http://schemas.microsoft.com/office/drawing/2014/main" xmlns="" val="1363567589"/>
                  </a:ext>
                </a:extLst>
              </a:tr>
              <a:tr h="355950">
                <a:tc>
                  <a:txBody>
                    <a:bodyPr/>
                    <a:lstStyle/>
                    <a:p>
                      <a:pPr algn="ctr">
                        <a:lnSpc>
                          <a:spcPct val="115000"/>
                        </a:lnSpc>
                        <a:spcAft>
                          <a:spcPts val="0"/>
                        </a:spcAft>
                      </a:pPr>
                      <a:r>
                        <a:rPr lang="it-IT" sz="1200" b="1" kern="1200" dirty="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 A TEMPO DETERMINATO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F3F8F4"/>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8 (INCLUSA IRC)</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F3F8F4"/>
                    </a:solidFill>
                  </a:tcPr>
                </a:tc>
                <a:extLst>
                  <a:ext uri="{0D108BD9-81ED-4DB2-BD59-A6C34878D82A}">
                    <a16:rowId xmlns:a16="http://schemas.microsoft.com/office/drawing/2014/main" xmlns="" val="3044840713"/>
                  </a:ext>
                </a:extLst>
              </a:tr>
              <a:tr h="502254">
                <a:tc gridSpan="2">
                  <a:txBody>
                    <a:bodyPr/>
                    <a:lstStyle/>
                    <a:p>
                      <a:pPr algn="ctr">
                        <a:lnSpc>
                          <a:spcPct val="115000"/>
                        </a:lnSpc>
                        <a:spcAft>
                          <a:spcPts val="0"/>
                        </a:spcAft>
                      </a:pPr>
                      <a:r>
                        <a:rPr lang="it-IT" sz="1400" b="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SCUOLA PRIMARIA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hMerge="1">
                  <a:txBody>
                    <a:bodyPr/>
                    <a:lstStyle/>
                    <a:p>
                      <a:endParaRPr lang="it-IT"/>
                    </a:p>
                  </a:txBody>
                  <a:tcPr/>
                </a:tc>
                <a:extLst>
                  <a:ext uri="{0D108BD9-81ED-4DB2-BD59-A6C34878D82A}">
                    <a16:rowId xmlns:a16="http://schemas.microsoft.com/office/drawing/2014/main" xmlns="" val="2095494639"/>
                  </a:ext>
                </a:extLst>
              </a:tr>
              <a:tr h="502254">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POSTI COMUNE + 20  ORE</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a:txBody>
                    <a:bodyPr/>
                    <a:lstStyle/>
                    <a:p>
                      <a:pPr algn="ctr">
                        <a:lnSpc>
                          <a:spcPct val="115000"/>
                        </a:lnSpc>
                        <a:spcAft>
                          <a:spcPts val="0"/>
                        </a:spcAft>
                      </a:pPr>
                      <a:r>
                        <a:rPr lang="it-IT" sz="1200" b="1" kern="1200" dirty="0">
                          <a:solidFill>
                            <a:srgbClr val="1F497D"/>
                          </a:solidFill>
                          <a:effectLst/>
                          <a:latin typeface="Verdana" panose="020B0604030504040204" pitchFamily="34" charset="0"/>
                          <a:ea typeface="Verdana" panose="020B0604030504040204" pitchFamily="34" charset="0"/>
                          <a:cs typeface="Verdana" panose="020B0604030504040204" pitchFamily="34" charset="0"/>
                        </a:rPr>
                        <a:t>45 + 20 ORE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2422659735"/>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POSTI INGLESE</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0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3295663847"/>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POSTI SOSTEGNO PSICOFISICO</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10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4240424476"/>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POSTI SOSTEGNO UDITO</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143243377"/>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 A TEMPO INDETERMINATO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46 (INCLUSA IRC)</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1398267067"/>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 A TEMPO DETERMINATO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FAF3"/>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18 (INCLUSA IRC)</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112001592"/>
                  </a:ext>
                </a:extLst>
              </a:tr>
              <a:tr h="331960">
                <a:tc gridSpan="2">
                  <a:txBody>
                    <a:bodyPr/>
                    <a:lstStyle/>
                    <a:p>
                      <a:pPr algn="ctr">
                        <a:lnSpc>
                          <a:spcPct val="115000"/>
                        </a:lnSpc>
                        <a:spcAft>
                          <a:spcPts val="0"/>
                        </a:spcAft>
                      </a:pPr>
                      <a:r>
                        <a:rPr lang="it-IT" sz="1400" b="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SCUOLA SECONDARIA DI PRIMO GRADO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hMerge="1">
                  <a:txBody>
                    <a:bodyPr/>
                    <a:lstStyle/>
                    <a:p>
                      <a:endParaRPr lang="it-IT"/>
                    </a:p>
                  </a:txBody>
                  <a:tcPr/>
                </a:tc>
                <a:extLst>
                  <a:ext uri="{0D108BD9-81ED-4DB2-BD59-A6C34878D82A}">
                    <a16:rowId xmlns:a16="http://schemas.microsoft.com/office/drawing/2014/main" xmlns="" val="3341819043"/>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POSTI NORMALI</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33</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extLst>
                  <a:ext uri="{0D108BD9-81ED-4DB2-BD59-A6C34878D82A}">
                    <a16:rowId xmlns:a16="http://schemas.microsoft.com/office/drawing/2014/main" xmlns="" val="326152180"/>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POSTI SOSTEGNO</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09,50</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extLst>
                  <a:ext uri="{0D108BD9-81ED-4DB2-BD59-A6C34878D82A}">
                    <a16:rowId xmlns:a16="http://schemas.microsoft.com/office/drawing/2014/main" xmlns="" val="4263691973"/>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 A TEMPO INDETERMINATO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35 (INCLUSA IRC)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extLst>
                  <a:ext uri="{0D108BD9-81ED-4DB2-BD59-A6C34878D82A}">
                    <a16:rowId xmlns:a16="http://schemas.microsoft.com/office/drawing/2014/main" xmlns="" val="4051522979"/>
                  </a:ext>
                </a:extLst>
              </a:tr>
              <a:tr h="300669">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 A TEMPO DETERMINATO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8,30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extLst>
                  <a:ext uri="{0D108BD9-81ED-4DB2-BD59-A6C34878D82A}">
                    <a16:rowId xmlns:a16="http://schemas.microsoft.com/office/drawing/2014/main" xmlns="" val="3221622964"/>
                  </a:ext>
                </a:extLst>
              </a:tr>
              <a:tr h="300669">
                <a:tc gridSpan="2">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PERSONALE ATA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hMerge="1">
                  <a:txBody>
                    <a:bodyPr/>
                    <a:lstStyle/>
                    <a:p>
                      <a:endParaRPr lang="it-IT"/>
                    </a:p>
                  </a:txBody>
                  <a:tcPr/>
                </a:tc>
                <a:extLst>
                  <a:ext uri="{0D108BD9-81ED-4DB2-BD59-A6C34878D82A}">
                    <a16:rowId xmlns:a16="http://schemas.microsoft.com/office/drawing/2014/main" xmlns="" val="1263288437"/>
                  </a:ext>
                </a:extLst>
              </a:tr>
              <a:tr h="331053">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POSTI</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24</a:t>
                      </a: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extLst>
                  <a:ext uri="{0D108BD9-81ED-4DB2-BD59-A6C34878D82A}">
                    <a16:rowId xmlns:a16="http://schemas.microsoft.com/office/drawing/2014/main" xmlns="" val="2847924651"/>
                  </a:ext>
                </a:extLst>
              </a:tr>
              <a:tr h="331053">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PERSONALE A TEMPO INDETERMINATO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18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extLst>
                  <a:ext uri="{0D108BD9-81ED-4DB2-BD59-A6C34878D82A}">
                    <a16:rowId xmlns:a16="http://schemas.microsoft.com/office/drawing/2014/main" xmlns="" val="3855493367"/>
                  </a:ext>
                </a:extLst>
              </a:tr>
              <a:tr h="331053">
                <a:tc>
                  <a:txBody>
                    <a:bodyPr/>
                    <a:lstStyle/>
                    <a:p>
                      <a:pPr algn="ctr">
                        <a:lnSpc>
                          <a:spcPct val="115000"/>
                        </a:lnSpc>
                        <a:spcAft>
                          <a:spcPts val="0"/>
                        </a:spcAft>
                      </a:pPr>
                      <a:r>
                        <a:rPr lang="it-IT" sz="12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PERSONALE A TEMPO DETERMINATO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3F5FA"/>
                    </a:solidFill>
                  </a:tcPr>
                </a:tc>
                <a:tc>
                  <a:txBody>
                    <a:bodyPr/>
                    <a:lstStyle/>
                    <a:p>
                      <a:pPr algn="ctr">
                        <a:lnSpc>
                          <a:spcPct val="115000"/>
                        </a:lnSpc>
                        <a:spcAft>
                          <a:spcPts val="0"/>
                        </a:spcAft>
                      </a:pPr>
                      <a:r>
                        <a:rPr lang="it-IT" sz="1200" b="1" kern="1200" dirty="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06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629" marR="81629" marT="40815" marB="40815">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3F5FA"/>
                    </a:solidFill>
                  </a:tcPr>
                </a:tc>
                <a:extLst>
                  <a:ext uri="{0D108BD9-81ED-4DB2-BD59-A6C34878D82A}">
                    <a16:rowId xmlns:a16="http://schemas.microsoft.com/office/drawing/2014/main" xmlns="" val="23368312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CasellaDiTesto 7"/>
          <p:cNvSpPr txBox="1"/>
          <p:nvPr/>
        </p:nvSpPr>
        <p:spPr>
          <a:xfrm>
            <a:off x="0" y="303213"/>
            <a:ext cx="7561263" cy="40163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Indice</a:t>
            </a:r>
            <a:endParaRPr lang="it-IT" sz="2000" b="1" i="1" dirty="0">
              <a:effectLst>
                <a:outerShdw blurRad="50800" dist="38100" algn="tr" rotWithShape="0">
                  <a:prstClr val="black">
                    <a:alpha val="40000"/>
                  </a:prstClr>
                </a:outerShdw>
              </a:effectLst>
              <a:latin typeface="Verdana" pitchFamily="34" charset="0"/>
              <a:cs typeface="+mn-cs"/>
            </a:endParaRPr>
          </a:p>
        </p:txBody>
      </p:sp>
      <p:graphicFrame>
        <p:nvGraphicFramePr>
          <p:cNvPr id="6" name="Tabella 5"/>
          <p:cNvGraphicFramePr>
            <a:graphicFrameLocks noGrp="1"/>
          </p:cNvGraphicFramePr>
          <p:nvPr>
            <p:extLst>
              <p:ext uri="{D42A27DB-BD31-4B8C-83A1-F6EECF244321}">
                <p14:modId xmlns:p14="http://schemas.microsoft.com/office/powerpoint/2010/main" xmlns="" val="1901219400"/>
              </p:ext>
            </p:extLst>
          </p:nvPr>
        </p:nvGraphicFramePr>
        <p:xfrm>
          <a:off x="320140" y="704850"/>
          <a:ext cx="6858048" cy="8340104"/>
        </p:xfrm>
        <a:graphic>
          <a:graphicData uri="http://schemas.openxmlformats.org/drawingml/2006/table">
            <a:tbl>
              <a:tblPr>
                <a:effectLst>
                  <a:outerShdw blurRad="50800" dist="38100" dir="2700000" algn="tl" rotWithShape="0">
                    <a:prstClr val="black">
                      <a:alpha val="40000"/>
                    </a:prstClr>
                  </a:outerShdw>
                </a:effectLst>
              </a:tblPr>
              <a:tblGrid>
                <a:gridCol w="1000132">
                  <a:extLst>
                    <a:ext uri="{9D8B030D-6E8A-4147-A177-3AD203B41FA5}">
                      <a16:colId xmlns:a16="http://schemas.microsoft.com/office/drawing/2014/main" xmlns="" val="20000"/>
                    </a:ext>
                  </a:extLst>
                </a:gridCol>
                <a:gridCol w="1643074">
                  <a:extLst>
                    <a:ext uri="{9D8B030D-6E8A-4147-A177-3AD203B41FA5}">
                      <a16:colId xmlns:a16="http://schemas.microsoft.com/office/drawing/2014/main" xmlns="" val="20001"/>
                    </a:ext>
                  </a:extLst>
                </a:gridCol>
                <a:gridCol w="357190">
                  <a:extLst>
                    <a:ext uri="{9D8B030D-6E8A-4147-A177-3AD203B41FA5}">
                      <a16:colId xmlns:a16="http://schemas.microsoft.com/office/drawing/2014/main" xmlns="" val="20002"/>
                    </a:ext>
                  </a:extLst>
                </a:gridCol>
                <a:gridCol w="500066">
                  <a:extLst>
                    <a:ext uri="{9D8B030D-6E8A-4147-A177-3AD203B41FA5}">
                      <a16:colId xmlns:a16="http://schemas.microsoft.com/office/drawing/2014/main" xmlns="" val="20003"/>
                    </a:ext>
                  </a:extLst>
                </a:gridCol>
                <a:gridCol w="3357586">
                  <a:extLst>
                    <a:ext uri="{9D8B030D-6E8A-4147-A177-3AD203B41FA5}">
                      <a16:colId xmlns:a16="http://schemas.microsoft.com/office/drawing/2014/main" xmlns="" val="20004"/>
                    </a:ext>
                  </a:extLst>
                </a:gridCol>
              </a:tblGrid>
              <a:tr h="321471">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V</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3">
                  <a:txBody>
                    <a:bodyPr/>
                    <a:lstStyle/>
                    <a:p>
                      <a:pPr algn="ctr">
                        <a:spcAft>
                          <a:spcPts val="0"/>
                        </a:spcAft>
                      </a:pPr>
                      <a:endParaRPr lang="it-IT" sz="1400" b="1" dirty="0">
                        <a:solidFill>
                          <a:schemeClr val="tx1"/>
                        </a:solidFill>
                        <a:latin typeface="Verdana" pitchFamily="34" charset="0"/>
                        <a:ea typeface="Calibri"/>
                        <a:cs typeface="Cambria"/>
                      </a:endParaRPr>
                    </a:p>
                    <a:p>
                      <a:pPr algn="ctr">
                        <a:spcAft>
                          <a:spcPts val="0"/>
                        </a:spcAft>
                      </a:pPr>
                      <a:endParaRPr lang="it-IT" sz="1400" b="1" dirty="0">
                        <a:solidFill>
                          <a:schemeClr val="tx1"/>
                        </a:solidFill>
                        <a:latin typeface="Verdana" pitchFamily="34" charset="0"/>
                        <a:ea typeface="Calibri"/>
                        <a:cs typeface="Cambria"/>
                      </a:endParaRPr>
                    </a:p>
                    <a:p>
                      <a:pPr algn="ctr">
                        <a:spcAft>
                          <a:spcPts val="0"/>
                        </a:spcAft>
                      </a:pPr>
                      <a:r>
                        <a:rPr lang="it-IT" sz="1400" b="1" dirty="0">
                          <a:solidFill>
                            <a:schemeClr val="tx1"/>
                          </a:solidFill>
                          <a:latin typeface="Verdana" pitchFamily="34" charset="0"/>
                          <a:ea typeface="Calibri"/>
                          <a:cs typeface="Cambria"/>
                          <a:hlinkClick r:id="rId4" action="ppaction://hlinksldjump"/>
                        </a:rPr>
                        <a:t>Curricolo formativo</a:t>
                      </a: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Tx/>
                        <a:buNone/>
                      </a:pPr>
                      <a:r>
                        <a:rPr lang="it-IT" sz="1200" b="1" dirty="0">
                          <a:solidFill>
                            <a:schemeClr val="tx1"/>
                          </a:solidFill>
                          <a:latin typeface="Verdana" pitchFamily="34" charset="0"/>
                          <a:ea typeface="Calibri"/>
                          <a:cs typeface="Cambria"/>
                        </a:rPr>
                        <a:t>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hlinkClick r:id="rId5" action="ppaction://hlinksldjump"/>
                        </a:rPr>
                        <a:t>Curricolo formativo Scuola dell’Infanzia</a:t>
                      </a:r>
                      <a:endParaRPr lang="it-IT" sz="1200" b="1" dirty="0">
                        <a:solidFill>
                          <a:schemeClr val="tx1"/>
                        </a:solidFill>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8"/>
                  </a:ext>
                </a:extLst>
              </a:tr>
              <a:tr h="321471">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Tx/>
                        <a:buNone/>
                      </a:pPr>
                      <a:r>
                        <a:rPr lang="it-IT" sz="1200" b="1" dirty="0">
                          <a:solidFill>
                            <a:schemeClr val="tx1"/>
                          </a:solidFill>
                          <a:latin typeface="Verdana" pitchFamily="34" charset="0"/>
                          <a:ea typeface="Calibri"/>
                          <a:cs typeface="Cambria"/>
                        </a:rPr>
                        <a:t>b)</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hlinkClick r:id="rId6" action="ppaction://hlinksldjump"/>
                        </a:rPr>
                        <a:t>Curricolo formativo Scuola primaria</a:t>
                      </a:r>
                      <a:endParaRPr lang="it-IT" sz="1200" b="1" dirty="0">
                        <a:solidFill>
                          <a:schemeClr val="tx1"/>
                        </a:solidFill>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9"/>
                  </a:ext>
                </a:extLst>
              </a:tr>
              <a:tr h="548640">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Tx/>
                        <a:buNone/>
                      </a:pPr>
                      <a:r>
                        <a:rPr lang="it-IT" sz="1200" b="1" dirty="0">
                          <a:solidFill>
                            <a:schemeClr val="tx1"/>
                          </a:solidFill>
                          <a:latin typeface="Verdana" pitchFamily="34" charset="0"/>
                          <a:ea typeface="Calibri"/>
                          <a:cs typeface="Cambria"/>
                        </a:rPr>
                        <a:t>c)</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hlinkClick r:id="rId7" action="ppaction://hlinksldjump"/>
                        </a:rPr>
                        <a:t>Curricolo formativo Scuola secondaria</a:t>
                      </a:r>
                      <a:r>
                        <a:rPr lang="it-IT" sz="1200" b="1" baseline="0" dirty="0">
                          <a:solidFill>
                            <a:schemeClr val="tx1"/>
                          </a:solidFill>
                          <a:latin typeface="Verdana" pitchFamily="34" charset="0"/>
                          <a:hlinkClick r:id="rId7" action="ppaction://hlinksldjump"/>
                        </a:rPr>
                        <a:t> di I grado</a:t>
                      </a:r>
                      <a:endParaRPr lang="it-IT" sz="1200" b="1" dirty="0">
                        <a:solidFill>
                          <a:schemeClr val="tx1"/>
                        </a:solidFill>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20"/>
                  </a:ext>
                </a:extLst>
              </a:tr>
              <a:tr h="165740">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000"/>
                        </a:lnSpc>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a:lnSpc>
                          <a:spcPts val="1000"/>
                        </a:lnSpc>
                        <a:spcAft>
                          <a:spcPts val="0"/>
                        </a:spcAft>
                        <a:buFontTx/>
                        <a:buNone/>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ts val="1000"/>
                        </a:lnSpc>
                        <a:spcBef>
                          <a:spcPts val="0"/>
                        </a:spcBef>
                        <a:spcAft>
                          <a:spcPts val="0"/>
                        </a:spcAft>
                        <a:buClrTx/>
                        <a:buSzTx/>
                        <a:buFontTx/>
                        <a:buNone/>
                        <a:tabLst/>
                        <a:defRPr/>
                      </a:pPr>
                      <a:endParaRPr lang="it-IT" sz="1000" b="1" i="1" dirty="0">
                        <a:solidFill>
                          <a:schemeClr val="tx1"/>
                        </a:solidFill>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a:p>
                  </a:txBody>
                  <a:tcPr/>
                </a:tc>
                <a:extLst>
                  <a:ext uri="{0D108BD9-81ED-4DB2-BD59-A6C34878D82A}">
                    <a16:rowId xmlns:a16="http://schemas.microsoft.com/office/drawing/2014/main" xmlns="" val="10021"/>
                  </a:ext>
                </a:extLst>
              </a:tr>
              <a:tr h="32147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VI</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2">
                  <a:txBody>
                    <a:bodyPr/>
                    <a:lstStyle/>
                    <a:p>
                      <a:pPr algn="ctr">
                        <a:spcAft>
                          <a:spcPts val="0"/>
                        </a:spcAft>
                      </a:pPr>
                      <a:r>
                        <a:rPr lang="it-IT" sz="1400" b="1" dirty="0">
                          <a:solidFill>
                            <a:schemeClr val="tx1"/>
                          </a:solidFill>
                          <a:latin typeface="Verdana" pitchFamily="34" charset="0"/>
                          <a:ea typeface="Calibri"/>
                          <a:cs typeface="Cambria"/>
                        </a:rPr>
                        <a:t>Arricchimento dell’offerta formativa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Tx/>
                        <a:buNone/>
                      </a:pPr>
                      <a:r>
                        <a:rPr lang="it-IT" sz="1200" b="1" dirty="0">
                          <a:solidFill>
                            <a:schemeClr val="tx1"/>
                          </a:solidFill>
                          <a:latin typeface="Verdana" pitchFamily="34" charset="0"/>
                          <a:ea typeface="Calibri"/>
                          <a:cs typeface="Cambria"/>
                        </a:rPr>
                        <a:t>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hlinkClick r:id="rId8" action="ppaction://hlinksldjump"/>
                        </a:rPr>
                        <a:t>Per gli utenti dell’I.C. </a:t>
                      </a:r>
                      <a:r>
                        <a:rPr lang="it-IT" sz="1200" b="1" i="1" dirty="0">
                          <a:solidFill>
                            <a:schemeClr val="tx1"/>
                          </a:solidFill>
                          <a:latin typeface="Verdana" pitchFamily="34" charset="0"/>
                          <a:hlinkClick r:id="rId8" action="ppaction://hlinksldjump"/>
                        </a:rPr>
                        <a:t>C. Colombo</a:t>
                      </a:r>
                      <a:endParaRPr lang="it-IT" sz="1200" b="1" i="1" dirty="0">
                        <a:solidFill>
                          <a:schemeClr val="tx1"/>
                        </a:solidFill>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00"/>
                  </a:ext>
                </a:extLst>
              </a:tr>
              <a:tr h="321471">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just">
                        <a:lnSpc>
                          <a:spcPct val="150000"/>
                        </a:lnSpc>
                        <a:spcAft>
                          <a:spcPts val="0"/>
                        </a:spcAft>
                        <a:buFontTx/>
                        <a:buNone/>
                      </a:pPr>
                      <a:r>
                        <a:rPr lang="it-IT" sz="1200" b="1" dirty="0">
                          <a:solidFill>
                            <a:schemeClr val="tx1"/>
                          </a:solidFill>
                          <a:latin typeface="Verdana" pitchFamily="34" charset="0"/>
                          <a:ea typeface="Calibri"/>
                          <a:cs typeface="Cambria"/>
                        </a:rPr>
                        <a:t>b)</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hlinkClick r:id="rId9" action="ppaction://hlinksldjump"/>
                        </a:rPr>
                        <a:t>Per il territorio</a:t>
                      </a:r>
                      <a:endParaRPr lang="it-IT" sz="1200" b="1" dirty="0">
                        <a:solidFill>
                          <a:schemeClr val="tx1"/>
                        </a:solidFill>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01"/>
                  </a:ext>
                </a:extLst>
              </a:tr>
              <a:tr h="321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Tx/>
                        <a:buNone/>
                      </a:pPr>
                      <a:r>
                        <a:rPr lang="it-IT" sz="1200" b="1" dirty="0">
                          <a:solidFill>
                            <a:schemeClr val="tx1"/>
                          </a:solidFill>
                          <a:latin typeface="Verdana" pitchFamily="34" charset="0"/>
                          <a:ea typeface="Calibri"/>
                          <a:cs typeface="Cambria"/>
                        </a:rPr>
                        <a:t>c)</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hlinkClick r:id="rId10" action="ppaction://hlinksldjump"/>
                        </a:rPr>
                        <a:t>Progetti da Piano di Miglioramento triennale</a:t>
                      </a:r>
                      <a:endParaRPr lang="it-IT" sz="1200" b="1" dirty="0">
                        <a:solidFill>
                          <a:schemeClr val="tx1"/>
                        </a:solidFill>
                        <a:latin typeface="Verdana" pitchFamily="34" charset="0"/>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294224963"/>
                  </a:ext>
                </a:extLst>
              </a:tr>
              <a:tr h="152400">
                <a:tc>
                  <a:txBody>
                    <a:bodyPr/>
                    <a:lstStyle/>
                    <a:p>
                      <a:pPr algn="ctr">
                        <a:lnSpc>
                          <a:spcPct val="100000"/>
                        </a:lnSpc>
                        <a:spcBef>
                          <a:spcPts val="0"/>
                        </a:spcBef>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endParaRPr lang="it-IT" sz="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a:lnSpc>
                          <a:spcPct val="100000"/>
                        </a:lnSpc>
                        <a:spcBef>
                          <a:spcPts val="0"/>
                        </a:spcBef>
                        <a:spcAft>
                          <a:spcPts val="0"/>
                        </a:spcAft>
                        <a:buFont typeface="+mj-lt"/>
                        <a:buNone/>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indent="-228600" algn="l">
                        <a:lnSpc>
                          <a:spcPct val="100000"/>
                        </a:lnSpc>
                        <a:spcBef>
                          <a:spcPts val="0"/>
                        </a:spcBef>
                        <a:spcAft>
                          <a:spcPts val="0"/>
                        </a:spcAft>
                        <a:buNone/>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xmlns="" val="10002"/>
                  </a:ext>
                </a:extLst>
              </a:tr>
              <a:tr h="320040">
                <a:tc rowSpan="2">
                  <a:txBody>
                    <a:bodyPr/>
                    <a:lstStyle/>
                    <a:p>
                      <a:pPr algn="ctr">
                        <a:lnSpc>
                          <a:spcPct val="150000"/>
                        </a:lnSpc>
                        <a:spcBef>
                          <a:spcPts val="600"/>
                        </a:spcBef>
                        <a:spcAft>
                          <a:spcPts val="600"/>
                        </a:spcAft>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VII</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2">
                  <a:txBody>
                    <a:bodyPr/>
                    <a:lstStyle/>
                    <a:p>
                      <a:pPr algn="ctr">
                        <a:lnSpc>
                          <a:spcPct val="150000"/>
                        </a:lnSpc>
                        <a:spcBef>
                          <a:spcPts val="600"/>
                        </a:spcBef>
                        <a:spcAft>
                          <a:spcPts val="600"/>
                        </a:spcAft>
                      </a:pPr>
                      <a:r>
                        <a:rPr lang="it-IT" sz="1400" b="1" dirty="0">
                          <a:solidFill>
                            <a:schemeClr val="tx1"/>
                          </a:solidFill>
                          <a:latin typeface="Verdana" pitchFamily="34" charset="0"/>
                          <a:ea typeface="Calibri"/>
                          <a:cs typeface="Cambria"/>
                        </a:rPr>
                        <a:t>Scelte metodologico -</a:t>
                      </a:r>
                      <a:r>
                        <a:rPr lang="it-IT" sz="1400" b="1" baseline="0" dirty="0">
                          <a:solidFill>
                            <a:schemeClr val="tx1"/>
                          </a:solidFill>
                          <a:latin typeface="Verdana" pitchFamily="34" charset="0"/>
                          <a:ea typeface="Calibri"/>
                          <a:cs typeface="Cambria"/>
                        </a:rPr>
                        <a:t>  didattiche</a:t>
                      </a: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l">
                        <a:lnSpc>
                          <a:spcPct val="150000"/>
                        </a:lnSpc>
                        <a:spcBef>
                          <a:spcPts val="600"/>
                        </a:spcBef>
                        <a:spcAft>
                          <a:spcPts val="600"/>
                        </a:spcAft>
                        <a:buFont typeface="+mj-lt"/>
                        <a:buNone/>
                      </a:pPr>
                      <a:r>
                        <a:rPr lang="it-IT" sz="1200" b="1" dirty="0">
                          <a:solidFill>
                            <a:schemeClr val="tx1"/>
                          </a:solidFill>
                          <a:latin typeface="Verdana" pitchFamily="34" charset="0"/>
                          <a:ea typeface="Calibri"/>
                          <a:cs typeface="Cambria"/>
                        </a:rPr>
                        <a:t>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indent="-228600" algn="just">
                        <a:lnSpc>
                          <a:spcPct val="150000"/>
                        </a:lnSpc>
                        <a:spcBef>
                          <a:spcPts val="0"/>
                        </a:spcBef>
                        <a:spcAft>
                          <a:spcPts val="0"/>
                        </a:spcAft>
                        <a:buNone/>
                      </a:pPr>
                      <a:r>
                        <a:rPr lang="it-IT" sz="1200" b="1" dirty="0">
                          <a:solidFill>
                            <a:schemeClr val="tx1"/>
                          </a:solidFill>
                          <a:latin typeface="Verdana" pitchFamily="34" charset="0"/>
                          <a:ea typeface="Calibri"/>
                          <a:cs typeface="Cambria"/>
                          <a:hlinkClick r:id="rId11" action="ppaction://hlinksldjump"/>
                        </a:rPr>
                        <a:t>Metodologie di insegnamento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03"/>
                  </a:ext>
                </a:extLst>
              </a:tr>
              <a:tr h="640080">
                <a:tc vMerge="1">
                  <a:txBody>
                    <a:bodyPr/>
                    <a:lstStyle/>
                    <a:p>
                      <a:endParaRPr lang="it-IT"/>
                    </a:p>
                  </a:txBody>
                  <a:tcPr/>
                </a:tc>
                <a:tc vMerge="1">
                  <a:txBody>
                    <a:bodyPr/>
                    <a:lstStyle/>
                    <a:p>
                      <a:endParaRPr lang="it-IT"/>
                    </a:p>
                  </a:txBody>
                  <a:tcPr/>
                </a:tc>
                <a:tc>
                  <a:txBody>
                    <a:bodyPr/>
                    <a:lstStyle/>
                    <a:p>
                      <a:pPr marL="228600" indent="-228600" algn="l">
                        <a:lnSpc>
                          <a:spcPct val="150000"/>
                        </a:lnSpc>
                        <a:spcBef>
                          <a:spcPts val="600"/>
                        </a:spcBef>
                        <a:spcAft>
                          <a:spcPts val="600"/>
                        </a:spcAft>
                        <a:buFont typeface="+mj-lt"/>
                        <a:buNone/>
                      </a:pPr>
                      <a:r>
                        <a:rPr lang="it-IT" sz="1200" b="1" dirty="0">
                          <a:solidFill>
                            <a:schemeClr val="tx1"/>
                          </a:solidFill>
                          <a:latin typeface="Verdana" pitchFamily="34" charset="0"/>
                          <a:ea typeface="Calibri"/>
                          <a:cs typeface="Cambria"/>
                        </a:rPr>
                        <a:t>b)</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indent="-228600" algn="just">
                        <a:lnSpc>
                          <a:spcPct val="150000"/>
                        </a:lnSpc>
                        <a:spcBef>
                          <a:spcPts val="0"/>
                        </a:spcBef>
                        <a:spcAft>
                          <a:spcPts val="0"/>
                        </a:spcAft>
                        <a:buNone/>
                      </a:pPr>
                      <a:r>
                        <a:rPr lang="it-IT" sz="1200" b="1" dirty="0">
                          <a:solidFill>
                            <a:schemeClr val="tx1"/>
                          </a:solidFill>
                          <a:latin typeface="Verdana" pitchFamily="34" charset="0"/>
                          <a:ea typeface="Calibri"/>
                          <a:cs typeface="Cambria"/>
                          <a:hlinkClick r:id="rId12" action="ppaction://hlinksldjump"/>
                        </a:rPr>
                        <a:t>Strumenti didattici</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04"/>
                  </a:ext>
                </a:extLst>
              </a:tr>
              <a:tr h="152400">
                <a:tc>
                  <a:txBody>
                    <a:bodyPr/>
                    <a:lstStyle/>
                    <a:p>
                      <a:pPr algn="ctr">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just">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xmlns="" val="10005"/>
                  </a:ext>
                </a:extLst>
              </a:tr>
              <a:tr h="213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spcAft>
                          <a:spcPts val="0"/>
                        </a:spcAft>
                      </a:pPr>
                      <a:r>
                        <a:rPr lang="it-IT" sz="1200" b="1" dirty="0">
                          <a:solidFill>
                            <a:schemeClr val="tx1"/>
                          </a:solidFill>
                          <a:latin typeface="Verdana" pitchFamily="34" charset="0"/>
                          <a:ea typeface="Calibri"/>
                          <a:cs typeface="Cambria"/>
                        </a:rPr>
                        <a:t>Premessa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06"/>
                  </a:ext>
                </a:extLst>
              </a:tr>
              <a:tr h="274320">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VIII</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7">
                  <a:txBody>
                    <a:bodyPr/>
                    <a:lstStyle/>
                    <a:p>
                      <a:pPr algn="ctr">
                        <a:spcAft>
                          <a:spcPts val="0"/>
                        </a:spcAft>
                      </a:pPr>
                      <a:r>
                        <a:rPr lang="it-IT" sz="1400" b="1" dirty="0">
                          <a:solidFill>
                            <a:schemeClr val="tx1"/>
                          </a:solidFill>
                          <a:latin typeface="Verdana" pitchFamily="34" charset="0"/>
                          <a:ea typeface="Calibri"/>
                          <a:cs typeface="Cambria"/>
                          <a:hlinkClick r:id="rId13" action="ppaction://hlinksldjump"/>
                        </a:rPr>
                        <a:t>Sistema di valutazione</a:t>
                      </a: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spcAft>
                          <a:spcPts val="0"/>
                        </a:spcAft>
                      </a:pPr>
                      <a:r>
                        <a:rPr lang="it-IT" sz="1200" b="1" dirty="0">
                          <a:solidFill>
                            <a:schemeClr val="tx1"/>
                          </a:solidFill>
                          <a:latin typeface="Verdana" pitchFamily="34" charset="0"/>
                          <a:ea typeface="Calibri"/>
                          <a:cs typeface="Cambria"/>
                        </a:rPr>
                        <a:t>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hlinkClick r:id="rId14" action="ppaction://hlinksldjump"/>
                        </a:rPr>
                        <a:t>Valutazione degli apprendimenti</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07"/>
                  </a:ext>
                </a:extLst>
              </a:tr>
              <a:tr h="274320">
                <a:tc vMerge="1">
                  <a:txBody>
                    <a:bodyPr/>
                    <a:lstStyle/>
                    <a:p>
                      <a:endParaRPr lang="it-IT"/>
                    </a:p>
                  </a:txBody>
                  <a:tcPr/>
                </a:tc>
                <a:tc vMerge="1">
                  <a:txBody>
                    <a:bodyPr/>
                    <a:lstStyle/>
                    <a:p>
                      <a:endParaRPr lang="it-IT"/>
                    </a:p>
                  </a:txBody>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a1)</a:t>
                      </a:r>
                    </a:p>
                  </a:txBody>
                  <a:tcPr marL="55248" marR="55248" marT="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hlinkClick r:id="rId15" action="ppaction://hlinksldjump"/>
                        </a:rPr>
                        <a:t>Scuola dell’Infanzia</a:t>
                      </a:r>
                      <a:endParaRPr lang="it-IT" sz="1200" b="1" dirty="0">
                        <a:solidFill>
                          <a:schemeClr val="tx1"/>
                        </a:solidFill>
                        <a:latin typeface="Verdana" pitchFamily="34" charset="0"/>
                        <a:ea typeface="Calibri"/>
                        <a:cs typeface="Cambria"/>
                      </a:endParaRPr>
                    </a:p>
                  </a:txBody>
                  <a:tcPr marL="55248" marR="55248" marT="0" marB="0">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22"/>
                  </a:ext>
                </a:extLst>
              </a:tr>
              <a:tr h="274320">
                <a:tc vMerge="1">
                  <a:txBody>
                    <a:bodyPr/>
                    <a:lstStyle/>
                    <a:p>
                      <a:endParaRPr lang="it-IT"/>
                    </a:p>
                  </a:txBody>
                  <a:tcPr/>
                </a:tc>
                <a:tc vMerge="1">
                  <a:txBody>
                    <a:bodyPr/>
                    <a:lstStyle/>
                    <a:p>
                      <a:endParaRPr lang="it-IT"/>
                    </a:p>
                  </a:txBody>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a2)</a:t>
                      </a:r>
                    </a:p>
                  </a:txBody>
                  <a:tcPr marL="55248" marR="55248" marT="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nSpc>
                          <a:spcPct val="150000"/>
                        </a:lnSpc>
                      </a:pPr>
                      <a:r>
                        <a:rPr lang="it-IT" sz="1200" b="1" dirty="0">
                          <a:latin typeface="Verdana" pitchFamily="34" charset="0"/>
                          <a:hlinkClick r:id="rId16" action="ppaction://hlinksldjump"/>
                        </a:rPr>
                        <a:t>Scuola Primaria </a:t>
                      </a:r>
                      <a:endParaRPr lang="it-IT" sz="1200" b="1" dirty="0">
                        <a:latin typeface="Verdana" pitchFamily="34" charset="0"/>
                      </a:endParaRPr>
                    </a:p>
                  </a:txBody>
                  <a:tcPr marL="55248" marR="55248" marT="0" marB="0">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23"/>
                  </a:ext>
                </a:extLst>
              </a:tr>
              <a:tr h="274320">
                <a:tc vMerge="1">
                  <a:txBody>
                    <a:bodyPr/>
                    <a:lstStyle/>
                    <a:p>
                      <a:endParaRPr lang="it-IT"/>
                    </a:p>
                  </a:txBody>
                  <a:tcPr/>
                </a:tc>
                <a:tc vMerge="1">
                  <a:txBody>
                    <a:bodyPr/>
                    <a:lstStyle/>
                    <a:p>
                      <a:endParaRPr lang="it-IT"/>
                    </a:p>
                  </a:txBody>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a3)</a:t>
                      </a:r>
                    </a:p>
                  </a:txBody>
                  <a:tcPr marL="55248" marR="55248" marT="0" marB="0">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nSpc>
                          <a:spcPct val="150000"/>
                        </a:lnSpc>
                      </a:pPr>
                      <a:r>
                        <a:rPr lang="it-IT" sz="1200" b="1" dirty="0">
                          <a:latin typeface="Verdana" pitchFamily="34" charset="0"/>
                          <a:hlinkClick r:id="rId17" action="ppaction://hlinksldjump"/>
                        </a:rPr>
                        <a:t>Scuola Secondaria di I grado</a:t>
                      </a:r>
                      <a:endParaRPr lang="it-IT" sz="1200" b="1" dirty="0">
                        <a:latin typeface="Verdana" pitchFamily="34" charset="0"/>
                      </a:endParaRPr>
                    </a:p>
                  </a:txBody>
                  <a:tcPr marL="55248" marR="55248" marT="0" marB="0">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24"/>
                  </a:ext>
                </a:extLst>
              </a:tr>
              <a:tr h="274320">
                <a:tc vMerge="1">
                  <a:txBody>
                    <a:bodyPr/>
                    <a:lstStyle/>
                    <a:p>
                      <a:endParaRPr lang="it-IT"/>
                    </a:p>
                  </a:txBody>
                  <a:tcPr/>
                </a:tc>
                <a:tc vMerge="1">
                  <a:txBody>
                    <a:bodyPr/>
                    <a:lstStyle/>
                    <a:p>
                      <a:endParaRPr lang="it-IT"/>
                    </a:p>
                  </a:txBody>
                  <a:tcPr/>
                </a:tc>
                <a:tc>
                  <a:txBody>
                    <a:bodyPr/>
                    <a:lstStyle/>
                    <a:p>
                      <a:pPr algn="just">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a4)</a:t>
                      </a:r>
                    </a:p>
                  </a:txBody>
                  <a:tcPr marL="55248" marR="55248" marT="0" marB="0">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nSpc>
                          <a:spcPct val="150000"/>
                        </a:lnSpc>
                      </a:pPr>
                      <a:r>
                        <a:rPr lang="it-IT" sz="1200" b="1" dirty="0">
                          <a:latin typeface="Verdana" pitchFamily="34" charset="0"/>
                          <a:hlinkClick r:id="rId18" action="ppaction://hlinksldjump"/>
                        </a:rPr>
                        <a:t>Valutazione interna ed esterna</a:t>
                      </a:r>
                      <a:endParaRPr lang="it-IT" sz="1200" b="1" dirty="0">
                        <a:latin typeface="Verdana" pitchFamily="34" charset="0"/>
                      </a:endParaRPr>
                    </a:p>
                  </a:txBody>
                  <a:tcPr marL="55248" marR="55248" marT="0" marB="0">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25"/>
                  </a:ext>
                </a:extLst>
              </a:tr>
              <a:tr h="27432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it-IT" sz="1200" b="1" dirty="0">
                          <a:solidFill>
                            <a:schemeClr val="tx1"/>
                          </a:solidFill>
                          <a:latin typeface="Verdana" pitchFamily="34" charset="0"/>
                          <a:ea typeface="Calibri"/>
                          <a:cs typeface="Cambria"/>
                        </a:rPr>
                        <a:t>b)</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hlinkClick r:id="rId19" action="ppaction://hlinksldjump"/>
                        </a:rPr>
                        <a:t>Valutazione del comportamento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08"/>
                  </a:ext>
                </a:extLst>
              </a:tr>
              <a:tr h="27432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400" b="1" dirty="0">
                        <a:solidFill>
                          <a:srgbClr val="000000"/>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it-IT" sz="1200" b="1" dirty="0">
                          <a:solidFill>
                            <a:schemeClr val="tx1"/>
                          </a:solidFill>
                          <a:latin typeface="Verdana" pitchFamily="34" charset="0"/>
                          <a:ea typeface="Calibri"/>
                          <a:cs typeface="Cambria"/>
                        </a:rPr>
                        <a:t>c)</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hlinkClick r:id="rId20" action="ppaction://hlinksldjump"/>
                        </a:rPr>
                        <a:t>Valutazione delle competenze</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09"/>
                  </a:ext>
                </a:extLst>
              </a:tr>
              <a:tr h="152400">
                <a:tc>
                  <a:txBody>
                    <a:bodyPr/>
                    <a:lstStyle/>
                    <a:p>
                      <a:pPr algn="ctr">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just">
                        <a:spcAft>
                          <a:spcPts val="0"/>
                        </a:spcAft>
                      </a:pPr>
                      <a:endParaRPr lang="it-IT" sz="10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xmlns="" val="10010"/>
                  </a:ext>
                </a:extLst>
              </a:tr>
              <a:tr h="320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ctr">
                        <a:lnSpc>
                          <a:spcPct val="150000"/>
                        </a:lnSpc>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ea typeface="Calibri"/>
                          <a:cs typeface="Cambria"/>
                          <a:hlinkClick r:id="rId21" action="ppaction://hlinksldjump"/>
                        </a:rPr>
                        <a:t>Quadro sinottico della normativa</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1"/>
                  </a:ext>
                </a:extLst>
              </a:tr>
              <a:tr h="548640">
                <a:tc rowSpan="6">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5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IX</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6">
                  <a:txBody>
                    <a:bodyPr/>
                    <a:lstStyle/>
                    <a:p>
                      <a:pPr algn="ctr">
                        <a:lnSpc>
                          <a:spcPct val="150000"/>
                        </a:lnSpc>
                        <a:spcAft>
                          <a:spcPts val="0"/>
                        </a:spcAft>
                      </a:pPr>
                      <a:endParaRPr lang="it-IT" sz="1400" b="1" dirty="0">
                        <a:solidFill>
                          <a:schemeClr val="tx1"/>
                        </a:solidFill>
                        <a:latin typeface="Verdana" pitchFamily="34" charset="0"/>
                        <a:ea typeface="Calibri"/>
                        <a:cs typeface="Cambria"/>
                      </a:endParaRPr>
                    </a:p>
                    <a:p>
                      <a:pPr algn="ctr">
                        <a:lnSpc>
                          <a:spcPct val="150000"/>
                        </a:lnSpc>
                        <a:spcAft>
                          <a:spcPts val="0"/>
                        </a:spcAft>
                      </a:pPr>
                      <a:endParaRPr lang="it-IT" sz="1400" b="1" dirty="0">
                        <a:solidFill>
                          <a:schemeClr val="tx1"/>
                        </a:solidFill>
                        <a:latin typeface="Verdana" pitchFamily="34" charset="0"/>
                        <a:ea typeface="Calibri"/>
                        <a:cs typeface="Cambria"/>
                      </a:endParaRPr>
                    </a:p>
                    <a:p>
                      <a:pPr algn="ctr">
                        <a:lnSpc>
                          <a:spcPct val="100000"/>
                        </a:lnSpc>
                        <a:spcAft>
                          <a:spcPts val="0"/>
                        </a:spcAft>
                      </a:pPr>
                      <a:r>
                        <a:rPr lang="it-IT" sz="1400" b="1" dirty="0">
                          <a:solidFill>
                            <a:schemeClr val="tx1"/>
                          </a:solidFill>
                          <a:latin typeface="Verdana" pitchFamily="34" charset="0"/>
                          <a:ea typeface="Calibri"/>
                          <a:cs typeface="Cambria"/>
                        </a:rPr>
                        <a:t>Offerta formativa specifica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hlinkClick r:id="rId22" action="ppaction://hlinksldjump"/>
                        </a:rPr>
                        <a:t>Gestione del disagio ed inclusione: Premessa</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2"/>
                  </a:ext>
                </a:extLst>
              </a:tr>
              <a:tr h="274320">
                <a:tc vMerge="1">
                  <a:txBody>
                    <a:bodyPr/>
                    <a:lstStyle/>
                    <a:p>
                      <a:endParaRPr lang="it-IT"/>
                    </a:p>
                  </a:txBody>
                  <a:tcPr/>
                </a:tc>
                <a:tc vMerge="1">
                  <a:txBody>
                    <a:bodyPr/>
                    <a:lstStyle/>
                    <a:p>
                      <a:endParaRPr lang="it-IT"/>
                    </a:p>
                  </a:txBody>
                  <a:tcPr/>
                </a:tc>
                <a:tc>
                  <a:txBody>
                    <a:bodyPr/>
                    <a:lstStyle/>
                    <a:p>
                      <a:pPr algn="just">
                        <a:lnSpc>
                          <a:spcPct val="150000"/>
                        </a:lnSpc>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rPr>
                        <a:t>a1</a:t>
                      </a:r>
                      <a:r>
                        <a:rPr lang="it-IT" sz="1200" b="1" dirty="0">
                          <a:solidFill>
                            <a:schemeClr val="tx1"/>
                          </a:solidFill>
                          <a:latin typeface="Verdana" pitchFamily="34" charset="0"/>
                          <a:ea typeface="Calibri"/>
                          <a:cs typeface="Cambria"/>
                          <a:hlinkClick r:id="rId23" action="ppaction://hlinksldjump"/>
                        </a:rPr>
                        <a:t>) </a:t>
                      </a:r>
                      <a:r>
                        <a:rPr lang="it-IT" sz="1200" b="1" dirty="0">
                          <a:solidFill>
                            <a:schemeClr val="tx1"/>
                          </a:solidFill>
                          <a:latin typeface="Verdana" pitchFamily="34" charset="0"/>
                          <a:ea typeface="Calibri"/>
                          <a:cs typeface="Cambria"/>
                          <a:hlinkClick r:id="rId24" action="ppaction://hlinksldjump"/>
                        </a:rPr>
                        <a:t>Disabilità</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3"/>
                  </a:ext>
                </a:extLst>
              </a:tr>
              <a:tr h="274320">
                <a:tc vMerge="1">
                  <a:txBody>
                    <a:bodyPr/>
                    <a:lstStyle/>
                    <a:p>
                      <a:endParaRPr lang="it-IT"/>
                    </a:p>
                  </a:txBody>
                  <a:tcPr/>
                </a:tc>
                <a:tc vMerge="1">
                  <a:txBody>
                    <a:bodyPr/>
                    <a:lstStyle/>
                    <a:p>
                      <a:endParaRPr lang="it-IT"/>
                    </a:p>
                  </a:txBody>
                  <a:tcPr/>
                </a:tc>
                <a:tc>
                  <a:txBody>
                    <a:bodyPr/>
                    <a:lstStyle/>
                    <a:p>
                      <a:pPr algn="just">
                        <a:lnSpc>
                          <a:spcPct val="150000"/>
                        </a:lnSpc>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rPr>
                        <a:t>a2) </a:t>
                      </a:r>
                      <a:r>
                        <a:rPr lang="it-IT" sz="1200" b="1" dirty="0">
                          <a:solidFill>
                            <a:schemeClr val="tx1"/>
                          </a:solidFill>
                          <a:latin typeface="Verdana" pitchFamily="34" charset="0"/>
                          <a:ea typeface="Calibri"/>
                          <a:cs typeface="Cambria"/>
                          <a:hlinkClick r:id="rId25" action="ppaction://hlinksldjump"/>
                        </a:rPr>
                        <a:t>DSA</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4"/>
                  </a:ext>
                </a:extLst>
              </a:tr>
              <a:tr h="274320">
                <a:tc vMerge="1">
                  <a:txBody>
                    <a:bodyPr/>
                    <a:lstStyle/>
                    <a:p>
                      <a:endParaRPr lang="it-IT"/>
                    </a:p>
                  </a:txBody>
                  <a:tcPr/>
                </a:tc>
                <a:tc vMerge="1">
                  <a:txBody>
                    <a:bodyPr/>
                    <a:lstStyle/>
                    <a:p>
                      <a:endParaRPr lang="it-IT"/>
                    </a:p>
                  </a:txBody>
                  <a:tcPr/>
                </a:tc>
                <a:tc>
                  <a:txBody>
                    <a:bodyPr/>
                    <a:lstStyle/>
                    <a:p>
                      <a:pPr algn="just">
                        <a:lnSpc>
                          <a:spcPct val="150000"/>
                        </a:lnSpc>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rPr>
                        <a:t>a3) </a:t>
                      </a:r>
                      <a:r>
                        <a:rPr lang="it-IT" sz="1200" b="1" dirty="0">
                          <a:solidFill>
                            <a:schemeClr val="tx1"/>
                          </a:solidFill>
                          <a:latin typeface="Verdana" pitchFamily="34" charset="0"/>
                          <a:ea typeface="Calibri"/>
                          <a:cs typeface="Cambria"/>
                          <a:hlinkClick r:id="rId26" action="ppaction://hlinksldjump"/>
                        </a:rPr>
                        <a:t>Disagio culturale</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5"/>
                  </a:ext>
                </a:extLst>
              </a:tr>
              <a:tr h="274320">
                <a:tc vMerge="1">
                  <a:txBody>
                    <a:bodyPr/>
                    <a:lstStyle/>
                    <a:p>
                      <a:endParaRPr lang="it-IT"/>
                    </a:p>
                  </a:txBody>
                  <a:tcPr/>
                </a:tc>
                <a:tc vMerge="1">
                  <a:txBody>
                    <a:bodyPr/>
                    <a:lstStyle/>
                    <a:p>
                      <a:endParaRPr lang="it-IT"/>
                    </a:p>
                  </a:txBody>
                  <a:tcPr/>
                </a:tc>
                <a:tc>
                  <a:txBody>
                    <a:bodyPr/>
                    <a:lstStyle/>
                    <a:p>
                      <a:pPr algn="just">
                        <a:lnSpc>
                          <a:spcPct val="150000"/>
                        </a:lnSpc>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rPr>
                        <a:t>a4) </a:t>
                      </a:r>
                      <a:r>
                        <a:rPr lang="it-IT" sz="1200" b="1" dirty="0">
                          <a:solidFill>
                            <a:schemeClr val="tx1"/>
                          </a:solidFill>
                          <a:latin typeface="Verdana" pitchFamily="34" charset="0"/>
                          <a:ea typeface="Calibri"/>
                          <a:cs typeface="Cambria"/>
                          <a:hlinkClick r:id="rId27" action="ppaction://hlinksldjump"/>
                        </a:rPr>
                        <a:t>Disagio psicologico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6"/>
                  </a:ext>
                </a:extLst>
              </a:tr>
              <a:tr h="274320">
                <a:tc vMerge="1">
                  <a:txBody>
                    <a:bodyPr/>
                    <a:lstStyle/>
                    <a:p>
                      <a:endParaRPr lang="it-IT"/>
                    </a:p>
                  </a:txBody>
                  <a:tcPr/>
                </a:tc>
                <a:tc vMerge="1">
                  <a:txBody>
                    <a:bodyPr/>
                    <a:lstStyle/>
                    <a:p>
                      <a:endParaRPr lang="it-IT"/>
                    </a:p>
                  </a:txBody>
                  <a:tcPr/>
                </a:tc>
                <a:tc>
                  <a:txBody>
                    <a:bodyPr/>
                    <a:lstStyle/>
                    <a:p>
                      <a:pPr algn="just">
                        <a:lnSpc>
                          <a:spcPct val="150000"/>
                        </a:lnSpc>
                        <a:spcAft>
                          <a:spcPts val="0"/>
                        </a:spcAft>
                      </a:pP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gridSpan="2">
                  <a:txBody>
                    <a:bodyPr/>
                    <a:lstStyle/>
                    <a:p>
                      <a:pPr algn="just">
                        <a:lnSpc>
                          <a:spcPct val="150000"/>
                        </a:lnSpc>
                        <a:spcAft>
                          <a:spcPts val="0"/>
                        </a:spcAft>
                      </a:pPr>
                      <a:r>
                        <a:rPr lang="it-IT" sz="1200" b="1" dirty="0">
                          <a:solidFill>
                            <a:schemeClr val="tx1"/>
                          </a:solidFill>
                          <a:latin typeface="Verdana" pitchFamily="34" charset="0"/>
                          <a:ea typeface="Calibri"/>
                          <a:cs typeface="Cambria"/>
                        </a:rPr>
                        <a:t>a5) </a:t>
                      </a:r>
                      <a:r>
                        <a:rPr lang="it-IT" sz="1200" b="1" dirty="0">
                          <a:solidFill>
                            <a:schemeClr val="tx1"/>
                          </a:solidFill>
                          <a:latin typeface="Verdana" pitchFamily="34" charset="0"/>
                          <a:ea typeface="Calibri"/>
                          <a:cs typeface="Cambria"/>
                          <a:hlinkClick r:id="rId28" action="ppaction://hlinksldjump"/>
                        </a:rPr>
                        <a:t>Piano Annuale per l’Inclusione</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endParaRPr lang="it-IT"/>
                    </a:p>
                  </a:txBody>
                  <a:tcPr/>
                </a:tc>
                <a:extLst>
                  <a:ext uri="{0D108BD9-81ED-4DB2-BD59-A6C34878D82A}">
                    <a16:rowId xmlns:a16="http://schemas.microsoft.com/office/drawing/2014/main" xmlns="" val="10017"/>
                  </a:ext>
                </a:extLst>
              </a:tr>
            </a:tbl>
          </a:graphicData>
        </a:graphic>
      </p:graphicFrame>
      <p:sp>
        <p:nvSpPr>
          <p:cNvPr id="4" name="CasellaDiTesto 3"/>
          <p:cNvSpPr txBox="1"/>
          <p:nvPr/>
        </p:nvSpPr>
        <p:spPr>
          <a:xfrm>
            <a:off x="6392370" y="9271134"/>
            <a:ext cx="785818" cy="276999"/>
          </a:xfrm>
          <a:prstGeom prst="rect">
            <a:avLst/>
          </a:prstGeom>
          <a:noFill/>
        </p:spPr>
        <p:txBody>
          <a:bodyPr wrap="square" rtlCol="0">
            <a:spAutoFit/>
          </a:bodyPr>
          <a:lstStyle/>
          <a:p>
            <a:pPr algn="ctr"/>
            <a:r>
              <a:rPr lang="it-IT" sz="1200" b="1" dirty="0">
                <a:latin typeface="Verdana" pitchFamily="34" charset="0"/>
                <a:hlinkClick r:id="rId29" action="ppaction://hlinksldjump"/>
              </a:rPr>
              <a:t>avanti</a:t>
            </a:r>
            <a:endParaRPr lang="it-IT" sz="1200" b="1" dirty="0">
              <a:latin typeface="Verdan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401637"/>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III – Analisi dei dati</a:t>
            </a:r>
          </a:p>
        </p:txBody>
      </p:sp>
      <p:sp>
        <p:nvSpPr>
          <p:cNvPr id="4" name="Rettangolo 3"/>
          <p:cNvSpPr/>
          <p:nvPr/>
        </p:nvSpPr>
        <p:spPr>
          <a:xfrm>
            <a:off x="-1" y="732600"/>
            <a:ext cx="7561263" cy="615553"/>
          </a:xfrm>
          <a:prstGeom prst="rect">
            <a:avLst/>
          </a:prstGeom>
        </p:spPr>
        <p:txBody>
          <a:bodyPr wrap="square">
            <a:spAutoFit/>
          </a:bodyPr>
          <a:lstStyle/>
          <a:p>
            <a:pPr algn="ctr"/>
            <a:r>
              <a:rPr lang="it-IT" b="1" dirty="0">
                <a:solidFill>
                  <a:srgbClr val="000000"/>
                </a:solidFill>
                <a:latin typeface="Verdana" pitchFamily="34" charset="0"/>
                <a:ea typeface="Calibri" pitchFamily="34" charset="0"/>
                <a:cs typeface="Cambria" pitchFamily="18" charset="0"/>
              </a:rPr>
              <a:t>Fabbisogno di risorse umane e materiali: </a:t>
            </a:r>
          </a:p>
          <a:p>
            <a:pPr algn="ctr"/>
            <a:r>
              <a:rPr lang="it-IT" sz="1600" b="1" i="1" dirty="0">
                <a:solidFill>
                  <a:srgbClr val="000000"/>
                </a:solidFill>
                <a:latin typeface="Verdana" pitchFamily="34" charset="0"/>
                <a:ea typeface="Calibri" pitchFamily="34" charset="0"/>
                <a:cs typeface="Cambria" pitchFamily="18" charset="0"/>
              </a:rPr>
              <a:t>organico di potenziamento ai sensi della L. 107/2015</a:t>
            </a:r>
          </a:p>
        </p:txBody>
      </p:sp>
      <p:sp>
        <p:nvSpPr>
          <p:cNvPr id="6" name="Rettangolo 5"/>
          <p:cNvSpPr/>
          <p:nvPr/>
        </p:nvSpPr>
        <p:spPr>
          <a:xfrm>
            <a:off x="423045" y="5018880"/>
            <a:ext cx="6715172" cy="1200329"/>
          </a:xfrm>
          <a:prstGeom prst="rect">
            <a:avLst/>
          </a:prstGeom>
        </p:spPr>
        <p:txBody>
          <a:bodyPr wrap="square">
            <a:spAutoFit/>
          </a:bodyPr>
          <a:lstStyle/>
          <a:p>
            <a:pPr algn="just">
              <a:lnSpc>
                <a:spcPct val="150000"/>
              </a:lnSpc>
            </a:pPr>
            <a:r>
              <a:rPr lang="it-IT" sz="1200" b="1" dirty="0">
                <a:latin typeface="Verdana" pitchFamily="34" charset="0"/>
              </a:rPr>
              <a:t>I docenti dell’organico dell’autonomia, ai sensi dell’art. 1 c. 7 della Legge 107/2015, saranno impegnati nell’attuazione delle azioni progettuali di potenziamento dell’offerta formativa previste dal Piano di Miglioramento, per il raggiungimento degli obiettivi formativi individuati dall’istituto.</a:t>
            </a:r>
            <a:endParaRPr lang="it-IT" sz="1200" dirty="0"/>
          </a:p>
        </p:txBody>
      </p:sp>
      <p:sp>
        <p:nvSpPr>
          <p:cNvPr id="7" name="CasellaDiTesto 10">
            <a:hlinkClick r:id="rId3" action="ppaction://hlinksldjump"/>
          </p:cNvPr>
          <p:cNvSpPr txBox="1">
            <a:spLocks noChangeArrowheads="1"/>
          </p:cNvSpPr>
          <p:nvPr/>
        </p:nvSpPr>
        <p:spPr bwMode="auto">
          <a:xfrm>
            <a:off x="5638019"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xmlns="" val="508314248"/>
              </p:ext>
            </p:extLst>
          </p:nvPr>
        </p:nvGraphicFramePr>
        <p:xfrm>
          <a:off x="459581" y="1882061"/>
          <a:ext cx="6642100" cy="2685288"/>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4140200">
                  <a:extLst>
                    <a:ext uri="{9D8B030D-6E8A-4147-A177-3AD203B41FA5}">
                      <a16:colId xmlns:a16="http://schemas.microsoft.com/office/drawing/2014/main" xmlns="" val="2750659047"/>
                    </a:ext>
                  </a:extLst>
                </a:gridCol>
                <a:gridCol w="2501900">
                  <a:extLst>
                    <a:ext uri="{9D8B030D-6E8A-4147-A177-3AD203B41FA5}">
                      <a16:colId xmlns:a16="http://schemas.microsoft.com/office/drawing/2014/main" xmlns="" val="1853118766"/>
                    </a:ext>
                  </a:extLst>
                </a:gridCol>
              </a:tblGrid>
              <a:tr h="457200">
                <a:tc gridSpan="2">
                  <a:txBody>
                    <a:bodyPr/>
                    <a:lstStyle/>
                    <a:p>
                      <a:pPr algn="ctr">
                        <a:lnSpc>
                          <a:spcPct val="150000"/>
                        </a:lnSpc>
                        <a:spcAft>
                          <a:spcPts val="0"/>
                        </a:spcAft>
                      </a:pPr>
                      <a:r>
                        <a:rPr lang="it-IT" sz="1600" b="1" i="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ORGANICO DI POTENZIAMENTO A.S. 2016/17</a:t>
                      </a:r>
                      <a:r>
                        <a:rPr lang="it-IT" sz="1600" b="1" kern="1200">
                          <a:solidFill>
                            <a:srgbClr val="1F497D"/>
                          </a:solidFill>
                          <a:effectLst>
                            <a:outerShdw blurRad="50800" dist="38100" algn="tr" rotWithShape="0">
                              <a:prstClr val="black">
                                <a:alpha val="40000"/>
                              </a:prstClr>
                            </a:outerShdw>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1F497D"/>
                      </a:solidFill>
                      <a:prstDash val="solid"/>
                      <a:round/>
                      <a:headEnd type="none" w="med" len="med"/>
                      <a:tailEnd type="none" w="med" len="med"/>
                    </a:lnL>
                    <a:lnR w="57150" cap="flat" cmpd="sng" algn="ctr">
                      <a:solidFill>
                        <a:srgbClr val="1F497D"/>
                      </a:solidFill>
                      <a:prstDash val="solid"/>
                      <a:round/>
                      <a:headEnd type="none" w="med" len="med"/>
                      <a:tailEnd type="none" w="med" len="med"/>
                    </a:lnR>
                    <a:lnT w="57150" cap="flat" cmpd="sng" algn="ctr">
                      <a:solidFill>
                        <a:srgbClr val="1F497D"/>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2962086674"/>
                  </a:ext>
                </a:extLst>
              </a:tr>
              <a:tr h="371856">
                <a:tc gridSpan="2">
                  <a:txBody>
                    <a:bodyPr/>
                    <a:lstStyle/>
                    <a:p>
                      <a:pPr algn="ctr">
                        <a:lnSpc>
                          <a:spcPct val="115000"/>
                        </a:lnSpc>
                        <a:spcAft>
                          <a:spcPts val="0"/>
                        </a:spcAft>
                      </a:pPr>
                      <a:r>
                        <a:rPr lang="it-IT" sz="1600" b="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SCUOLA DELL’INFANZIA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F3F8F4"/>
                    </a:solidFill>
                  </a:tcPr>
                </a:tc>
                <a:tc hMerge="1">
                  <a:txBody>
                    <a:bodyPr/>
                    <a:lstStyle/>
                    <a:p>
                      <a:endParaRPr lang="it-IT"/>
                    </a:p>
                  </a:txBody>
                  <a:tcPr/>
                </a:tc>
                <a:extLst>
                  <a:ext uri="{0D108BD9-81ED-4DB2-BD59-A6C34878D82A}">
                    <a16:rowId xmlns:a16="http://schemas.microsoft.com/office/drawing/2014/main" xmlns="" val="1814199709"/>
                  </a:ext>
                </a:extLst>
              </a:tr>
              <a:tr h="370840">
                <a:tc>
                  <a:txBody>
                    <a:bodyPr/>
                    <a:lstStyle/>
                    <a:p>
                      <a:pPr algn="ctr">
                        <a:lnSpc>
                          <a:spcPct val="115000"/>
                        </a:lnSpc>
                        <a:spcAft>
                          <a:spcPts val="0"/>
                        </a:spcAft>
                      </a:pPr>
                      <a:r>
                        <a:rPr lang="it-IT" sz="14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a:t>
                      </a:r>
                      <a:r>
                        <a:rPr lang="it-IT" sz="14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F3F8F4"/>
                    </a:solidFill>
                  </a:tcPr>
                </a:tc>
                <a:tc>
                  <a:txBody>
                    <a:bodyPr/>
                    <a:lstStyle/>
                    <a:p>
                      <a:pPr algn="ctr">
                        <a:lnSpc>
                          <a:spcPct val="115000"/>
                        </a:lnSpc>
                        <a:spcAft>
                          <a:spcPts val="0"/>
                        </a:spcAft>
                      </a:pPr>
                      <a:r>
                        <a:rPr lang="it-IT" sz="14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0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F3F8F4"/>
                    </a:solidFill>
                  </a:tcPr>
                </a:tc>
                <a:extLst>
                  <a:ext uri="{0D108BD9-81ED-4DB2-BD59-A6C34878D82A}">
                    <a16:rowId xmlns:a16="http://schemas.microsoft.com/office/drawing/2014/main" xmlns="" val="846567264"/>
                  </a:ext>
                </a:extLst>
              </a:tr>
              <a:tr h="371856">
                <a:tc gridSpan="2">
                  <a:txBody>
                    <a:bodyPr/>
                    <a:lstStyle/>
                    <a:p>
                      <a:pPr algn="ctr">
                        <a:lnSpc>
                          <a:spcPct val="115000"/>
                        </a:lnSpc>
                        <a:spcAft>
                          <a:spcPts val="0"/>
                        </a:spcAft>
                      </a:pPr>
                      <a:r>
                        <a:rPr lang="it-IT" sz="1600" b="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SCUOLA PRIMARIA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AF3"/>
                    </a:solidFill>
                  </a:tcPr>
                </a:tc>
                <a:tc hMerge="1">
                  <a:txBody>
                    <a:bodyPr/>
                    <a:lstStyle/>
                    <a:p>
                      <a:endParaRPr lang="it-IT"/>
                    </a:p>
                  </a:txBody>
                  <a:tcPr/>
                </a:tc>
                <a:extLst>
                  <a:ext uri="{0D108BD9-81ED-4DB2-BD59-A6C34878D82A}">
                    <a16:rowId xmlns:a16="http://schemas.microsoft.com/office/drawing/2014/main" xmlns="" val="364354707"/>
                  </a:ext>
                </a:extLst>
              </a:tr>
              <a:tr h="370840">
                <a:tc>
                  <a:txBody>
                    <a:bodyPr/>
                    <a:lstStyle/>
                    <a:p>
                      <a:pPr algn="ctr">
                        <a:lnSpc>
                          <a:spcPct val="115000"/>
                        </a:lnSpc>
                        <a:spcAft>
                          <a:spcPts val="0"/>
                        </a:spcAft>
                      </a:pPr>
                      <a:r>
                        <a:rPr lang="it-IT" sz="14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a:t>
                      </a:r>
                      <a:r>
                        <a:rPr lang="it-IT" sz="14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FAF3"/>
                    </a:solidFill>
                  </a:tcPr>
                </a:tc>
                <a:tc>
                  <a:txBody>
                    <a:bodyPr/>
                    <a:lstStyle/>
                    <a:p>
                      <a:pPr algn="ctr">
                        <a:lnSpc>
                          <a:spcPct val="115000"/>
                        </a:lnSpc>
                        <a:spcAft>
                          <a:spcPts val="0"/>
                        </a:spcAft>
                      </a:pPr>
                      <a:r>
                        <a:rPr lang="it-IT" sz="14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FAF3"/>
                    </a:solidFill>
                  </a:tcPr>
                </a:tc>
                <a:extLst>
                  <a:ext uri="{0D108BD9-81ED-4DB2-BD59-A6C34878D82A}">
                    <a16:rowId xmlns:a16="http://schemas.microsoft.com/office/drawing/2014/main" xmlns="" val="242472041"/>
                  </a:ext>
                </a:extLst>
              </a:tr>
              <a:tr h="371856">
                <a:tc gridSpan="2">
                  <a:txBody>
                    <a:bodyPr/>
                    <a:lstStyle/>
                    <a:p>
                      <a:pPr algn="ctr">
                        <a:lnSpc>
                          <a:spcPct val="115000"/>
                        </a:lnSpc>
                        <a:spcAft>
                          <a:spcPts val="0"/>
                        </a:spcAft>
                      </a:pPr>
                      <a:r>
                        <a:rPr lang="it-IT" sz="1600" b="1" kern="1200">
                          <a:solidFill>
                            <a:srgbClr val="1F497D"/>
                          </a:solidFill>
                          <a:effectLst>
                            <a:outerShdw blurRad="50800" dist="381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SCUOLA SECONDARIA DI PRIMO GRADO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3F5FA"/>
                    </a:solidFill>
                  </a:tcPr>
                </a:tc>
                <a:tc hMerge="1">
                  <a:txBody>
                    <a:bodyPr/>
                    <a:lstStyle/>
                    <a:p>
                      <a:endParaRPr lang="it-IT"/>
                    </a:p>
                  </a:txBody>
                  <a:tcPr/>
                </a:tc>
                <a:extLst>
                  <a:ext uri="{0D108BD9-81ED-4DB2-BD59-A6C34878D82A}">
                    <a16:rowId xmlns:a16="http://schemas.microsoft.com/office/drawing/2014/main" xmlns="" val="1983170746"/>
                  </a:ext>
                </a:extLst>
              </a:tr>
              <a:tr h="370840">
                <a:tc>
                  <a:txBody>
                    <a:bodyPr/>
                    <a:lstStyle/>
                    <a:p>
                      <a:pPr algn="ctr">
                        <a:lnSpc>
                          <a:spcPct val="115000"/>
                        </a:lnSpc>
                        <a:spcAft>
                          <a:spcPts val="0"/>
                        </a:spcAft>
                      </a:pPr>
                      <a:r>
                        <a:rPr lang="it-IT" sz="1400" b="1" kern="1200">
                          <a:solidFill>
                            <a:srgbClr val="1F497D"/>
                          </a:solidFill>
                          <a:effectLst/>
                          <a:latin typeface="Verdana" panose="020B0604030504040204" pitchFamily="34" charset="0"/>
                          <a:ea typeface="Verdana" panose="020B0604030504040204" pitchFamily="34" charset="0"/>
                          <a:cs typeface="Verdana" panose="020B0604030504040204" pitchFamily="34" charset="0"/>
                        </a:rPr>
                        <a:t>DOCENTI</a:t>
                      </a:r>
                      <a:r>
                        <a:rPr lang="it-IT" sz="1400" b="1" kern="120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3F5FA"/>
                    </a:solidFill>
                  </a:tcPr>
                </a:tc>
                <a:tc>
                  <a:txBody>
                    <a:bodyPr/>
                    <a:lstStyle/>
                    <a:p>
                      <a:pPr algn="ctr">
                        <a:lnSpc>
                          <a:spcPct val="115000"/>
                        </a:lnSpc>
                        <a:spcAft>
                          <a:spcPts val="0"/>
                        </a:spcAft>
                      </a:pPr>
                      <a:r>
                        <a:rPr lang="it-IT" sz="1400" b="1" kern="1200" dirty="0">
                          <a:solidFill>
                            <a:srgbClr val="1F497D"/>
                          </a:solidFill>
                          <a:effectLst/>
                          <a:latin typeface="Verdana" panose="020B0604030504040204" pitchFamily="34" charset="0"/>
                          <a:ea typeface="Times New Roman" panose="02020603050405020304" pitchFamily="18" charset="0"/>
                          <a:cs typeface="Arial" panose="020B0604020202020204" pitchFamily="34" charset="0"/>
                        </a:rPr>
                        <a:t>3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90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3F5FA"/>
                    </a:solidFill>
                  </a:tcPr>
                </a:tc>
                <a:extLst>
                  <a:ext uri="{0D108BD9-81ED-4DB2-BD59-A6C34878D82A}">
                    <a16:rowId xmlns:a16="http://schemas.microsoft.com/office/drawing/2014/main" xmlns="" val="1483445098"/>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03213"/>
            <a:ext cx="7561263" cy="401637"/>
          </a:xfrm>
          <a:prstGeom prst="rect">
            <a:avLst/>
          </a:prstGeom>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III – Analisi dei dati</a:t>
            </a:r>
          </a:p>
        </p:txBody>
      </p:sp>
      <p:sp>
        <p:nvSpPr>
          <p:cNvPr id="38914" name="Rettangolo 3"/>
          <p:cNvSpPr>
            <a:spLocks noChangeArrowheads="1"/>
          </p:cNvSpPr>
          <p:nvPr/>
        </p:nvSpPr>
        <p:spPr bwMode="auto">
          <a:xfrm>
            <a:off x="0" y="874713"/>
            <a:ext cx="7561263" cy="646331"/>
          </a:xfrm>
          <a:prstGeom prst="rect">
            <a:avLst/>
          </a:prstGeom>
          <a:noFill/>
          <a:ln w="9525">
            <a:noFill/>
            <a:miter lim="800000"/>
            <a:headEnd/>
            <a:tailEnd/>
          </a:ln>
        </p:spPr>
        <p:txBody>
          <a:bodyPr>
            <a:spAutoFit/>
          </a:bodyPr>
          <a:lstStyle/>
          <a:p>
            <a:pPr algn="ctr"/>
            <a:r>
              <a:rPr lang="it-IT" b="1" dirty="0">
                <a:solidFill>
                  <a:srgbClr val="000000"/>
                </a:solidFill>
                <a:latin typeface="Verdana" pitchFamily="34" charset="0"/>
                <a:ea typeface="Calibri" pitchFamily="34" charset="0"/>
                <a:cs typeface="Cambria" pitchFamily="18" charset="0"/>
              </a:rPr>
              <a:t>Fabbisogno di risorse umane e materiali: </a:t>
            </a:r>
          </a:p>
          <a:p>
            <a:pPr algn="ctr"/>
            <a:r>
              <a:rPr lang="it-IT" b="1" dirty="0">
                <a:solidFill>
                  <a:srgbClr val="000000"/>
                </a:solidFill>
                <a:latin typeface="Verdana" pitchFamily="34" charset="0"/>
                <a:ea typeface="Calibri" pitchFamily="34" charset="0"/>
                <a:cs typeface="Cambria" pitchFamily="18" charset="0"/>
              </a:rPr>
              <a:t>materiali</a:t>
            </a:r>
          </a:p>
        </p:txBody>
      </p:sp>
      <p:sp>
        <p:nvSpPr>
          <p:cNvPr id="5" name="CasellaDiTesto 4"/>
          <p:cNvSpPr txBox="1"/>
          <p:nvPr/>
        </p:nvSpPr>
        <p:spPr>
          <a:xfrm>
            <a:off x="315888" y="2161360"/>
            <a:ext cx="6929486" cy="4801314"/>
          </a:xfrm>
          <a:prstGeom prst="rect">
            <a:avLst/>
          </a:prstGeom>
          <a:noFill/>
        </p:spPr>
        <p:txBody>
          <a:bodyPr wrap="square" rtlCol="0">
            <a:spAutoFit/>
          </a:bodyPr>
          <a:lstStyle/>
          <a:p>
            <a:pPr algn="just">
              <a:lnSpc>
                <a:spcPct val="150000"/>
              </a:lnSpc>
            </a:pPr>
            <a:r>
              <a:rPr lang="it-IT" sz="1200" b="1" dirty="0">
                <a:latin typeface="Verdana" pitchFamily="34" charset="0"/>
              </a:rPr>
              <a:t>L’I.C. </a:t>
            </a:r>
            <a:r>
              <a:rPr lang="it-IT" sz="1200" b="1" i="1" dirty="0">
                <a:latin typeface="Verdana" pitchFamily="34" charset="0"/>
              </a:rPr>
              <a:t>C. Colombo </a:t>
            </a:r>
            <a:r>
              <a:rPr lang="it-IT" sz="1200" b="1" dirty="0">
                <a:latin typeface="Verdana" pitchFamily="34" charset="0"/>
              </a:rPr>
              <a:t>fa fronte alle spese per il funzionamento generale annuale grazie anche alle donazioni volontarie di privati (Enti ed Associazioni), delle famiglie per il mantenimento del parco informatico didattico, del Comune per la piccola manutenzione edilizia. La possibilità di rinnovare attrezzature obsolete o di ampliare i sussidi didattici è, invece, unicamente legato alla progettualità della Scuola. Dall’</a:t>
            </a:r>
            <a:r>
              <a:rPr lang="it-IT" sz="1200" b="1" dirty="0" err="1">
                <a:latin typeface="Verdana" pitchFamily="34" charset="0"/>
              </a:rPr>
              <a:t>a.s.</a:t>
            </a:r>
            <a:r>
              <a:rPr lang="it-IT" sz="1200" b="1" dirty="0">
                <a:latin typeface="Verdana" pitchFamily="34" charset="0"/>
              </a:rPr>
              <a:t> 2011-12 l’I.C. </a:t>
            </a:r>
            <a:r>
              <a:rPr lang="it-IT" sz="1200" b="1" i="1" dirty="0">
                <a:latin typeface="Verdana" pitchFamily="34" charset="0"/>
              </a:rPr>
              <a:t>C. Colombo </a:t>
            </a:r>
            <a:r>
              <a:rPr lang="it-IT" sz="1200" b="1" dirty="0">
                <a:latin typeface="Verdana" pitchFamily="34" charset="0"/>
              </a:rPr>
              <a:t>ha costituito un gruppo di lavoro dedito alla stesura di progetti per il miglioramento della qualità della didattica e l’implementazione delle dotazioni informatiche e tecnologiche di cui attualmente dispone la ns. Scuola si è ottenuta proprio grazie al riconoscimento della validità di tanti Progetti presentati. Le risorse per il MOF (retribuzione accessoria) consentono di retribuire il personale docente per la realizzazione di attività formative gratuite a favore degli studenti (Progetti di recupero didattico, laboratori </a:t>
            </a:r>
            <a:r>
              <a:rPr lang="it-IT" sz="1200" b="1" dirty="0" err="1">
                <a:latin typeface="Verdana" pitchFamily="34" charset="0"/>
              </a:rPr>
              <a:t>artistico-creativi</a:t>
            </a:r>
            <a:r>
              <a:rPr lang="it-IT" sz="1200" b="1" dirty="0">
                <a:latin typeface="Verdana" pitchFamily="34" charset="0"/>
              </a:rPr>
              <a:t> per i bambini della scuola primaria e dell’infanzia), nonché di valorizzare il personale ATA che rende possibile l’attuazione del </a:t>
            </a:r>
            <a:r>
              <a:rPr lang="it-IT" sz="1200" b="1" dirty="0" err="1">
                <a:latin typeface="Verdana" pitchFamily="34" charset="0"/>
              </a:rPr>
              <a:t>P.O.F.</a:t>
            </a:r>
            <a:r>
              <a:rPr lang="it-IT" sz="1200" b="1" dirty="0">
                <a:latin typeface="Verdana" pitchFamily="34" charset="0"/>
              </a:rPr>
              <a:t> La presenza di specifiche competenze professionali nella ns. Scuola, consente di utilizzare al meglio le risorse materiali di cui si dispone.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303972"/>
            <a:ext cx="7561263" cy="830997"/>
          </a:xfrm>
          <a:prstGeom prst="rect">
            <a:avLst/>
          </a:prstGeom>
          <a:noFill/>
        </p:spPr>
        <p:txBody>
          <a:bodyPr wrap="square">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a) Breve storia dell’istituto</a:t>
            </a:r>
          </a:p>
        </p:txBody>
      </p:sp>
      <p:sp>
        <p:nvSpPr>
          <p:cNvPr id="39938" name="CasellaDiTesto 5"/>
          <p:cNvSpPr txBox="1">
            <a:spLocks noChangeArrowheads="1"/>
          </p:cNvSpPr>
          <p:nvPr/>
        </p:nvSpPr>
        <p:spPr bwMode="auto">
          <a:xfrm>
            <a:off x="279400" y="1161228"/>
            <a:ext cx="7002463" cy="8125301"/>
          </a:xfrm>
          <a:prstGeom prst="rect">
            <a:avLst/>
          </a:prstGeom>
          <a:noFill/>
          <a:ln w="9525">
            <a:noFill/>
            <a:miter lim="800000"/>
            <a:headEnd/>
            <a:tailEnd/>
          </a:ln>
        </p:spPr>
        <p:txBody>
          <a:bodyPr>
            <a:spAutoFit/>
          </a:bodyPr>
          <a:lstStyle/>
          <a:p>
            <a:pPr algn="ctr">
              <a:lnSpc>
                <a:spcPct val="150000"/>
              </a:lnSpc>
            </a:pPr>
            <a:r>
              <a:rPr lang="it-IT" sz="1200" b="1" dirty="0">
                <a:latin typeface="Verdana" pitchFamily="34" charset="0"/>
              </a:rPr>
              <a:t>anni ‘60 </a:t>
            </a:r>
          </a:p>
          <a:p>
            <a:pPr algn="just">
              <a:lnSpc>
                <a:spcPct val="150000"/>
              </a:lnSpc>
            </a:pPr>
            <a:r>
              <a:rPr lang="it-IT" sz="1200" b="1" dirty="0">
                <a:latin typeface="Verdana" pitchFamily="34" charset="0"/>
              </a:rPr>
              <a:t>Nel 1960 l’istituto era una succursale della </a:t>
            </a:r>
            <a:r>
              <a:rPr lang="it-IT" sz="1200" b="1" i="1" dirty="0">
                <a:latin typeface="Verdana" pitchFamily="34" charset="0"/>
              </a:rPr>
              <a:t>Marco Polo</a:t>
            </a:r>
            <a:r>
              <a:rPr lang="it-IT" sz="1200" b="1" dirty="0">
                <a:latin typeface="Verdana" pitchFamily="34" charset="0"/>
              </a:rPr>
              <a:t>, una Scuola di Avviamento professionale di Ostia.</a:t>
            </a:r>
          </a:p>
          <a:p>
            <a:pPr algn="just">
              <a:lnSpc>
                <a:spcPct val="150000"/>
              </a:lnSpc>
            </a:pPr>
            <a:r>
              <a:rPr lang="it-IT" sz="1200" b="1" dirty="0">
                <a:latin typeface="Verdana" pitchFamily="34" charset="0"/>
              </a:rPr>
              <a:t>L’intitolazione a Cristoforo Colombo risale al 1961e fino al 1964 rimane una Scuola di Avviamento Professionale a indirizzo commerciale. Le attività didattiche si svolgevano in un villino in Via della pesca. La legge 1859 del 31/12/1963 istituì la scuola media statale che di fatto aboliva le scuole di avviamento professionale. Dall’</a:t>
            </a:r>
            <a:r>
              <a:rPr lang="it-IT" sz="1200" b="1" dirty="0" err="1">
                <a:latin typeface="Verdana" pitchFamily="34" charset="0"/>
              </a:rPr>
              <a:t>a.s.</a:t>
            </a:r>
            <a:r>
              <a:rPr lang="it-IT" sz="1200" b="1" dirty="0">
                <a:latin typeface="Verdana" pitchFamily="34" charset="0"/>
              </a:rPr>
              <a:t> 1964-1965, l’istituto diventa dunque Scuola Media. Nel 1966 non era ancora stata costruita la sede attuale e le attività didattiche si svolgevano nel garage del Palazzo Greco, all’angolo tra Via di Foce </a:t>
            </a:r>
            <a:r>
              <a:rPr lang="it-IT" sz="1200" b="1" dirty="0" err="1">
                <a:latin typeface="Verdana" pitchFamily="34" charset="0"/>
              </a:rPr>
              <a:t>Micina</a:t>
            </a:r>
            <a:r>
              <a:rPr lang="it-IT" sz="1200" b="1" dirty="0">
                <a:latin typeface="Verdana" pitchFamily="34" charset="0"/>
              </a:rPr>
              <a:t> e via Giovanni Cena. A metà </a:t>
            </a:r>
            <a:r>
              <a:rPr lang="it-IT" sz="1200" b="1" dirty="0" err="1">
                <a:latin typeface="Verdana" pitchFamily="34" charset="0"/>
              </a:rPr>
              <a:t>a.s.</a:t>
            </a:r>
            <a:r>
              <a:rPr lang="it-IT" sz="1200" b="1" dirty="0">
                <a:latin typeface="Verdana" pitchFamily="34" charset="0"/>
              </a:rPr>
              <a:t> 1967-1968 le attività vengono trasferite in Via Giorgio </a:t>
            </a:r>
            <a:r>
              <a:rPr lang="it-IT" sz="1200" b="1" dirty="0" err="1">
                <a:latin typeface="Verdana" pitchFamily="34" charset="0"/>
              </a:rPr>
              <a:t>Giorgis</a:t>
            </a:r>
            <a:r>
              <a:rPr lang="it-IT" sz="1200" b="1" dirty="0">
                <a:latin typeface="Verdana" pitchFamily="34" charset="0"/>
              </a:rPr>
              <a:t>, nell’edificio dell’attuale Istituto Tecnico Paolo Baffi. Con una delibera del 9 febbraio 1968 il Ministero della Pubblica Istruzione individua un terreno di 14.400 mq di proprietà della famiglia Gerini, </a:t>
            </a:r>
            <a:r>
              <a:rPr lang="it-IT" sz="1200" b="1" dirty="0" err="1">
                <a:latin typeface="Verdana" pitchFamily="34" charset="0"/>
              </a:rPr>
              <a:t>Gaetani</a:t>
            </a:r>
            <a:r>
              <a:rPr lang="it-IT" sz="1200" b="1" dirty="0">
                <a:latin typeface="Verdana" pitchFamily="34" charset="0"/>
              </a:rPr>
              <a:t> d’Aragona per la costruzione della sede attuale.</a:t>
            </a:r>
          </a:p>
          <a:p>
            <a:pPr algn="ctr">
              <a:lnSpc>
                <a:spcPct val="150000"/>
              </a:lnSpc>
            </a:pPr>
            <a:r>
              <a:rPr lang="it-IT" sz="1200" b="1" dirty="0">
                <a:latin typeface="Verdana" pitchFamily="34" charset="0"/>
              </a:rPr>
              <a:t>anni ‘70</a:t>
            </a:r>
          </a:p>
          <a:p>
            <a:pPr algn="just">
              <a:lnSpc>
                <a:spcPct val="150000"/>
              </a:lnSpc>
            </a:pPr>
            <a:r>
              <a:rPr lang="it-IT" sz="1200" b="1" dirty="0">
                <a:latin typeface="Verdana" pitchFamily="34" charset="0"/>
              </a:rPr>
              <a:t>L’esproprio del terreno si formalizza il 19 novembre 1971 ma i lavori iniziano solamente due anni più tardi per concludersi il 19 settembre 1974. La consegna ufficiale alla Preside di allora, la Prof.ssa Maria Privato </a:t>
            </a:r>
            <a:r>
              <a:rPr lang="it-IT" sz="1200" b="1" dirty="0" err="1">
                <a:latin typeface="Verdana" pitchFamily="34" charset="0"/>
              </a:rPr>
              <a:t>Rochira</a:t>
            </a:r>
            <a:r>
              <a:rPr lang="it-IT" sz="1200" b="1" dirty="0">
                <a:latin typeface="Verdana" pitchFamily="34" charset="0"/>
              </a:rPr>
              <a:t>, avviene il 15 ottobre 1974.</a:t>
            </a:r>
          </a:p>
          <a:p>
            <a:pPr algn="ctr">
              <a:lnSpc>
                <a:spcPct val="150000"/>
              </a:lnSpc>
            </a:pPr>
            <a:r>
              <a:rPr lang="it-IT" sz="1200" b="1" dirty="0">
                <a:latin typeface="Verdana" pitchFamily="34" charset="0"/>
              </a:rPr>
              <a:t>anni ‘80</a:t>
            </a:r>
          </a:p>
          <a:p>
            <a:pPr algn="just">
              <a:lnSpc>
                <a:spcPct val="150000"/>
              </a:lnSpc>
            </a:pPr>
            <a:r>
              <a:rPr lang="it-IT" sz="1200" b="1" dirty="0">
                <a:latin typeface="Verdana" pitchFamily="34" charset="0"/>
              </a:rPr>
              <a:t>Nell’</a:t>
            </a:r>
            <a:r>
              <a:rPr lang="it-IT" sz="1200" b="1" dirty="0" err="1">
                <a:latin typeface="Verdana" pitchFamily="34" charset="0"/>
              </a:rPr>
              <a:t>a.s.</a:t>
            </a:r>
            <a:r>
              <a:rPr lang="it-IT" sz="1200" b="1" dirty="0">
                <a:latin typeface="Verdana" pitchFamily="34" charset="0"/>
              </a:rPr>
              <a:t> 1980-1981 viene inaugurato il plesso delle scuole elementari di Via Rodano, originariamente una succursale della scuola </a:t>
            </a:r>
            <a:r>
              <a:rPr lang="it-IT" sz="1200" b="1" i="1" dirty="0">
                <a:latin typeface="Verdana" pitchFamily="34" charset="0"/>
              </a:rPr>
              <a:t>Lido del Faro</a:t>
            </a:r>
            <a:r>
              <a:rPr lang="it-IT" sz="1200" b="1" dirty="0">
                <a:latin typeface="Verdana" pitchFamily="34" charset="0"/>
              </a:rPr>
              <a:t>. </a:t>
            </a:r>
          </a:p>
          <a:p>
            <a:pPr algn="just">
              <a:lnSpc>
                <a:spcPct val="150000"/>
              </a:lnSpc>
            </a:pPr>
            <a:r>
              <a:rPr lang="it-IT" sz="1200" b="1" dirty="0">
                <a:latin typeface="Verdana" pitchFamily="34" charset="0"/>
              </a:rPr>
              <a:t>Nel 1985 è stata costruita la sede di Focene che, originariamente,  ospitava la scuola media, le elementari e la materna comunale.</a:t>
            </a:r>
          </a:p>
          <a:p>
            <a:pPr algn="ctr">
              <a:lnSpc>
                <a:spcPct val="150000"/>
              </a:lnSpc>
            </a:pPr>
            <a:r>
              <a:rPr lang="it-IT" sz="1200" b="1" dirty="0">
                <a:latin typeface="Verdana" pitchFamily="34" charset="0"/>
              </a:rPr>
              <a:t>anni ‘90</a:t>
            </a:r>
          </a:p>
          <a:p>
            <a:pPr algn="just">
              <a:lnSpc>
                <a:spcPct val="150000"/>
              </a:lnSpc>
            </a:pPr>
            <a:r>
              <a:rPr lang="it-IT" sz="1200" b="1" dirty="0">
                <a:latin typeface="Verdana" pitchFamily="34" charset="0"/>
              </a:rPr>
              <a:t>Nell’</a:t>
            </a:r>
            <a:r>
              <a:rPr lang="it-IT" sz="1200" b="1" dirty="0" err="1">
                <a:latin typeface="Verdana" pitchFamily="34" charset="0"/>
              </a:rPr>
              <a:t>a.s.</a:t>
            </a:r>
            <a:r>
              <a:rPr lang="it-IT" sz="1200" b="1" dirty="0">
                <a:latin typeface="Verdana" pitchFamily="34" charset="0"/>
              </a:rPr>
              <a:t> 1995-1996 alcune aule della sede centrale, rimaste vuote per il calo di iscrizioni, vengono destinate alla scuola materna. </a:t>
            </a:r>
          </a:p>
          <a:p>
            <a:pPr algn="ctr">
              <a:lnSpc>
                <a:spcPct val="150000"/>
              </a:lnSpc>
            </a:pPr>
            <a:endParaRPr lang="it-IT" sz="1200" b="1" dirty="0">
              <a:latin typeface="Verdana" pitchFamily="34" charset="0"/>
            </a:endParaRPr>
          </a:p>
        </p:txBody>
      </p:sp>
      <p:sp>
        <p:nvSpPr>
          <p:cNvPr id="39939" name="CasellaDiTesto 6"/>
          <p:cNvSpPr txBox="1">
            <a:spLocks noChangeArrowheads="1"/>
          </p:cNvSpPr>
          <p:nvPr/>
        </p:nvSpPr>
        <p:spPr bwMode="auto">
          <a:xfrm>
            <a:off x="350838" y="9448800"/>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5" name="CasellaDiTesto 10"/>
          <p:cNvSpPr txBox="1">
            <a:spLocks noChangeArrowheads="1"/>
          </p:cNvSpPr>
          <p:nvPr/>
        </p:nvSpPr>
        <p:spPr bwMode="auto">
          <a:xfrm>
            <a:off x="5638788" y="937583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avanti</a:t>
            </a:r>
            <a:r>
              <a:rPr lang="it-IT" sz="1200" b="1" dirty="0">
                <a:latin typeface="Verdana" pitchFamily="34" charset="0"/>
                <a:hlinkClick r:id="rId5" action="ppaction://hlinksldjump"/>
              </a:rPr>
              <a:t> </a:t>
            </a:r>
            <a:endParaRPr lang="it-IT" sz="1200" b="1" dirty="0">
              <a:latin typeface="Verdan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0"/>
            <a:ext cx="7561263" cy="98425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a) Breve storia dell’istituto</a:t>
            </a:r>
          </a:p>
          <a:p>
            <a:pPr fontAlgn="auto">
              <a:spcBef>
                <a:spcPts val="0"/>
              </a:spcBef>
              <a:spcAft>
                <a:spcPts val="0"/>
              </a:spcAft>
              <a:defRPr/>
            </a:pPr>
            <a:endParaRPr lang="it-IT" sz="1200" dirty="0">
              <a:latin typeface="Verdana" pitchFamily="34" charset="0"/>
              <a:cs typeface="+mn-cs"/>
            </a:endParaRPr>
          </a:p>
        </p:txBody>
      </p:sp>
      <p:sp>
        <p:nvSpPr>
          <p:cNvPr id="39938" name="CasellaDiTesto 5"/>
          <p:cNvSpPr txBox="1">
            <a:spLocks noChangeArrowheads="1"/>
          </p:cNvSpPr>
          <p:nvPr/>
        </p:nvSpPr>
        <p:spPr bwMode="auto">
          <a:xfrm>
            <a:off x="279400" y="1018352"/>
            <a:ext cx="7002463" cy="6425990"/>
          </a:xfrm>
          <a:prstGeom prst="rect">
            <a:avLst/>
          </a:prstGeom>
          <a:noFill/>
          <a:ln w="9525">
            <a:noFill/>
            <a:miter lim="800000"/>
            <a:headEnd/>
            <a:tailEnd/>
          </a:ln>
        </p:spPr>
        <p:txBody>
          <a:bodyPr>
            <a:spAutoFit/>
          </a:bodyPr>
          <a:lstStyle/>
          <a:p>
            <a:pPr algn="ctr">
              <a:lnSpc>
                <a:spcPct val="150000"/>
              </a:lnSpc>
            </a:pPr>
            <a:r>
              <a:rPr lang="it-IT" sz="1200" b="1" dirty="0">
                <a:latin typeface="Verdana" pitchFamily="34" charset="0"/>
              </a:rPr>
              <a:t>dal 2000</a:t>
            </a:r>
          </a:p>
          <a:p>
            <a:pPr algn="just">
              <a:lnSpc>
                <a:spcPct val="150000"/>
              </a:lnSpc>
            </a:pPr>
            <a:r>
              <a:rPr lang="it-IT" sz="1200" b="1" dirty="0">
                <a:latin typeface="Verdana" pitchFamily="34" charset="0"/>
              </a:rPr>
              <a:t>Nel 2000 la scuola è diventata Istituto Comprensivo di cui fanno parte la Scuola dell’Infanzia di Via dei Mitili e di Parco Leonardo, oltre alla Scuola Primaria di Focene e di Via Rodano. Nel corso dell’</a:t>
            </a:r>
            <a:r>
              <a:rPr lang="it-IT" sz="1200" b="1" dirty="0" err="1">
                <a:latin typeface="Verdana" pitchFamily="34" charset="0"/>
              </a:rPr>
              <a:t>a.s.</a:t>
            </a:r>
            <a:r>
              <a:rPr lang="it-IT" sz="1200" b="1" dirty="0">
                <a:latin typeface="Verdana" pitchFamily="34" charset="0"/>
              </a:rPr>
              <a:t> 2005-2006 l’allora Sindaco di Fiumicino Mario Canapini assegnò al nostro Istituto la nuova struttura destinata alla scuola dell’infanzia sita nel nascente agglomerato urbano di Parco Leonardo. Il quartiere, piuttosto decentrato rispetto a Fiumicino, popolato prevalentemente da giovani coppie con figli piccoli, necessitava urgentemente di plessi scolastici funzionanti. Espletate tempestivamente le formalità burocratiche, la nuova scuola venne dotata di arredi e, nel febbraio del 2006, furono accolte le iscrizioni, nel settembre dello stesso anno iniziarono le attività didattiche con l’apertura di cinque sezioni, di cui due a tempo normale e tre a tempo ridotto. Negli anni successivi, visto il gran numero di iscrizioni e le lunghe liste d’attesa, su richiesta del Dirigente scolastico Maria Pia </a:t>
            </a:r>
            <a:r>
              <a:rPr lang="it-IT" sz="1200" b="1" dirty="0" err="1">
                <a:latin typeface="Verdana" pitchFamily="34" charset="0"/>
              </a:rPr>
              <a:t>Sorce</a:t>
            </a:r>
            <a:r>
              <a:rPr lang="it-IT" sz="1200" b="1" dirty="0">
                <a:latin typeface="Verdana" pitchFamily="34" charset="0"/>
              </a:rPr>
              <a:t>, il Ministero autorizzava l’apertura di una ulteriore sezione a tempo ridotto. Attualmente quindi sono funzionanti sei sezioni, di cui due a tempo normale e quattro a tempo ridotto. Al fine di venire incontro alle esigenze lavorative dei genitori, sin dal primo anno di apertura della scuola dell’infanzia, è operante nel plesso un’associazione privata, che accoglie gli alunni delle classi a tempo ridotto alle ore 13.00, orario di termine delle lezioni e prosegue le attività fino all’orario  concordato con l’utenza. Dall’</a:t>
            </a:r>
            <a:r>
              <a:rPr lang="it-IT" sz="1200" b="1" dirty="0" err="1">
                <a:latin typeface="Verdana" pitchFamily="34" charset="0"/>
              </a:rPr>
              <a:t>a.s.</a:t>
            </a:r>
            <a:r>
              <a:rPr lang="it-IT" sz="1200" b="1" dirty="0">
                <a:latin typeface="Verdana" pitchFamily="34" charset="0"/>
              </a:rPr>
              <a:t> 2011-2012 si occupa di tale servizio l’associazione </a:t>
            </a:r>
            <a:r>
              <a:rPr lang="it-IT" sz="1200" b="1" i="1" dirty="0">
                <a:latin typeface="Verdana" pitchFamily="34" charset="0"/>
              </a:rPr>
              <a:t>Scarabocchiando a casa </a:t>
            </a:r>
            <a:r>
              <a:rPr lang="it-IT" sz="1200" b="1" i="1" dirty="0" err="1">
                <a:latin typeface="Verdana" pitchFamily="34" charset="0"/>
              </a:rPr>
              <a:t>di…</a:t>
            </a:r>
            <a:r>
              <a:rPr lang="it-IT" sz="1200" b="1" dirty="0">
                <a:latin typeface="Verdana" pitchFamily="34" charset="0"/>
              </a:rPr>
              <a:t> (</a:t>
            </a:r>
            <a:r>
              <a:rPr lang="it-IT" sz="1200" b="1" u="sng" dirty="0">
                <a:latin typeface="Verdana" pitchFamily="34" charset="0"/>
                <a:hlinkClick r:id="rId3"/>
              </a:rPr>
              <a:t>www.scarabocchiandoacasadi.com</a:t>
            </a:r>
            <a:r>
              <a:rPr lang="it-IT" sz="1200" b="1" dirty="0">
                <a:latin typeface="Verdana" pitchFamily="34" charset="0"/>
              </a:rPr>
              <a:t>)</a:t>
            </a:r>
          </a:p>
        </p:txBody>
      </p:sp>
      <p:sp>
        <p:nvSpPr>
          <p:cNvPr id="5" name="CasellaDiTesto 6"/>
          <p:cNvSpPr txBox="1">
            <a:spLocks noChangeArrowheads="1"/>
          </p:cNvSpPr>
          <p:nvPr/>
        </p:nvSpPr>
        <p:spPr bwMode="auto">
          <a:xfrm>
            <a:off x="6352399" y="9448800"/>
            <a:ext cx="857245" cy="284988"/>
          </a:xfrm>
          <a:prstGeom prst="rect">
            <a:avLst/>
          </a:prstGeom>
          <a:noFill/>
          <a:ln w="9525">
            <a:noFill/>
            <a:miter lim="800000"/>
            <a:headEnd/>
            <a:tailEnd/>
          </a:ln>
        </p:spPr>
        <p:txBody>
          <a:bodyPr wrap="square">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858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b) I nostri plessi</a:t>
            </a:r>
          </a:p>
          <a:p>
            <a:pPr fontAlgn="auto">
              <a:spcBef>
                <a:spcPts val="0"/>
              </a:spcBef>
              <a:spcAft>
                <a:spcPts val="0"/>
              </a:spcAft>
              <a:defRPr/>
            </a:pPr>
            <a:endParaRPr lang="it-IT" sz="1200" dirty="0">
              <a:latin typeface="Verdana" pitchFamily="34" charset="0"/>
              <a:cs typeface="+mn-cs"/>
            </a:endParaRPr>
          </a:p>
        </p:txBody>
      </p:sp>
      <p:sp>
        <p:nvSpPr>
          <p:cNvPr id="4" name="CasellaDiTesto 3"/>
          <p:cNvSpPr txBox="1">
            <a:spLocks noChangeArrowheads="1"/>
          </p:cNvSpPr>
          <p:nvPr/>
        </p:nvSpPr>
        <p:spPr bwMode="auto">
          <a:xfrm>
            <a:off x="279400" y="1017588"/>
            <a:ext cx="7002463" cy="647700"/>
          </a:xfrm>
          <a:prstGeom prst="rect">
            <a:avLst/>
          </a:prstGeom>
          <a:noFill/>
          <a:ln w="9525">
            <a:noFill/>
            <a:miter lim="800000"/>
            <a:headEnd/>
            <a:tailEnd/>
          </a:ln>
        </p:spPr>
        <p:txBody>
          <a:bodyPr>
            <a:spAutoFit/>
          </a:bodyPr>
          <a:lstStyle/>
          <a:p>
            <a:pPr algn="just"/>
            <a:r>
              <a:rPr lang="it-IT" sz="1200" b="1">
                <a:latin typeface="Verdana" pitchFamily="34" charset="0"/>
              </a:rPr>
              <a:t>L’Istituto Comprensivo  </a:t>
            </a:r>
            <a:r>
              <a:rPr lang="it-IT" sz="1200" b="1" i="1">
                <a:latin typeface="Verdana" pitchFamily="34" charset="0"/>
              </a:rPr>
              <a:t>C. Colombo</a:t>
            </a:r>
            <a:r>
              <a:rPr lang="it-IT" sz="1200" b="1">
                <a:latin typeface="Verdana" pitchFamily="34" charset="0"/>
              </a:rPr>
              <a:t> di Fiumicino si configura come una struttura complessa, che accoglie alunni della Scuola dell’Infanzia, Primaria e Secondaria di primo grado,  distribuiti in più plessi: </a:t>
            </a:r>
          </a:p>
        </p:txBody>
      </p:sp>
      <p:graphicFrame>
        <p:nvGraphicFramePr>
          <p:cNvPr id="5" name="Tabella 4"/>
          <p:cNvGraphicFramePr>
            <a:graphicFrameLocks noGrp="1"/>
          </p:cNvGraphicFramePr>
          <p:nvPr/>
        </p:nvGraphicFramePr>
        <p:xfrm>
          <a:off x="320675" y="1803400"/>
          <a:ext cx="6786609" cy="7792493"/>
        </p:xfrm>
        <a:graphic>
          <a:graphicData uri="http://schemas.openxmlformats.org/drawingml/2006/table">
            <a:tbl>
              <a:tblPr/>
              <a:tblGrid>
                <a:gridCol w="1050981">
                  <a:extLst>
                    <a:ext uri="{9D8B030D-6E8A-4147-A177-3AD203B41FA5}">
                      <a16:colId xmlns:a16="http://schemas.microsoft.com/office/drawing/2014/main" xmlns="" val="20000"/>
                    </a:ext>
                  </a:extLst>
                </a:gridCol>
                <a:gridCol w="3400191">
                  <a:extLst>
                    <a:ext uri="{9D8B030D-6E8A-4147-A177-3AD203B41FA5}">
                      <a16:colId xmlns:a16="http://schemas.microsoft.com/office/drawing/2014/main" xmlns="" val="20001"/>
                    </a:ext>
                  </a:extLst>
                </a:gridCol>
                <a:gridCol w="2335437">
                  <a:extLst>
                    <a:ext uri="{9D8B030D-6E8A-4147-A177-3AD203B41FA5}">
                      <a16:colId xmlns:a16="http://schemas.microsoft.com/office/drawing/2014/main" xmlns="" val="20002"/>
                    </a:ext>
                  </a:extLst>
                </a:gridCol>
              </a:tblGrid>
              <a:tr h="428629">
                <a:tc>
                  <a:txBody>
                    <a:bodyPr/>
                    <a:lstStyle/>
                    <a:p>
                      <a:pPr algn="ctr">
                        <a:spcAft>
                          <a:spcPts val="0"/>
                        </a:spcAft>
                      </a:pPr>
                      <a:r>
                        <a:rPr lang="it-IT" sz="1200" b="1" dirty="0">
                          <a:latin typeface="Verdana" pitchFamily="34" charset="0"/>
                          <a:ea typeface="Times New Roman"/>
                        </a:rPr>
                        <a:t>Sede centrale</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gn="just">
                        <a:spcAft>
                          <a:spcPts val="0"/>
                        </a:spcAft>
                        <a:buFont typeface="Symbol"/>
                        <a:buChar char=""/>
                      </a:pPr>
                      <a:r>
                        <a:rPr lang="it-IT" sz="1200" b="1" dirty="0">
                          <a:latin typeface="Verdana" pitchFamily="34" charset="0"/>
                          <a:ea typeface="Times New Roman"/>
                        </a:rPr>
                        <a:t>Scuola dell’infanzia  </a:t>
                      </a:r>
                    </a:p>
                    <a:p>
                      <a:pPr marL="342900" lvl="0" indent="-342900" algn="just">
                        <a:spcAft>
                          <a:spcPts val="0"/>
                        </a:spcAft>
                        <a:buFont typeface="Symbol"/>
                        <a:buChar char=""/>
                      </a:pPr>
                      <a:r>
                        <a:rPr lang="it-IT" sz="1200" b="1" dirty="0">
                          <a:latin typeface="Verdana" pitchFamily="34" charset="0"/>
                          <a:ea typeface="Times New Roman"/>
                        </a:rPr>
                        <a:t>Scuola secondaria di primo grado</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it-IT" sz="1200" b="1" dirty="0">
                          <a:latin typeface="Verdana" pitchFamily="34" charset="0"/>
                          <a:ea typeface="Times New Roman"/>
                        </a:rPr>
                        <a:t>Via dei Mitili</a:t>
                      </a:r>
                    </a:p>
                    <a:p>
                      <a:pPr algn="ctr">
                        <a:spcAft>
                          <a:spcPts val="0"/>
                        </a:spcAft>
                      </a:pPr>
                      <a:r>
                        <a:rPr lang="it-IT" sz="1200" b="1" dirty="0">
                          <a:latin typeface="Verdana" pitchFamily="34" charset="0"/>
                          <a:ea typeface="Times New Roman"/>
                        </a:rPr>
                        <a:t>Via dell’Ippocampo, 41</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364818">
                <a:tc>
                  <a:txBody>
                    <a:bodyPr/>
                    <a:lstStyle/>
                    <a:p>
                      <a:pPr algn="ctr">
                        <a:spcAft>
                          <a:spcPts val="0"/>
                        </a:spcAft>
                      </a:pPr>
                      <a:endParaRPr lang="it-IT" sz="1000" dirty="0">
                        <a:latin typeface="Verdana"/>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800" dirty="0">
                        <a:latin typeface="Verdana"/>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it-IT" sz="1000" dirty="0">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55434">
                <a:tc>
                  <a:txBody>
                    <a:bodyPr/>
                    <a:lstStyle/>
                    <a:p>
                      <a:pPr algn="ctr">
                        <a:spcAft>
                          <a:spcPts val="0"/>
                        </a:spcAft>
                      </a:pPr>
                      <a:endParaRPr lang="it-IT" sz="1000">
                        <a:latin typeface="Verdana"/>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000" dirty="0">
                        <a:latin typeface="Verdana"/>
                        <a:ea typeface="Times New Roman"/>
                      </a:endParaRPr>
                    </a:p>
                  </a:txBody>
                  <a:tcPr marL="55248" marR="55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000" b="1" u="none" dirty="0">
                          <a:solidFill>
                            <a:schemeClr val="tx1"/>
                          </a:solidFill>
                          <a:latin typeface="Verdana"/>
                          <a:ea typeface="Times New Roman"/>
                          <a:hlinkClick r:id="rId3" action="ppaction://hlinksldjump"/>
                        </a:rPr>
                        <a:t>Click per zoom</a:t>
                      </a:r>
                      <a:endParaRPr lang="it-IT" sz="1000" u="none" dirty="0">
                        <a:solidFill>
                          <a:schemeClr val="tx1"/>
                        </a:solidFill>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708191">
                <a:tc>
                  <a:txBody>
                    <a:bodyPr/>
                    <a:lstStyle/>
                    <a:p>
                      <a:pPr algn="ctr">
                        <a:spcAft>
                          <a:spcPts val="0"/>
                        </a:spcAft>
                      </a:pPr>
                      <a:endParaRPr lang="it-IT" sz="1200" b="1" dirty="0">
                        <a:latin typeface="Verdana" pitchFamily="34" charset="0"/>
                        <a:ea typeface="Times New Roman"/>
                      </a:endParaRPr>
                    </a:p>
                    <a:p>
                      <a:pPr algn="ctr">
                        <a:spcAft>
                          <a:spcPts val="0"/>
                        </a:spcAft>
                      </a:pPr>
                      <a:endParaRPr lang="it-IT" sz="1200" b="1" dirty="0">
                        <a:latin typeface="Verdana" pitchFamily="34" charset="0"/>
                        <a:ea typeface="Times New Roman"/>
                      </a:endParaRPr>
                    </a:p>
                    <a:p>
                      <a:pPr algn="ctr">
                        <a:spcAft>
                          <a:spcPts val="0"/>
                        </a:spcAft>
                      </a:pPr>
                      <a:endParaRPr lang="it-IT" sz="1200" b="1" dirty="0">
                        <a:latin typeface="Verdana" pitchFamily="34" charset="0"/>
                        <a:ea typeface="Times New Roman"/>
                      </a:endParaRPr>
                    </a:p>
                    <a:p>
                      <a:pPr algn="ctr">
                        <a:spcAft>
                          <a:spcPts val="0"/>
                        </a:spcAft>
                      </a:pPr>
                      <a:r>
                        <a:rPr lang="it-IT" sz="1200" b="1" dirty="0">
                          <a:latin typeface="Verdana" pitchFamily="34" charset="0"/>
                          <a:ea typeface="Times New Roman"/>
                        </a:rPr>
                        <a:t>Succursale</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342900" lvl="0" indent="-342900" algn="just">
                        <a:spcAft>
                          <a:spcPts val="0"/>
                        </a:spcAft>
                        <a:buFont typeface="Symbol"/>
                        <a:buChar char=""/>
                      </a:pPr>
                      <a:r>
                        <a:rPr lang="it-IT" sz="1200" b="1" dirty="0">
                          <a:latin typeface="Verdana" pitchFamily="34" charset="0"/>
                          <a:ea typeface="Times New Roman"/>
                        </a:rPr>
                        <a:t>Scuola primaria </a:t>
                      </a:r>
                    </a:p>
                    <a:p>
                      <a:pPr marL="342900" lvl="0" indent="-342900" algn="just">
                        <a:spcAft>
                          <a:spcPts val="0"/>
                        </a:spcAft>
                        <a:buFont typeface="Symbol"/>
                        <a:buChar char=""/>
                      </a:pPr>
                      <a:r>
                        <a:rPr lang="it-IT" sz="1200" b="1" dirty="0">
                          <a:latin typeface="Verdana" pitchFamily="34" charset="0"/>
                          <a:ea typeface="Times New Roman"/>
                        </a:rPr>
                        <a:t>Scuola secondaria di primo grado</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it-IT" sz="1200" b="1" i="0" dirty="0">
                          <a:latin typeface="Verdana" pitchFamily="34" charset="0"/>
                          <a:ea typeface="Times New Roman"/>
                        </a:rPr>
                        <a:t>Viale di Focene, 298</a:t>
                      </a:r>
                    </a:p>
                    <a:p>
                      <a:pPr algn="ctr">
                        <a:spcAft>
                          <a:spcPts val="0"/>
                        </a:spcAft>
                      </a:pPr>
                      <a:endParaRPr lang="it-IT" sz="1200" dirty="0">
                        <a:latin typeface="Verdana" pitchFamily="34" charset="0"/>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37654">
                <a:tc>
                  <a:txBody>
                    <a:bodyPr/>
                    <a:lstStyle/>
                    <a:p>
                      <a:pPr algn="ctr">
                        <a:spcAft>
                          <a:spcPts val="0"/>
                        </a:spcAft>
                      </a:pPr>
                      <a:endParaRPr lang="it-IT" sz="1000">
                        <a:latin typeface="Verdana"/>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000" dirty="0">
                        <a:latin typeface="Verdana"/>
                        <a:ea typeface="Times New Roman"/>
                      </a:endParaRPr>
                    </a:p>
                  </a:txBody>
                  <a:tcPr marL="55248" marR="55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000" b="1" u="none" dirty="0">
                          <a:solidFill>
                            <a:schemeClr val="tx1"/>
                          </a:solidFill>
                          <a:latin typeface="Verdana"/>
                          <a:ea typeface="Times New Roman"/>
                          <a:hlinkClick r:id="rId4" action="ppaction://hlinksldjump"/>
                        </a:rPr>
                        <a:t>Click per zoom</a:t>
                      </a:r>
                      <a:endParaRPr lang="it-IT" sz="1000" u="none" dirty="0">
                        <a:solidFill>
                          <a:schemeClr val="tx1"/>
                        </a:solidFill>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391859">
                <a:tc>
                  <a:txBody>
                    <a:bodyPr/>
                    <a:lstStyle/>
                    <a:p>
                      <a:pPr algn="ctr">
                        <a:spcAft>
                          <a:spcPts val="0"/>
                        </a:spcAft>
                      </a:pPr>
                      <a:endParaRPr lang="it-IT" sz="1200" dirty="0">
                        <a:latin typeface="Verdana"/>
                        <a:ea typeface="Times New Roman"/>
                      </a:endParaRPr>
                    </a:p>
                    <a:p>
                      <a:pPr algn="ctr">
                        <a:spcAft>
                          <a:spcPts val="0"/>
                        </a:spcAft>
                      </a:pPr>
                      <a:endParaRPr lang="it-IT" sz="1200" dirty="0">
                        <a:latin typeface="Verdana"/>
                        <a:ea typeface="Times New Roman"/>
                      </a:endParaRPr>
                    </a:p>
                    <a:p>
                      <a:pPr algn="ctr">
                        <a:spcAft>
                          <a:spcPts val="0"/>
                        </a:spcAft>
                      </a:pPr>
                      <a:endParaRPr lang="it-IT" sz="1200" dirty="0">
                        <a:latin typeface="Verdana"/>
                        <a:ea typeface="Times New Roman"/>
                      </a:endParaRPr>
                    </a:p>
                    <a:p>
                      <a:pPr algn="ctr">
                        <a:spcAft>
                          <a:spcPts val="0"/>
                        </a:spcAft>
                      </a:pPr>
                      <a:r>
                        <a:rPr lang="it-IT" sz="1200" b="1" dirty="0">
                          <a:latin typeface="Verdana"/>
                          <a:ea typeface="Times New Roman"/>
                        </a:rPr>
                        <a:t>Succursale</a:t>
                      </a:r>
                      <a:endParaRPr lang="it-IT" sz="1200" b="1" dirty="0">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342900" lvl="0" indent="-342900" algn="just">
                        <a:spcAft>
                          <a:spcPts val="0"/>
                        </a:spcAft>
                        <a:buFont typeface="Symbol"/>
                        <a:buChar char=""/>
                      </a:pPr>
                      <a:r>
                        <a:rPr lang="it-IT" sz="1200" b="1" dirty="0">
                          <a:latin typeface="Verdana"/>
                          <a:ea typeface="Times New Roman"/>
                        </a:rPr>
                        <a:t>Scuola primaria </a:t>
                      </a:r>
                      <a:endParaRPr lang="it-IT" sz="1200" b="1" dirty="0">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it-IT" sz="1200" b="1" dirty="0">
                          <a:latin typeface="Verdana"/>
                          <a:ea typeface="Times New Roman"/>
                        </a:rPr>
                        <a:t>Via Rodano</a:t>
                      </a:r>
                      <a:endParaRPr lang="it-IT" sz="1200" b="1" dirty="0">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89799">
                <a:tc>
                  <a:txBody>
                    <a:bodyPr/>
                    <a:lstStyle/>
                    <a:p>
                      <a:pPr algn="ctr">
                        <a:spcAft>
                          <a:spcPts val="0"/>
                        </a:spcAft>
                      </a:pPr>
                      <a:endParaRPr lang="it-IT" sz="1000">
                        <a:latin typeface="Verdana"/>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it-IT" sz="1000" dirty="0">
                        <a:latin typeface="Verdana"/>
                        <a:ea typeface="Times New Roman"/>
                      </a:endParaRPr>
                    </a:p>
                  </a:txBody>
                  <a:tcPr marL="55248" marR="55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000" b="1" u="none" dirty="0">
                          <a:solidFill>
                            <a:schemeClr val="tx1"/>
                          </a:solidFill>
                          <a:latin typeface="Verdana"/>
                          <a:ea typeface="Times New Roman"/>
                          <a:hlinkClick r:id="rId5" action="ppaction://hlinksldjump"/>
                        </a:rPr>
                        <a:t>Click per zoom</a:t>
                      </a:r>
                      <a:endParaRPr lang="it-IT" sz="1000" u="none" dirty="0">
                        <a:solidFill>
                          <a:schemeClr val="tx1"/>
                        </a:solidFill>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1758909">
                <a:tc>
                  <a:txBody>
                    <a:bodyPr/>
                    <a:lstStyle/>
                    <a:p>
                      <a:pPr algn="ctr">
                        <a:spcAft>
                          <a:spcPts val="0"/>
                        </a:spcAft>
                      </a:pPr>
                      <a:endParaRPr lang="it-IT" sz="1200" b="1" dirty="0">
                        <a:latin typeface="Verdana"/>
                        <a:ea typeface="Times New Roman"/>
                      </a:endParaRPr>
                    </a:p>
                    <a:p>
                      <a:pPr algn="ctr">
                        <a:spcAft>
                          <a:spcPts val="0"/>
                        </a:spcAft>
                      </a:pPr>
                      <a:endParaRPr lang="it-IT" sz="1200" b="1" dirty="0">
                        <a:latin typeface="Verdana"/>
                        <a:ea typeface="Times New Roman"/>
                      </a:endParaRPr>
                    </a:p>
                    <a:p>
                      <a:pPr algn="ctr">
                        <a:spcAft>
                          <a:spcPts val="0"/>
                        </a:spcAft>
                      </a:pPr>
                      <a:endParaRPr lang="it-IT" sz="1200" b="1" dirty="0">
                        <a:latin typeface="Verdana"/>
                        <a:ea typeface="Times New Roman"/>
                      </a:endParaRPr>
                    </a:p>
                    <a:p>
                      <a:pPr algn="ctr">
                        <a:spcAft>
                          <a:spcPts val="0"/>
                        </a:spcAft>
                      </a:pPr>
                      <a:endParaRPr lang="it-IT" sz="1200" b="1" dirty="0">
                        <a:latin typeface="Verdana"/>
                        <a:ea typeface="Times New Roman"/>
                      </a:endParaRPr>
                    </a:p>
                    <a:p>
                      <a:pPr algn="ctr">
                        <a:spcAft>
                          <a:spcPts val="0"/>
                        </a:spcAft>
                      </a:pPr>
                      <a:r>
                        <a:rPr lang="it-IT" sz="1200" b="1" dirty="0">
                          <a:latin typeface="Verdana"/>
                          <a:ea typeface="Times New Roman"/>
                        </a:rPr>
                        <a:t>Succursale</a:t>
                      </a:r>
                      <a:endParaRPr lang="it-IT" sz="1200" b="1" dirty="0">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it-IT" sz="1200" b="1" dirty="0">
                          <a:latin typeface="Verdana"/>
                          <a:ea typeface="Times New Roman"/>
                        </a:rPr>
                        <a:t>Scuola dell’infanzia</a:t>
                      </a:r>
                      <a:endParaRPr lang="it-IT" sz="1200" b="1" dirty="0">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it-IT" sz="1200" b="1" dirty="0">
                          <a:latin typeface="Verdana"/>
                          <a:ea typeface="Times New Roman"/>
                        </a:rPr>
                        <a:t>Via del Perugino. 100</a:t>
                      </a:r>
                    </a:p>
                    <a:p>
                      <a:pPr algn="ctr">
                        <a:spcAft>
                          <a:spcPts val="0"/>
                        </a:spcAft>
                      </a:pPr>
                      <a:endParaRPr lang="it-IT" sz="1200" dirty="0">
                        <a:latin typeface="Verdana"/>
                        <a:ea typeface="Times New Roman"/>
                      </a:endParaRPr>
                    </a:p>
                    <a:p>
                      <a:pPr algn="ctr">
                        <a:spcAft>
                          <a:spcPts val="0"/>
                        </a:spcAft>
                      </a:pPr>
                      <a:endParaRPr lang="it-IT" sz="1200" dirty="0">
                        <a:latin typeface="Verdana"/>
                        <a:ea typeface="Times New Roman"/>
                      </a:endParaRPr>
                    </a:p>
                    <a:p>
                      <a:pPr algn="ctr">
                        <a:spcAft>
                          <a:spcPts val="0"/>
                        </a:spcAft>
                      </a:pPr>
                      <a:endParaRPr lang="it-IT" sz="1200" dirty="0">
                        <a:latin typeface="Verdana"/>
                        <a:ea typeface="Times New Roman"/>
                      </a:endParaRPr>
                    </a:p>
                    <a:p>
                      <a:pPr algn="ctr">
                        <a:spcAft>
                          <a:spcPts val="0"/>
                        </a:spcAft>
                      </a:pPr>
                      <a:endParaRPr lang="it-IT" sz="1200" dirty="0">
                        <a:latin typeface="Times New Roman"/>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408583">
                <a:tc>
                  <a:txBody>
                    <a:bodyPr/>
                    <a:lstStyle/>
                    <a:p>
                      <a:pPr algn="ctr">
                        <a:spcAft>
                          <a:spcPts val="0"/>
                        </a:spcAft>
                      </a:pPr>
                      <a:endParaRPr lang="it-IT" sz="1000" dirty="0">
                        <a:latin typeface="Verdana"/>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it-IT" sz="1000">
                        <a:latin typeface="Verdana"/>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it-IT" sz="1000" b="1" u="none" dirty="0">
                          <a:solidFill>
                            <a:schemeClr val="tx1"/>
                          </a:solidFill>
                          <a:latin typeface="Verdana"/>
                          <a:ea typeface="Times New Roman"/>
                          <a:hlinkClick r:id="rId6" action="ppaction://hlinksldjump"/>
                        </a:rPr>
                        <a:t>Click per zoom</a:t>
                      </a:r>
                      <a:endParaRPr lang="it-IT" sz="1000" b="1" u="none" dirty="0">
                        <a:solidFill>
                          <a:schemeClr val="tx1"/>
                        </a:solidFill>
                        <a:latin typeface="Verdana"/>
                        <a:ea typeface="Times New Roman"/>
                      </a:endParaRPr>
                    </a:p>
                    <a:p>
                      <a:pPr algn="ctr">
                        <a:spcAft>
                          <a:spcPts val="0"/>
                        </a:spcAft>
                      </a:pPr>
                      <a:endParaRPr lang="it-IT" sz="1000" b="1" u="sng" dirty="0">
                        <a:solidFill>
                          <a:srgbClr val="0000FF"/>
                        </a:solidFill>
                        <a:latin typeface="Verdana"/>
                        <a:ea typeface="Times New Roman"/>
                      </a:endParaRPr>
                    </a:p>
                    <a:p>
                      <a:pPr algn="ctr">
                        <a:spcAft>
                          <a:spcPts val="0"/>
                        </a:spcAft>
                      </a:pPr>
                      <a:endParaRPr lang="it-IT" sz="1000" b="1" u="sng" dirty="0">
                        <a:solidFill>
                          <a:srgbClr val="0000FF"/>
                        </a:solidFill>
                        <a:latin typeface="Verdana"/>
                        <a:ea typeface="Times New Roman"/>
                      </a:endParaRP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
        <p:nvSpPr>
          <p:cNvPr id="9" name="Text Box 10">
            <a:hlinkClick r:id="rId7" action="ppaction://hlinksldjump"/>
          </p:cNvPr>
          <p:cNvSpPr txBox="1">
            <a:spLocks noChangeArrowheads="1"/>
          </p:cNvSpPr>
          <p:nvPr/>
        </p:nvSpPr>
        <p:spPr bwMode="auto">
          <a:xfrm>
            <a:off x="182563" y="1533525"/>
            <a:ext cx="1484312" cy="273050"/>
          </a:xfrm>
          <a:prstGeom prst="rect">
            <a:avLst/>
          </a:prstGeom>
          <a:noFill/>
          <a:ln w="9525">
            <a:noFill/>
            <a:miter lim="800000"/>
            <a:headEnd/>
            <a:tailEnd/>
          </a:ln>
        </p:spPr>
        <p:txBody>
          <a:bodyPr/>
          <a:lstStyle/>
          <a:p>
            <a:endParaRPr lang="it-IT"/>
          </a:p>
        </p:txBody>
      </p:sp>
      <p:pic>
        <p:nvPicPr>
          <p:cNvPr id="12" name="Picture 2"/>
          <p:cNvPicPr>
            <a:picLocks noChangeAspect="1" noChangeArrowheads="1"/>
          </p:cNvPicPr>
          <p:nvPr/>
        </p:nvPicPr>
        <p:blipFill>
          <a:blip r:embed="rId8" cstate="print"/>
          <a:srcRect/>
          <a:stretch>
            <a:fillRect/>
          </a:stretch>
        </p:blipFill>
        <p:spPr bwMode="auto">
          <a:xfrm>
            <a:off x="5251450" y="2281238"/>
            <a:ext cx="1374775" cy="1276350"/>
          </a:xfrm>
          <a:prstGeom prst="rect">
            <a:avLst/>
          </a:prstGeom>
          <a:noFill/>
          <a:ln w="9525">
            <a:noFill/>
            <a:miter lim="800000"/>
            <a:headEnd/>
            <a:tailEnd/>
          </a:ln>
        </p:spPr>
      </p:pic>
      <p:pic>
        <p:nvPicPr>
          <p:cNvPr id="13" name="Picture 3"/>
          <p:cNvPicPr>
            <a:picLocks noChangeAspect="1" noChangeArrowheads="1"/>
          </p:cNvPicPr>
          <p:nvPr/>
        </p:nvPicPr>
        <p:blipFill>
          <a:blip r:embed="rId9" cstate="print"/>
          <a:srcRect/>
          <a:stretch>
            <a:fillRect/>
          </a:stretch>
        </p:blipFill>
        <p:spPr bwMode="auto">
          <a:xfrm>
            <a:off x="1820863" y="2278063"/>
            <a:ext cx="2501900" cy="1554162"/>
          </a:xfrm>
          <a:prstGeom prst="rect">
            <a:avLst/>
          </a:prstGeom>
          <a:noFill/>
          <a:ln w="9525">
            <a:noFill/>
            <a:miter lim="800000"/>
            <a:headEnd/>
            <a:tailEnd/>
          </a:ln>
        </p:spPr>
      </p:pic>
      <p:pic>
        <p:nvPicPr>
          <p:cNvPr id="14" name="Picture 4"/>
          <p:cNvPicPr>
            <a:picLocks noChangeAspect="1" noChangeArrowheads="1"/>
          </p:cNvPicPr>
          <p:nvPr/>
        </p:nvPicPr>
        <p:blipFill>
          <a:blip r:embed="rId10" cstate="print"/>
          <a:srcRect r="12805"/>
          <a:stretch>
            <a:fillRect/>
          </a:stretch>
        </p:blipFill>
        <p:spPr bwMode="auto">
          <a:xfrm>
            <a:off x="5037138" y="4067175"/>
            <a:ext cx="1600200" cy="1468438"/>
          </a:xfrm>
          <a:prstGeom prst="rect">
            <a:avLst/>
          </a:prstGeom>
          <a:noFill/>
          <a:ln w="9525">
            <a:noFill/>
            <a:miter lim="800000"/>
            <a:headEnd/>
            <a:tailEnd/>
          </a:ln>
        </p:spPr>
      </p:pic>
      <p:pic>
        <p:nvPicPr>
          <p:cNvPr id="15" name="Picture 5"/>
          <p:cNvPicPr>
            <a:picLocks noChangeAspect="1" noChangeArrowheads="1"/>
          </p:cNvPicPr>
          <p:nvPr/>
        </p:nvPicPr>
        <p:blipFill>
          <a:blip r:embed="rId11" cstate="print"/>
          <a:srcRect r="15849"/>
          <a:stretch>
            <a:fillRect/>
          </a:stretch>
        </p:blipFill>
        <p:spPr bwMode="auto">
          <a:xfrm>
            <a:off x="1749425" y="4210050"/>
            <a:ext cx="2503488" cy="1528763"/>
          </a:xfrm>
          <a:prstGeom prst="rect">
            <a:avLst/>
          </a:prstGeom>
          <a:noFill/>
          <a:ln w="9525">
            <a:noFill/>
            <a:miter lim="800000"/>
            <a:headEnd/>
            <a:tailEnd/>
          </a:ln>
        </p:spPr>
      </p:pic>
      <p:pic>
        <p:nvPicPr>
          <p:cNvPr id="16" name="Picture 6"/>
          <p:cNvPicPr>
            <a:picLocks noChangeAspect="1" noChangeArrowheads="1"/>
          </p:cNvPicPr>
          <p:nvPr/>
        </p:nvPicPr>
        <p:blipFill>
          <a:blip r:embed="rId12" cstate="print"/>
          <a:srcRect/>
          <a:stretch>
            <a:fillRect/>
          </a:stretch>
        </p:blipFill>
        <p:spPr bwMode="auto">
          <a:xfrm>
            <a:off x="5251450" y="5995988"/>
            <a:ext cx="1382713" cy="1174750"/>
          </a:xfrm>
          <a:prstGeom prst="rect">
            <a:avLst/>
          </a:prstGeom>
          <a:noFill/>
          <a:ln w="9525">
            <a:noFill/>
            <a:miter lim="800000"/>
            <a:headEnd/>
            <a:tailEnd/>
          </a:ln>
        </p:spPr>
      </p:pic>
      <p:pic>
        <p:nvPicPr>
          <p:cNvPr id="17" name="Picture 7" descr="IMG_2287"/>
          <p:cNvPicPr>
            <a:picLocks noChangeAspect="1" noChangeArrowheads="1"/>
          </p:cNvPicPr>
          <p:nvPr/>
        </p:nvPicPr>
        <p:blipFill>
          <a:blip r:embed="rId13" cstate="print"/>
          <a:srcRect r="1080" b="19467"/>
          <a:stretch>
            <a:fillRect/>
          </a:stretch>
        </p:blipFill>
        <p:spPr bwMode="auto">
          <a:xfrm>
            <a:off x="1820863" y="5995988"/>
            <a:ext cx="2281237" cy="1382712"/>
          </a:xfrm>
          <a:prstGeom prst="rect">
            <a:avLst/>
          </a:prstGeom>
          <a:noFill/>
          <a:ln w="9525">
            <a:noFill/>
            <a:miter lim="800000"/>
            <a:headEnd/>
            <a:tailEnd/>
          </a:ln>
        </p:spPr>
      </p:pic>
      <p:pic>
        <p:nvPicPr>
          <p:cNvPr id="18" name="Picture 8"/>
          <p:cNvPicPr>
            <a:picLocks noChangeAspect="1" noChangeArrowheads="1"/>
          </p:cNvPicPr>
          <p:nvPr/>
        </p:nvPicPr>
        <p:blipFill>
          <a:blip r:embed="rId14" cstate="print"/>
          <a:srcRect/>
          <a:stretch>
            <a:fillRect/>
          </a:stretch>
        </p:blipFill>
        <p:spPr bwMode="auto">
          <a:xfrm>
            <a:off x="5108575" y="7567613"/>
            <a:ext cx="1762125" cy="1390650"/>
          </a:xfrm>
          <a:prstGeom prst="rect">
            <a:avLst/>
          </a:prstGeom>
          <a:noFill/>
          <a:ln w="9525">
            <a:noFill/>
            <a:miter lim="800000"/>
            <a:headEnd/>
            <a:tailEnd/>
          </a:ln>
        </p:spPr>
      </p:pic>
      <p:pic>
        <p:nvPicPr>
          <p:cNvPr id="19" name="Picture 9" descr="parco leo foto"/>
          <p:cNvPicPr>
            <a:picLocks noChangeAspect="1" noChangeArrowheads="1"/>
          </p:cNvPicPr>
          <p:nvPr/>
        </p:nvPicPr>
        <p:blipFill>
          <a:blip r:embed="rId15" cstate="print"/>
          <a:srcRect/>
          <a:stretch>
            <a:fillRect/>
          </a:stretch>
        </p:blipFill>
        <p:spPr bwMode="auto">
          <a:xfrm>
            <a:off x="1963738" y="7639050"/>
            <a:ext cx="2001837" cy="1509713"/>
          </a:xfrm>
          <a:prstGeom prst="rect">
            <a:avLst/>
          </a:prstGeom>
          <a:noFill/>
          <a:ln w="9525">
            <a:noFill/>
            <a:miter lim="800000"/>
            <a:headEnd/>
            <a:tailEnd/>
          </a:ln>
        </p:spPr>
      </p:pic>
      <p:sp>
        <p:nvSpPr>
          <p:cNvPr id="40997" name="CasellaDiTesto 19"/>
          <p:cNvSpPr txBox="1">
            <a:spLocks noChangeArrowheads="1"/>
          </p:cNvSpPr>
          <p:nvPr/>
        </p:nvSpPr>
        <p:spPr bwMode="auto">
          <a:xfrm>
            <a:off x="350838" y="9448800"/>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16" action="ppaction://hlinksldjump"/>
              </a:rPr>
              <a:t>indice</a:t>
            </a:r>
            <a:endParaRPr lang="it-IT" sz="1200" b="1" dirty="0">
              <a:latin typeface="Verdan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0"/>
          <p:cNvSpPr>
            <a:spLocks noChangeArrowheads="1"/>
          </p:cNvSpPr>
          <p:nvPr/>
        </p:nvSpPr>
        <p:spPr bwMode="auto">
          <a:xfrm>
            <a:off x="0" y="547688"/>
            <a:ext cx="7561263" cy="401637"/>
          </a:xfrm>
          <a:prstGeom prst="rect">
            <a:avLst/>
          </a:prstGeom>
          <a:noFill/>
          <a:ln w="9525">
            <a:noFill/>
            <a:miter lim="800000"/>
            <a:headEnd/>
            <a:tailEnd/>
          </a:ln>
          <a:effectLst/>
        </p:spPr>
        <p:txBody>
          <a:bodyPr anchor="ctr">
            <a:spAutoFit/>
          </a:bodyPr>
          <a:lstStyle/>
          <a:p>
            <a:pPr algn="ctr">
              <a:defRPr/>
            </a:pPr>
            <a:r>
              <a:rPr lang="it-IT" sz="2000" b="1" dirty="0">
                <a:effectLst>
                  <a:outerShdw blurRad="38100" dist="38100" dir="2700000" algn="tl">
                    <a:srgbClr val="C0C0C0"/>
                  </a:outerShdw>
                </a:effectLst>
                <a:latin typeface="Verdana" pitchFamily="34" charset="0"/>
                <a:ea typeface="Times New Roman" pitchFamily="18" charset="0"/>
                <a:cs typeface="+mn-cs"/>
              </a:rPr>
              <a:t>Sede centrale - Via dell’Ippocampo, 41</a:t>
            </a:r>
            <a:endParaRPr lang="it-IT" sz="2000" b="1" dirty="0">
              <a:latin typeface="Arial" pitchFamily="34" charset="0"/>
              <a:cs typeface="+mn-cs"/>
            </a:endParaRPr>
          </a:p>
        </p:txBody>
      </p:sp>
      <p:pic>
        <p:nvPicPr>
          <p:cNvPr id="19467" name="Picture 11"/>
          <p:cNvPicPr>
            <a:picLocks noChangeAspect="1" noChangeArrowheads="1"/>
          </p:cNvPicPr>
          <p:nvPr/>
        </p:nvPicPr>
        <p:blipFill>
          <a:blip r:embed="rId3" cstate="print"/>
          <a:srcRect/>
          <a:stretch>
            <a:fillRect/>
          </a:stretch>
        </p:blipFill>
        <p:spPr bwMode="auto">
          <a:xfrm>
            <a:off x="836613" y="1876425"/>
            <a:ext cx="5889625" cy="5264150"/>
          </a:xfrm>
          <a:prstGeom prst="rect">
            <a:avLst/>
          </a:prstGeom>
          <a:noFill/>
          <a:effectLst>
            <a:outerShdw blurRad="50800" dist="38100" algn="l" rotWithShape="0">
              <a:prstClr val="black">
                <a:alpha val="40000"/>
              </a:prstClr>
            </a:outerShdw>
          </a:effectLst>
        </p:spPr>
      </p:pic>
      <p:sp>
        <p:nvSpPr>
          <p:cNvPr id="41987" name="Rectangle 12"/>
          <p:cNvSpPr>
            <a:spLocks noChangeArrowheads="1"/>
          </p:cNvSpPr>
          <p:nvPr/>
        </p:nvSpPr>
        <p:spPr bwMode="auto">
          <a:xfrm>
            <a:off x="5710238" y="9305160"/>
            <a:ext cx="1851025" cy="277812"/>
          </a:xfrm>
          <a:prstGeom prst="rect">
            <a:avLst/>
          </a:prstGeom>
          <a:noFill/>
          <a:ln w="9525">
            <a:noFill/>
            <a:miter lim="800000"/>
            <a:headEnd/>
            <a:tailEnd/>
          </a:ln>
        </p:spPr>
        <p:txBody>
          <a:bodyPr anchor="ctr">
            <a:spAutoFit/>
          </a:bodyPr>
          <a:lstStyle/>
          <a:p>
            <a:pPr algn="ctr"/>
            <a:r>
              <a:rPr lang="it-IT" sz="1200" b="1">
                <a:latin typeface="Verdana" pitchFamily="34" charset="0"/>
                <a:cs typeface="Times New Roman" pitchFamily="18" charset="0"/>
                <a:hlinkClick r:id="rId4" action="ppaction://hlinksldjump"/>
              </a:rPr>
              <a:t>indietro</a:t>
            </a:r>
            <a:endParaRPr lang="it-IT"/>
          </a:p>
        </p:txBody>
      </p:sp>
      <p:sp>
        <p:nvSpPr>
          <p:cNvPr id="41988" name="CasellaDiTesto 5"/>
          <p:cNvSpPr txBox="1">
            <a:spLocks noChangeArrowheads="1"/>
          </p:cNvSpPr>
          <p:nvPr/>
        </p:nvSpPr>
        <p:spPr bwMode="auto">
          <a:xfrm>
            <a:off x="350838" y="9330560"/>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5" action="ppaction://hlinksldjump"/>
              </a:rPr>
              <a:t>indice</a:t>
            </a:r>
            <a:endParaRPr lang="it-IT" sz="1200" b="1" dirty="0">
              <a:latin typeface="Verdan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0"/>
          <p:cNvSpPr>
            <a:spLocks noChangeArrowheads="1"/>
          </p:cNvSpPr>
          <p:nvPr/>
        </p:nvSpPr>
        <p:spPr bwMode="auto">
          <a:xfrm>
            <a:off x="0" y="547688"/>
            <a:ext cx="7561263" cy="401637"/>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it-IT" sz="2000" b="1" dirty="0">
                <a:effectLst>
                  <a:outerShdw blurRad="38100" dist="38100" dir="2700000" algn="tl">
                    <a:srgbClr val="000000">
                      <a:alpha val="43137"/>
                    </a:srgbClr>
                  </a:outerShdw>
                </a:effectLst>
                <a:latin typeface="Verdana" pitchFamily="34" charset="0"/>
                <a:cs typeface="+mn-cs"/>
              </a:rPr>
              <a:t>Succursale – Viale di Focene, 298 </a:t>
            </a:r>
          </a:p>
        </p:txBody>
      </p:sp>
      <p:sp>
        <p:nvSpPr>
          <p:cNvPr id="43010" name="Rectangle 12"/>
          <p:cNvSpPr>
            <a:spLocks noChangeArrowheads="1"/>
          </p:cNvSpPr>
          <p:nvPr/>
        </p:nvSpPr>
        <p:spPr bwMode="auto">
          <a:xfrm>
            <a:off x="5710238" y="9305160"/>
            <a:ext cx="1851025" cy="277812"/>
          </a:xfrm>
          <a:prstGeom prst="rect">
            <a:avLst/>
          </a:prstGeom>
          <a:noFill/>
          <a:ln w="9525">
            <a:noFill/>
            <a:miter lim="800000"/>
            <a:headEnd/>
            <a:tailEnd/>
          </a:ln>
        </p:spPr>
        <p:txBody>
          <a:bodyPr anchor="ctr">
            <a:spAutoFit/>
          </a:bodyPr>
          <a:lstStyle/>
          <a:p>
            <a:pPr algn="ctr"/>
            <a:r>
              <a:rPr lang="it-IT" sz="1200" b="1">
                <a:latin typeface="Verdana" pitchFamily="34" charset="0"/>
                <a:cs typeface="Times New Roman" pitchFamily="18" charset="0"/>
                <a:hlinkClick r:id="rId3" action="ppaction://hlinksldjump"/>
              </a:rPr>
              <a:t>indietro</a:t>
            </a:r>
            <a:endParaRPr lang="it-IT"/>
          </a:p>
        </p:txBody>
      </p:sp>
      <p:pic>
        <p:nvPicPr>
          <p:cNvPr id="20482" name="Picture 2"/>
          <p:cNvPicPr>
            <a:picLocks noChangeAspect="1" noChangeArrowheads="1"/>
          </p:cNvPicPr>
          <p:nvPr/>
        </p:nvPicPr>
        <p:blipFill>
          <a:blip r:embed="rId4" cstate="print"/>
          <a:srcRect/>
          <a:stretch>
            <a:fillRect/>
          </a:stretch>
        </p:blipFill>
        <p:spPr bwMode="auto">
          <a:xfrm>
            <a:off x="846138" y="2565400"/>
            <a:ext cx="5865812" cy="5310188"/>
          </a:xfrm>
          <a:prstGeom prst="rect">
            <a:avLst/>
          </a:prstGeom>
          <a:noFill/>
          <a:effectLst>
            <a:outerShdw blurRad="50800" dist="38100" algn="l" rotWithShape="0">
              <a:prstClr val="black">
                <a:alpha val="40000"/>
              </a:prstClr>
            </a:outerShdw>
          </a:effectLst>
        </p:spPr>
      </p:pic>
      <p:sp>
        <p:nvSpPr>
          <p:cNvPr id="43012" name="CasellaDiTesto 5"/>
          <p:cNvSpPr txBox="1">
            <a:spLocks noChangeArrowheads="1"/>
          </p:cNvSpPr>
          <p:nvPr/>
        </p:nvSpPr>
        <p:spPr bwMode="auto">
          <a:xfrm>
            <a:off x="350838" y="9330560"/>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5" action="ppaction://hlinksldjump"/>
              </a:rPr>
              <a:t>indice</a:t>
            </a:r>
            <a:endParaRPr lang="it-IT" sz="1200" b="1" dirty="0">
              <a:latin typeface="Verdan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0"/>
          <p:cNvSpPr>
            <a:spLocks noChangeArrowheads="1"/>
          </p:cNvSpPr>
          <p:nvPr/>
        </p:nvSpPr>
        <p:spPr bwMode="auto">
          <a:xfrm>
            <a:off x="0" y="547688"/>
            <a:ext cx="7561263" cy="401637"/>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it-IT" sz="2000" b="1" dirty="0">
                <a:effectLst>
                  <a:outerShdw blurRad="38100" dist="38100" dir="2700000" algn="tl" rotWithShape="0">
                    <a:srgbClr val="000000">
                      <a:alpha val="43137"/>
                    </a:srgbClr>
                  </a:outerShdw>
                </a:effectLst>
                <a:latin typeface="Verdana" pitchFamily="34" charset="0"/>
                <a:cs typeface="+mn-cs"/>
              </a:rPr>
              <a:t>Succursale – Via Rodano </a:t>
            </a:r>
          </a:p>
        </p:txBody>
      </p:sp>
      <p:sp>
        <p:nvSpPr>
          <p:cNvPr id="44034" name="Rectangle 12"/>
          <p:cNvSpPr>
            <a:spLocks noChangeArrowheads="1"/>
          </p:cNvSpPr>
          <p:nvPr/>
        </p:nvSpPr>
        <p:spPr bwMode="auto">
          <a:xfrm>
            <a:off x="5710238" y="9351198"/>
            <a:ext cx="1851025" cy="277812"/>
          </a:xfrm>
          <a:prstGeom prst="rect">
            <a:avLst/>
          </a:prstGeom>
          <a:noFill/>
          <a:ln w="9525">
            <a:noFill/>
            <a:miter lim="800000"/>
            <a:headEnd/>
            <a:tailEnd/>
          </a:ln>
        </p:spPr>
        <p:txBody>
          <a:bodyPr anchor="ctr">
            <a:spAutoFit/>
          </a:bodyPr>
          <a:lstStyle/>
          <a:p>
            <a:pPr algn="ctr"/>
            <a:r>
              <a:rPr lang="it-IT" sz="1200" b="1" dirty="0">
                <a:latin typeface="Verdana" pitchFamily="34" charset="0"/>
                <a:cs typeface="Times New Roman" pitchFamily="18" charset="0"/>
                <a:hlinkClick r:id="rId3" action="ppaction://hlinksldjump"/>
              </a:rPr>
              <a:t>indietro</a:t>
            </a:r>
            <a:endParaRPr lang="it-IT" dirty="0"/>
          </a:p>
        </p:txBody>
      </p:sp>
      <p:pic>
        <p:nvPicPr>
          <p:cNvPr id="21506" name="Picture 2"/>
          <p:cNvPicPr>
            <a:picLocks noChangeAspect="1" noChangeArrowheads="1"/>
          </p:cNvPicPr>
          <p:nvPr/>
        </p:nvPicPr>
        <p:blipFill>
          <a:blip r:embed="rId4" cstate="print"/>
          <a:srcRect/>
          <a:stretch>
            <a:fillRect/>
          </a:stretch>
        </p:blipFill>
        <p:spPr bwMode="auto">
          <a:xfrm>
            <a:off x="836613" y="2570163"/>
            <a:ext cx="5889625" cy="5299075"/>
          </a:xfrm>
          <a:prstGeom prst="rect">
            <a:avLst/>
          </a:prstGeom>
          <a:noFill/>
          <a:effectLst>
            <a:outerShdw blurRad="50800" dist="38100" algn="l" rotWithShape="0">
              <a:prstClr val="black">
                <a:alpha val="40000"/>
              </a:prstClr>
            </a:outerShdw>
          </a:effectLst>
        </p:spPr>
      </p:pic>
      <p:sp>
        <p:nvSpPr>
          <p:cNvPr id="44036" name="CasellaDiTesto 5"/>
          <p:cNvSpPr txBox="1">
            <a:spLocks noChangeArrowheads="1"/>
          </p:cNvSpPr>
          <p:nvPr/>
        </p:nvSpPr>
        <p:spPr bwMode="auto">
          <a:xfrm>
            <a:off x="350838" y="9376598"/>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5" action="ppaction://hlinksldjump"/>
              </a:rPr>
              <a:t>indice</a:t>
            </a:r>
            <a:endParaRPr lang="it-IT" sz="1200" b="1" dirty="0">
              <a:latin typeface="Verdan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0"/>
          <p:cNvSpPr>
            <a:spLocks noChangeArrowheads="1"/>
          </p:cNvSpPr>
          <p:nvPr/>
        </p:nvSpPr>
        <p:spPr bwMode="auto">
          <a:xfrm>
            <a:off x="0" y="547688"/>
            <a:ext cx="7561263" cy="401637"/>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Succursale – Via del Perugino 100 </a:t>
            </a:r>
            <a:endParaRPr lang="it-IT" sz="2000" b="1" dirty="0">
              <a:effectLst>
                <a:outerShdw blurRad="38100" dist="38100" dir="2700000" algn="tl" rotWithShape="0">
                  <a:srgbClr val="000000">
                    <a:alpha val="43137"/>
                  </a:srgbClr>
                </a:outerShdw>
              </a:effectLst>
              <a:latin typeface="Verdana" pitchFamily="34" charset="0"/>
              <a:cs typeface="+mn-cs"/>
            </a:endParaRPr>
          </a:p>
        </p:txBody>
      </p:sp>
      <p:sp>
        <p:nvSpPr>
          <p:cNvPr id="45058" name="Rectangle 12"/>
          <p:cNvSpPr>
            <a:spLocks noChangeArrowheads="1"/>
          </p:cNvSpPr>
          <p:nvPr/>
        </p:nvSpPr>
        <p:spPr bwMode="auto">
          <a:xfrm>
            <a:off x="5710238" y="9376598"/>
            <a:ext cx="1851025" cy="277812"/>
          </a:xfrm>
          <a:prstGeom prst="rect">
            <a:avLst/>
          </a:prstGeom>
          <a:noFill/>
          <a:ln w="9525">
            <a:noFill/>
            <a:miter lim="800000"/>
            <a:headEnd/>
            <a:tailEnd/>
          </a:ln>
        </p:spPr>
        <p:txBody>
          <a:bodyPr anchor="ctr">
            <a:spAutoFit/>
          </a:bodyPr>
          <a:lstStyle/>
          <a:p>
            <a:pPr algn="ctr"/>
            <a:r>
              <a:rPr lang="it-IT" sz="1200" b="1">
                <a:latin typeface="Verdana" pitchFamily="34" charset="0"/>
                <a:cs typeface="Times New Roman" pitchFamily="18" charset="0"/>
                <a:hlinkClick r:id="rId3" action="ppaction://hlinksldjump"/>
              </a:rPr>
              <a:t>indietro</a:t>
            </a:r>
            <a:endParaRPr lang="it-IT"/>
          </a:p>
        </p:txBody>
      </p:sp>
      <p:pic>
        <p:nvPicPr>
          <p:cNvPr id="21506" name="Picture 2"/>
          <p:cNvPicPr>
            <a:picLocks noChangeAspect="1" noChangeArrowheads="1"/>
          </p:cNvPicPr>
          <p:nvPr/>
        </p:nvPicPr>
        <p:blipFill>
          <a:blip r:embed="rId4" cstate="print"/>
          <a:srcRect/>
          <a:stretch>
            <a:fillRect/>
          </a:stretch>
        </p:blipFill>
        <p:spPr bwMode="auto">
          <a:xfrm>
            <a:off x="836613" y="2570163"/>
            <a:ext cx="5889625" cy="5299075"/>
          </a:xfrm>
          <a:prstGeom prst="rect">
            <a:avLst/>
          </a:prstGeom>
          <a:noFill/>
          <a:effectLst>
            <a:outerShdw blurRad="50800" dist="38100" algn="l" rotWithShape="0">
              <a:prstClr val="black">
                <a:alpha val="40000"/>
              </a:prstClr>
            </a:outerShdw>
          </a:effectLst>
        </p:spPr>
      </p:pic>
      <p:pic>
        <p:nvPicPr>
          <p:cNvPr id="22530" name="Picture 2"/>
          <p:cNvPicPr>
            <a:picLocks noChangeAspect="1" noChangeArrowheads="1"/>
          </p:cNvPicPr>
          <p:nvPr/>
        </p:nvPicPr>
        <p:blipFill>
          <a:blip r:embed="rId5" cstate="print"/>
          <a:srcRect/>
          <a:stretch>
            <a:fillRect/>
          </a:stretch>
        </p:blipFill>
        <p:spPr bwMode="auto">
          <a:xfrm>
            <a:off x="850900" y="2565400"/>
            <a:ext cx="5854700" cy="5310188"/>
          </a:xfrm>
          <a:prstGeom prst="rect">
            <a:avLst/>
          </a:prstGeom>
          <a:noFill/>
          <a:effectLst>
            <a:outerShdw blurRad="50800" dist="38100" algn="l" rotWithShape="0">
              <a:prstClr val="black">
                <a:alpha val="40000"/>
              </a:prstClr>
            </a:outerShdw>
          </a:effectLst>
        </p:spPr>
      </p:pic>
      <p:sp>
        <p:nvSpPr>
          <p:cNvPr id="45061" name="CasellaDiTesto 6"/>
          <p:cNvSpPr txBox="1">
            <a:spLocks noChangeArrowheads="1"/>
          </p:cNvSpPr>
          <p:nvPr/>
        </p:nvSpPr>
        <p:spPr bwMode="auto">
          <a:xfrm>
            <a:off x="350838" y="9401998"/>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6" action="ppaction://hlinksldjump"/>
              </a:rPr>
              <a:t>indice</a:t>
            </a:r>
            <a:endParaRPr lang="it-IT" sz="1200" b="1" dirty="0">
              <a:latin typeface="Verdan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 </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cs typeface="+mn-cs"/>
              </a:rPr>
              <a:t>anno scolastico 2016 - 2017</a:t>
            </a:r>
            <a:endParaRPr lang="it-IT" dirty="0">
              <a:solidFill>
                <a:srgbClr val="C00000"/>
              </a:solidFill>
              <a:effectLst>
                <a:outerShdw blurRad="38100" dist="38100" dir="2700000" algn="tl">
                  <a:srgbClr val="000000">
                    <a:alpha val="43137"/>
                  </a:srgbClr>
                </a:outerShdw>
              </a:effectLst>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1) Scuola dell’Infanzia</a:t>
            </a:r>
          </a:p>
        </p:txBody>
      </p:sp>
      <p:sp>
        <p:nvSpPr>
          <p:cNvPr id="4" name="CasellaDiTesto 3"/>
          <p:cNvSpPr txBox="1">
            <a:spLocks noChangeArrowheads="1"/>
          </p:cNvSpPr>
          <p:nvPr/>
        </p:nvSpPr>
        <p:spPr bwMode="auto">
          <a:xfrm>
            <a:off x="280169" y="1947046"/>
            <a:ext cx="7002463" cy="1754326"/>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Il tempo scuola della Scuola dell’Infanzia dell’Istituto Comprensivo </a:t>
            </a:r>
            <a:r>
              <a:rPr lang="it-IT" sz="1200" b="1" i="1" dirty="0">
                <a:latin typeface="Verdana" pitchFamily="34" charset="0"/>
              </a:rPr>
              <a:t>C. Colombo</a:t>
            </a:r>
            <a:r>
              <a:rPr lang="it-IT" sz="1200" b="1" dirty="0">
                <a:latin typeface="Verdana" pitchFamily="34" charset="0"/>
              </a:rPr>
              <a:t> è organizzato su cinque giorni settimanali, dal lunedì al venerdì, e su due tipologie orarie:</a:t>
            </a:r>
          </a:p>
          <a:p>
            <a:pPr lvl="1" algn="just">
              <a:lnSpc>
                <a:spcPct val="150000"/>
              </a:lnSpc>
            </a:pPr>
            <a:r>
              <a:rPr lang="it-IT" sz="1200" b="1" i="1" dirty="0">
                <a:latin typeface="Verdana" pitchFamily="34" charset="0"/>
              </a:rPr>
              <a:t>ridotto</a:t>
            </a:r>
            <a:r>
              <a:rPr lang="it-IT" sz="1200" b="1" dirty="0">
                <a:latin typeface="Verdana" pitchFamily="34" charset="0"/>
              </a:rPr>
              <a:t> – dalle 8:00 alle 13:00</a:t>
            </a:r>
          </a:p>
          <a:p>
            <a:pPr lvl="2" algn="just">
              <a:lnSpc>
                <a:spcPct val="150000"/>
              </a:lnSpc>
              <a:buFont typeface="Wingdings" pitchFamily="2" charset="2"/>
              <a:buChar char="Ø"/>
            </a:pPr>
            <a:r>
              <a:rPr lang="it-IT" sz="1200" b="1" dirty="0">
                <a:latin typeface="Verdana" pitchFamily="34" charset="0"/>
              </a:rPr>
              <a:t> </a:t>
            </a:r>
            <a:r>
              <a:rPr lang="it-IT" sz="1200" b="1" dirty="0">
                <a:latin typeface="Verdana" pitchFamily="34" charset="0"/>
                <a:hlinkClick r:id="rId3" action="ppaction://hlinksldjump"/>
              </a:rPr>
              <a:t>Plesso di Via dei Mitili </a:t>
            </a:r>
            <a:r>
              <a:rPr lang="it-IT" sz="1200" b="1" dirty="0">
                <a:latin typeface="Verdana" pitchFamily="34" charset="0"/>
              </a:rPr>
              <a:t>– </a:t>
            </a:r>
            <a:r>
              <a:rPr lang="it-IT" sz="1200" b="1" dirty="0">
                <a:latin typeface="Verdana" pitchFamily="34" charset="0"/>
                <a:hlinkClick r:id="rId4" action="ppaction://hlinksldjump"/>
              </a:rPr>
              <a:t>Plesso di Via del Perugino </a:t>
            </a:r>
            <a:r>
              <a:rPr lang="it-IT" sz="1200" b="1" dirty="0">
                <a:latin typeface="Verdana" pitchFamily="34" charset="0"/>
              </a:rPr>
              <a:t>;</a:t>
            </a:r>
          </a:p>
          <a:p>
            <a:pPr lvl="1" algn="just">
              <a:lnSpc>
                <a:spcPct val="150000"/>
              </a:lnSpc>
            </a:pPr>
            <a:r>
              <a:rPr lang="it-IT" sz="1200" b="1" i="1" dirty="0">
                <a:latin typeface="Verdana" pitchFamily="34" charset="0"/>
                <a:hlinkClick r:id="rId5" action="ppaction://hlinksldjump"/>
              </a:rPr>
              <a:t>normale</a:t>
            </a:r>
            <a:r>
              <a:rPr lang="it-IT" sz="1200" b="1" dirty="0">
                <a:latin typeface="Verdana" pitchFamily="34" charset="0"/>
              </a:rPr>
              <a:t> – dalle 8:00 alle 16:00. </a:t>
            </a:r>
          </a:p>
        </p:txBody>
      </p:sp>
      <p:sp>
        <p:nvSpPr>
          <p:cNvPr id="46083" name="Text Box 14">
            <a:hlinkClick r:id="rId6" action="ppaction://hlinksldjump"/>
          </p:cNvPr>
          <p:cNvSpPr txBox="1">
            <a:spLocks noChangeArrowheads="1"/>
          </p:cNvSpPr>
          <p:nvPr/>
        </p:nvSpPr>
        <p:spPr bwMode="auto">
          <a:xfrm>
            <a:off x="0" y="1477963"/>
            <a:ext cx="1666875" cy="261937"/>
          </a:xfrm>
          <a:prstGeom prst="rect">
            <a:avLst/>
          </a:prstGeom>
          <a:noFill/>
          <a:ln w="9525">
            <a:noFill/>
            <a:miter lim="800000"/>
            <a:headEnd/>
            <a:tailEnd/>
          </a:ln>
        </p:spPr>
        <p:txBody>
          <a:bodyPr/>
          <a:lstStyle/>
          <a:p>
            <a:endParaRPr lang="it-IT"/>
          </a:p>
        </p:txBody>
      </p:sp>
      <p:sp>
        <p:nvSpPr>
          <p:cNvPr id="9" name="Text Box 10">
            <a:hlinkClick r:id="rId6" action="ppaction://hlinksldjump"/>
          </p:cNvPr>
          <p:cNvSpPr txBox="1">
            <a:spLocks noChangeArrowheads="1"/>
          </p:cNvSpPr>
          <p:nvPr/>
        </p:nvSpPr>
        <p:spPr bwMode="auto">
          <a:xfrm>
            <a:off x="182563" y="1533525"/>
            <a:ext cx="1484312" cy="273050"/>
          </a:xfrm>
          <a:prstGeom prst="rect">
            <a:avLst/>
          </a:prstGeom>
          <a:noFill/>
          <a:ln w="9525">
            <a:noFill/>
            <a:miter lim="800000"/>
            <a:headEnd/>
            <a:tailEnd/>
          </a:ln>
        </p:spPr>
        <p:txBody>
          <a:bodyPr/>
          <a:lstStyle/>
          <a:p>
            <a:endParaRPr lang="it-IT"/>
          </a:p>
        </p:txBody>
      </p:sp>
      <p:sp>
        <p:nvSpPr>
          <p:cNvPr id="46086" name="CasellaDiTesto 10">
            <a:hlinkClick r:id="rId7"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7" action="ppaction://hlinksldjump"/>
              </a:rPr>
              <a:t>indice</a:t>
            </a:r>
            <a:endParaRPr lang="it-IT" sz="1200" b="1"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CasellaDiTesto 7"/>
          <p:cNvSpPr txBox="1"/>
          <p:nvPr/>
        </p:nvSpPr>
        <p:spPr>
          <a:xfrm>
            <a:off x="0" y="303213"/>
            <a:ext cx="7561263" cy="40163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Indice</a:t>
            </a:r>
            <a:endParaRPr lang="it-IT" sz="2000" b="1" i="1" dirty="0">
              <a:effectLst>
                <a:outerShdw blurRad="50800" dist="38100" algn="tr" rotWithShape="0">
                  <a:prstClr val="black">
                    <a:alpha val="40000"/>
                  </a:prstClr>
                </a:outerShdw>
              </a:effectLst>
              <a:latin typeface="Verdana" pitchFamily="34" charset="0"/>
              <a:cs typeface="+mn-cs"/>
            </a:endParaRPr>
          </a:p>
        </p:txBody>
      </p:sp>
      <p:graphicFrame>
        <p:nvGraphicFramePr>
          <p:cNvPr id="6" name="Tabella 5"/>
          <p:cNvGraphicFramePr>
            <a:graphicFrameLocks noGrp="1"/>
          </p:cNvGraphicFramePr>
          <p:nvPr>
            <p:extLst>
              <p:ext uri="{D42A27DB-BD31-4B8C-83A1-F6EECF244321}">
                <p14:modId xmlns:p14="http://schemas.microsoft.com/office/powerpoint/2010/main" xmlns="" val="3027822819"/>
              </p:ext>
            </p:extLst>
          </p:nvPr>
        </p:nvGraphicFramePr>
        <p:xfrm>
          <a:off x="351607" y="1161228"/>
          <a:ext cx="6858048" cy="4815840"/>
        </p:xfrm>
        <a:graphic>
          <a:graphicData uri="http://schemas.openxmlformats.org/drawingml/2006/table">
            <a:tbl>
              <a:tblPr>
                <a:effectLst>
                  <a:outerShdw blurRad="50800" dist="38100" dir="2700000" algn="tl" rotWithShape="0">
                    <a:prstClr val="black">
                      <a:alpha val="40000"/>
                    </a:prstClr>
                  </a:outerShdw>
                </a:effectLst>
              </a:tblPr>
              <a:tblGrid>
                <a:gridCol w="1000132">
                  <a:extLst>
                    <a:ext uri="{9D8B030D-6E8A-4147-A177-3AD203B41FA5}">
                      <a16:colId xmlns:a16="http://schemas.microsoft.com/office/drawing/2014/main" xmlns="" val="20000"/>
                    </a:ext>
                  </a:extLst>
                </a:gridCol>
                <a:gridCol w="1643074">
                  <a:extLst>
                    <a:ext uri="{9D8B030D-6E8A-4147-A177-3AD203B41FA5}">
                      <a16:colId xmlns:a16="http://schemas.microsoft.com/office/drawing/2014/main" xmlns="" val="20001"/>
                    </a:ext>
                  </a:extLst>
                </a:gridCol>
                <a:gridCol w="357190">
                  <a:extLst>
                    <a:ext uri="{9D8B030D-6E8A-4147-A177-3AD203B41FA5}">
                      <a16:colId xmlns:a16="http://schemas.microsoft.com/office/drawing/2014/main" xmlns="" val="20002"/>
                    </a:ext>
                  </a:extLst>
                </a:gridCol>
                <a:gridCol w="3857652">
                  <a:extLst>
                    <a:ext uri="{9D8B030D-6E8A-4147-A177-3AD203B41FA5}">
                      <a16:colId xmlns:a16="http://schemas.microsoft.com/office/drawing/2014/main" xmlns="" val="20003"/>
                    </a:ext>
                  </a:extLst>
                </a:gridCol>
              </a:tblGrid>
              <a:tr h="274320">
                <a:tc rowSpan="4">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5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IX</a:t>
                      </a:r>
                    </a:p>
                  </a:txBody>
                  <a:tcPr marL="55248" marR="55248" marT="0" marB="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4">
                  <a:txBody>
                    <a:bodyPr/>
                    <a:lstStyle/>
                    <a:p>
                      <a:pPr algn="ctr">
                        <a:lnSpc>
                          <a:spcPct val="150000"/>
                        </a:lnSpc>
                        <a:spcAft>
                          <a:spcPts val="0"/>
                        </a:spcAft>
                      </a:pPr>
                      <a:endParaRPr lang="it-IT" sz="1400" b="1" dirty="0">
                        <a:solidFill>
                          <a:schemeClr val="tx1"/>
                        </a:solidFill>
                        <a:latin typeface="Verdana" pitchFamily="34" charset="0"/>
                        <a:ea typeface="Calibri"/>
                        <a:cs typeface="Cambria"/>
                      </a:endParaRPr>
                    </a:p>
                    <a:p>
                      <a:pPr algn="ctr">
                        <a:lnSpc>
                          <a:spcPct val="100000"/>
                        </a:lnSpc>
                        <a:spcAft>
                          <a:spcPts val="0"/>
                        </a:spcAft>
                      </a:pPr>
                      <a:r>
                        <a:rPr lang="it-IT" sz="1400" b="1" dirty="0">
                          <a:solidFill>
                            <a:schemeClr val="tx1"/>
                          </a:solidFill>
                          <a:latin typeface="Verdana" pitchFamily="34" charset="0"/>
                          <a:ea typeface="Calibri"/>
                          <a:cs typeface="Cambria"/>
                        </a:rPr>
                        <a:t>Offerta formativa specifica</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b)</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ea typeface="Calibri"/>
                          <a:cs typeface="Cambria"/>
                          <a:hlinkClick r:id="rId4" action="ppaction://hlinksldjump"/>
                        </a:rPr>
                        <a:t>Valorizzazione del merito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00"/>
                  </a:ext>
                </a:extLst>
              </a:tr>
              <a:tr h="5486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c)</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ea typeface="Calibri"/>
                          <a:cs typeface="Cambria"/>
                          <a:hlinkClick r:id="rId5" action="ppaction://hlinksldjump"/>
                        </a:rPr>
                        <a:t>Interventi per il miglioramento delle competenze digitali</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01"/>
                  </a:ext>
                </a:extLst>
              </a:tr>
              <a:tr h="5486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d)</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ea typeface="Calibri"/>
                          <a:cs typeface="Cambria"/>
                          <a:hlinkClick r:id="rId6" action="ppaction://hlinksldjump"/>
                        </a:rPr>
                        <a:t>Interventi per la prevenzione di ogni forma di violenza e discriminazione</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02"/>
                  </a:ext>
                </a:extLst>
              </a:tr>
              <a:tr h="27432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just">
                        <a:lnSpc>
                          <a:spcPct val="150000"/>
                        </a:lnSpc>
                        <a:spcAft>
                          <a:spcPts val="0"/>
                        </a:spcAft>
                      </a:pPr>
                      <a:r>
                        <a:rPr lang="it-IT" sz="1200" b="1" dirty="0">
                          <a:solidFill>
                            <a:schemeClr val="tx1"/>
                          </a:solidFill>
                          <a:latin typeface="Verdana" pitchFamily="34" charset="0"/>
                          <a:ea typeface="Calibri"/>
                          <a:cs typeface="Cambria"/>
                        </a:rPr>
                        <a:t>e)</a:t>
                      </a:r>
                    </a:p>
                  </a:txBody>
                  <a:tcPr marL="55248" marR="552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200" b="1" dirty="0">
                          <a:solidFill>
                            <a:schemeClr val="tx1"/>
                          </a:solidFill>
                          <a:latin typeface="Verdana" pitchFamily="34" charset="0"/>
                          <a:ea typeface="Calibri"/>
                          <a:cs typeface="Cambria"/>
                          <a:hlinkClick r:id="rId7" action="ppaction://hlinksldjump"/>
                        </a:rPr>
                        <a:t>Interventi per la prevenzione del rischio</a:t>
                      </a:r>
                      <a:endParaRPr lang="it-IT" sz="1200" b="1" dirty="0">
                        <a:solidFill>
                          <a:schemeClr val="tx1"/>
                        </a:solidFill>
                        <a:latin typeface="Verdana" pitchFamily="34" charset="0"/>
                        <a:ea typeface="Calibri"/>
                        <a:cs typeface="Cambria"/>
                      </a:endParaRPr>
                    </a:p>
                  </a:txBody>
                  <a:tcPr marL="55248" marR="55248"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03"/>
                  </a:ext>
                </a:extLst>
              </a:tr>
              <a:tr h="152400">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endParaRPr lang="it-IT" sz="14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a:lnSpc>
                          <a:spcPts val="1200"/>
                        </a:lnSpc>
                        <a:spcAft>
                          <a:spcPts val="0"/>
                        </a:spcAft>
                        <a:buFont typeface="+mj-lt"/>
                        <a:buAutoNum type="alphaLcParenR"/>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a:lnSpc>
                          <a:spcPts val="1200"/>
                        </a:lnSpc>
                        <a:spcAft>
                          <a:spcPts val="0"/>
                        </a:spcAft>
                        <a:buFont typeface="+mj-lt"/>
                        <a:buNone/>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7432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X</a:t>
                      </a: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4">
                  <a:txBody>
                    <a:bodyPr/>
                    <a:lstStyle/>
                    <a:p>
                      <a:pPr algn="ctr">
                        <a:spcAft>
                          <a:spcPts val="0"/>
                        </a:spcAft>
                      </a:pPr>
                      <a:endParaRPr lang="it-IT" sz="1400" b="1" dirty="0">
                        <a:solidFill>
                          <a:schemeClr val="tx1"/>
                        </a:solidFill>
                        <a:latin typeface="Verdana" pitchFamily="34" charset="0"/>
                        <a:ea typeface="Calibri"/>
                        <a:cs typeface="Cambria"/>
                      </a:endParaRPr>
                    </a:p>
                    <a:p>
                      <a:pPr algn="ctr">
                        <a:spcAft>
                          <a:spcPts val="0"/>
                        </a:spcAft>
                      </a:pPr>
                      <a:r>
                        <a:rPr lang="it-IT" sz="1400" b="1" dirty="0">
                          <a:solidFill>
                            <a:schemeClr val="tx1"/>
                          </a:solidFill>
                          <a:latin typeface="Verdana" pitchFamily="34" charset="0"/>
                          <a:ea typeface="Calibri"/>
                          <a:cs typeface="Cambria"/>
                        </a:rPr>
                        <a:t>Rapporti </a:t>
                      </a:r>
                    </a:p>
                    <a:p>
                      <a:pPr algn="ctr">
                        <a:spcAft>
                          <a:spcPts val="0"/>
                        </a:spcAft>
                      </a:pPr>
                      <a:r>
                        <a:rPr lang="it-IT" sz="1400" b="1" dirty="0">
                          <a:solidFill>
                            <a:schemeClr val="tx1"/>
                          </a:solidFill>
                          <a:latin typeface="Verdana" pitchFamily="34" charset="0"/>
                          <a:ea typeface="Calibri"/>
                          <a:cs typeface="Cambria"/>
                        </a:rPr>
                        <a:t>con le famiglie ed il territorio</a:t>
                      </a: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 typeface="+mj-lt"/>
                        <a:buAutoNum type="alphaLcParenR"/>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rowSpan="4">
                  <a:txBody>
                    <a:bodyPr/>
                    <a:lstStyle/>
                    <a:p>
                      <a:pPr algn="just">
                        <a:lnSpc>
                          <a:spcPct val="150000"/>
                        </a:lnSpc>
                        <a:spcAft>
                          <a:spcPts val="0"/>
                        </a:spcAft>
                      </a:pPr>
                      <a:r>
                        <a:rPr lang="it-IT" sz="1200" b="1" dirty="0">
                          <a:solidFill>
                            <a:schemeClr val="tx1"/>
                          </a:solidFill>
                          <a:latin typeface="Verdana" pitchFamily="34" charset="0"/>
                          <a:ea typeface="Calibri"/>
                          <a:cs typeface="Cambria"/>
                          <a:hlinkClick r:id="rId8" action="ppaction://hlinksldjump"/>
                        </a:rPr>
                        <a:t>Premessa</a:t>
                      </a:r>
                      <a:endParaRPr lang="it-IT" sz="1200" b="1" dirty="0">
                        <a:solidFill>
                          <a:schemeClr val="tx1"/>
                        </a:solidFill>
                        <a:latin typeface="Verdana" pitchFamily="34" charset="0"/>
                        <a:ea typeface="Calibri"/>
                        <a:cs typeface="Cambria"/>
                      </a:endParaRPr>
                    </a:p>
                    <a:p>
                      <a:pPr algn="just">
                        <a:lnSpc>
                          <a:spcPct val="150000"/>
                        </a:lnSpc>
                        <a:spcAft>
                          <a:spcPts val="0"/>
                        </a:spcAft>
                      </a:pPr>
                      <a:r>
                        <a:rPr lang="it-IT" sz="1200" b="1" dirty="0">
                          <a:solidFill>
                            <a:schemeClr val="tx1"/>
                          </a:solidFill>
                          <a:latin typeface="Verdana" pitchFamily="34" charset="0"/>
                          <a:ea typeface="Calibri"/>
                          <a:cs typeface="Cambria"/>
                        </a:rPr>
                        <a:t>Scuola-famiglie: calendari incontri</a:t>
                      </a:r>
                    </a:p>
                    <a:p>
                      <a:pPr marL="228600" indent="-228600" algn="just">
                        <a:lnSpc>
                          <a:spcPct val="150000"/>
                        </a:lnSpc>
                        <a:spcAft>
                          <a:spcPts val="0"/>
                        </a:spcAft>
                        <a:buFont typeface="+mj-lt"/>
                        <a:buNone/>
                      </a:pPr>
                      <a:r>
                        <a:rPr lang="it-IT" sz="1200" b="1" dirty="0">
                          <a:solidFill>
                            <a:schemeClr val="tx1"/>
                          </a:solidFill>
                          <a:latin typeface="Verdana" pitchFamily="34" charset="0"/>
                          <a:ea typeface="Calibri"/>
                          <a:cs typeface="Cambria"/>
                          <a:hlinkClick r:id="rId9" action="ppaction://hlinksldjump"/>
                        </a:rPr>
                        <a:t>Scuola dell’Infanzia</a:t>
                      </a:r>
                      <a:endParaRPr lang="it-IT" sz="1200" b="1" dirty="0">
                        <a:solidFill>
                          <a:schemeClr val="tx1"/>
                        </a:solidFill>
                        <a:latin typeface="Verdana" pitchFamily="34" charset="0"/>
                        <a:ea typeface="Calibri"/>
                        <a:cs typeface="Cambria"/>
                      </a:endParaRPr>
                    </a:p>
                    <a:p>
                      <a:pPr marL="228600" indent="-228600" algn="just">
                        <a:lnSpc>
                          <a:spcPct val="150000"/>
                        </a:lnSpc>
                        <a:spcAft>
                          <a:spcPts val="0"/>
                        </a:spcAft>
                        <a:buFont typeface="+mj-lt"/>
                        <a:buNone/>
                      </a:pPr>
                      <a:r>
                        <a:rPr lang="it-IT" sz="1200" b="1" dirty="0">
                          <a:solidFill>
                            <a:schemeClr val="tx1"/>
                          </a:solidFill>
                          <a:latin typeface="Verdana" pitchFamily="34" charset="0"/>
                          <a:ea typeface="Calibri"/>
                          <a:cs typeface="Cambria"/>
                          <a:hlinkClick r:id="rId10" action="ppaction://hlinksldjump"/>
                        </a:rPr>
                        <a:t>Scuola Primaria</a:t>
                      </a:r>
                      <a:endParaRPr lang="it-IT" sz="1200" b="1" dirty="0">
                        <a:solidFill>
                          <a:schemeClr val="tx1"/>
                        </a:solidFill>
                        <a:latin typeface="Verdana" pitchFamily="34" charset="0"/>
                        <a:ea typeface="Calibri"/>
                        <a:cs typeface="Cambria"/>
                      </a:endParaRPr>
                    </a:p>
                    <a:p>
                      <a:pPr marL="228600" indent="-228600" algn="just">
                        <a:lnSpc>
                          <a:spcPct val="150000"/>
                        </a:lnSpc>
                        <a:spcAft>
                          <a:spcPts val="0"/>
                        </a:spcAft>
                        <a:buFont typeface="+mj-lt"/>
                        <a:buNone/>
                      </a:pPr>
                      <a:r>
                        <a:rPr lang="it-IT" sz="1200" b="1" dirty="0">
                          <a:solidFill>
                            <a:schemeClr val="tx1"/>
                          </a:solidFill>
                          <a:latin typeface="Verdana" pitchFamily="34" charset="0"/>
                          <a:ea typeface="Calibri"/>
                          <a:cs typeface="Cambria"/>
                          <a:hlinkClick r:id="rId11" action="ppaction://hlinksldjump"/>
                        </a:rPr>
                        <a:t>Scuola Secondaria di primo grado</a:t>
                      </a: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05"/>
                  </a:ext>
                </a:extLst>
              </a:tr>
              <a:tr h="548640">
                <a:tc vMerge="1">
                  <a:txBody>
                    <a:bodyPr/>
                    <a:lstStyle/>
                    <a:p>
                      <a:endParaRPr lang="it-IT"/>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endParaRPr lang="it-IT"/>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 typeface="+mj-lt"/>
                        <a:buAutoNum type="alphaLcParenR"/>
                      </a:pPr>
                      <a:endParaRPr lang="it-IT" sz="1200" b="1" baseline="0" dirty="0">
                        <a:solidFill>
                          <a:schemeClr val="tx1"/>
                        </a:solidFill>
                        <a:latin typeface="Verdana" pitchFamily="34" charset="0"/>
                        <a:ea typeface="Calibri"/>
                        <a:cs typeface="Cambria"/>
                      </a:endParaRPr>
                    </a:p>
                    <a:p>
                      <a:pPr marL="228600" indent="-228600" algn="just">
                        <a:lnSpc>
                          <a:spcPct val="150000"/>
                        </a:lnSpc>
                        <a:spcAft>
                          <a:spcPts val="0"/>
                        </a:spcAft>
                        <a:buFont typeface="+mj-lt"/>
                        <a:buAutoNum type="alphaLcParenR"/>
                      </a:pPr>
                      <a:r>
                        <a:rPr lang="it-IT" sz="1200" b="1" baseline="0" dirty="0">
                          <a:solidFill>
                            <a:schemeClr val="tx1"/>
                          </a:solidFill>
                          <a:latin typeface="Verdana" pitchFamily="34" charset="0"/>
                          <a:ea typeface="Calibri"/>
                          <a:cs typeface="Cambria"/>
                        </a:rPr>
                        <a:t> </a:t>
                      </a: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endParaRPr lang="it-IT"/>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06"/>
                  </a:ext>
                </a:extLst>
              </a:tr>
              <a:tr h="274320">
                <a:tc vMerge="1">
                  <a:txBody>
                    <a:bodyPr/>
                    <a:lstStyle/>
                    <a:p>
                      <a:endParaRPr lang="it-IT"/>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endParaRPr lang="it-IT"/>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 typeface="+mj-lt"/>
                        <a:buAutoNum type="alphaLcParenR" startAt="2"/>
                      </a:pPr>
                      <a:r>
                        <a:rPr lang="it-IT" sz="1200" b="1" dirty="0">
                          <a:solidFill>
                            <a:schemeClr val="tx1"/>
                          </a:solidFill>
                          <a:latin typeface="Verdana" pitchFamily="34" charset="0"/>
                          <a:ea typeface="Calibri"/>
                          <a:cs typeface="Cambria"/>
                        </a:rPr>
                        <a:t> </a:t>
                      </a: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endParaRPr lang="it-IT"/>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07"/>
                  </a:ext>
                </a:extLst>
              </a:tr>
              <a:tr h="274320">
                <a:tc vMerge="1">
                  <a:txBody>
                    <a:bodyPr/>
                    <a:lstStyle/>
                    <a:p>
                      <a:endParaRPr lang="it-IT"/>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endParaRPr lang="it-IT"/>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 typeface="+mj-lt"/>
                        <a:buAutoNum type="alphaLcParenR" startAt="3"/>
                      </a:pPr>
                      <a:r>
                        <a:rPr lang="it-IT" sz="1200" b="1" dirty="0">
                          <a:solidFill>
                            <a:schemeClr val="tx1"/>
                          </a:solidFill>
                          <a:latin typeface="Verdana" pitchFamily="34" charset="0"/>
                          <a:ea typeface="Calibri"/>
                          <a:cs typeface="Cambria"/>
                        </a:rPr>
                        <a:t> </a:t>
                      </a: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vMerge="1">
                  <a:txBody>
                    <a:bodyPr/>
                    <a:lstStyle/>
                    <a:p>
                      <a:endParaRPr lang="it-IT" dirty="0"/>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08"/>
                  </a:ext>
                </a:extLst>
              </a:tr>
              <a:tr h="152400">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endParaRPr lang="it-IT" sz="14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a:lnSpc>
                          <a:spcPts val="1200"/>
                        </a:lnSpc>
                        <a:spcAft>
                          <a:spcPts val="0"/>
                        </a:spcAft>
                        <a:buFont typeface="+mj-lt"/>
                        <a:buAutoNum type="alphaLcParenR"/>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a:lnSpc>
                          <a:spcPts val="1200"/>
                        </a:lnSpc>
                        <a:spcAft>
                          <a:spcPts val="0"/>
                        </a:spcAft>
                        <a:buFont typeface="+mj-lt"/>
                        <a:buNone/>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1066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1"/>
                        </a:solidFill>
                        <a:latin typeface="Verdana" pitchFamily="34" charset="0"/>
                        <a:ea typeface="Calibri"/>
                        <a:cs typeface="Cambria"/>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rPr>
                        <a:t>Sezione XI</a:t>
                      </a: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algn="ctr">
                        <a:spcAft>
                          <a:spcPts val="0"/>
                        </a:spcAft>
                      </a:pPr>
                      <a:r>
                        <a:rPr lang="it-IT" sz="1400" b="1" dirty="0">
                          <a:solidFill>
                            <a:schemeClr val="tx1"/>
                          </a:solidFill>
                          <a:latin typeface="Verdana" pitchFamily="34" charset="0"/>
                          <a:ea typeface="Calibri"/>
                          <a:cs typeface="Cambria"/>
                        </a:rPr>
                        <a:t>Piano di formazione per il personale</a:t>
                      </a:r>
                      <a:r>
                        <a:rPr lang="it-IT" sz="1400" b="1" baseline="0" dirty="0">
                          <a:solidFill>
                            <a:schemeClr val="tx1"/>
                          </a:solidFill>
                          <a:latin typeface="Verdana" pitchFamily="34" charset="0"/>
                          <a:ea typeface="Calibri"/>
                          <a:cs typeface="Cambria"/>
                        </a:rPr>
                        <a:t> Docente e A.T.A.</a:t>
                      </a:r>
                      <a:endParaRPr lang="it-IT" sz="14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 typeface="+mj-lt"/>
                        <a:buAutoNum type="alphaLcParenR"/>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 typeface="+mj-lt"/>
                        <a:buNone/>
                      </a:pPr>
                      <a:r>
                        <a:rPr lang="it-IT" sz="1200" b="1" dirty="0">
                          <a:solidFill>
                            <a:schemeClr val="tx1"/>
                          </a:solidFill>
                          <a:latin typeface="Verdana" pitchFamily="34" charset="0"/>
                          <a:ea typeface="Calibri"/>
                          <a:cs typeface="Cambria"/>
                          <a:hlinkClick r:id="rId12" action="ppaction://hlinksldjump"/>
                        </a:rPr>
                        <a:t>Aggiornamento-formazione </a:t>
                      </a: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27"/>
                  </a:ext>
                </a:extLst>
              </a:tr>
              <a:tr h="152400">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it-IT" sz="1400" b="1" dirty="0">
                        <a:solidFill>
                          <a:schemeClr val="tx1"/>
                        </a:solidFill>
                        <a:effectLst>
                          <a:outerShdw blurRad="38100" dist="38100" dir="2700000" algn="tl">
                            <a:srgbClr val="000000">
                              <a:alpha val="43137"/>
                            </a:srgbClr>
                          </a:outerShdw>
                        </a:effectLst>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endParaRPr lang="it-IT" sz="14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a:lnSpc>
                          <a:spcPts val="1200"/>
                        </a:lnSpc>
                        <a:spcAft>
                          <a:spcPts val="0"/>
                        </a:spcAft>
                        <a:buFont typeface="+mj-lt"/>
                        <a:buAutoNum type="alphaLcParenR"/>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a:lnSpc>
                          <a:spcPts val="1200"/>
                        </a:lnSpc>
                        <a:spcAft>
                          <a:spcPts val="0"/>
                        </a:spcAft>
                        <a:buFont typeface="+mj-lt"/>
                        <a:buNone/>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74320">
                <a:tc gridSpan="2">
                  <a:txBody>
                    <a:bodyPr/>
                    <a:lstStyle/>
                    <a:p>
                      <a:pPr algn="ctr">
                        <a:spcAft>
                          <a:spcPts val="0"/>
                        </a:spcAft>
                      </a:pPr>
                      <a:r>
                        <a:rPr lang="it-IT" sz="1400" b="1" dirty="0">
                          <a:solidFill>
                            <a:schemeClr val="tx1"/>
                          </a:solidFill>
                          <a:latin typeface="Verdana" pitchFamily="34" charset="0"/>
                          <a:ea typeface="Calibri"/>
                          <a:cs typeface="Cambria"/>
                          <a:hlinkClick r:id="rId13" action="ppaction://hlinksldjump"/>
                        </a:rPr>
                        <a:t>Fonti normative</a:t>
                      </a:r>
                      <a:endParaRPr lang="it-IT" sz="14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hMerge="1">
                  <a:txBody>
                    <a:bodyPr/>
                    <a:lstStyle/>
                    <a:p>
                      <a:pPr algn="ctr">
                        <a:spcAft>
                          <a:spcPts val="0"/>
                        </a:spcAft>
                      </a:pPr>
                      <a:endParaRPr lang="it-IT" sz="14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 typeface="+mj-lt"/>
                        <a:buAutoNum type="alphaLcParenR"/>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tc>
                  <a:txBody>
                    <a:bodyPr/>
                    <a:lstStyle/>
                    <a:p>
                      <a:pPr marL="228600" indent="-228600" algn="just">
                        <a:lnSpc>
                          <a:spcPct val="150000"/>
                        </a:lnSpc>
                        <a:spcAft>
                          <a:spcPts val="0"/>
                        </a:spcAft>
                        <a:buFont typeface="+mj-lt"/>
                        <a:buNone/>
                      </a:pPr>
                      <a:endParaRPr lang="it-IT" sz="1200" b="1" dirty="0">
                        <a:solidFill>
                          <a:schemeClr val="tx1"/>
                        </a:solidFill>
                        <a:latin typeface="Verdana" pitchFamily="34" charset="0"/>
                        <a:ea typeface="Calibri"/>
                        <a:cs typeface="Cambria"/>
                      </a:endParaRPr>
                    </a:p>
                  </a:txBody>
                  <a:tcPr marL="55248" marR="5524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alpha val="14902"/>
                      </a:srgbClr>
                    </a:solidFill>
                  </a:tcPr>
                </a:tc>
                <a:extLst>
                  <a:ext uri="{0D108BD9-81ED-4DB2-BD59-A6C34878D82A}">
                    <a16:rowId xmlns:a16="http://schemas.microsoft.com/office/drawing/2014/main" xmlns="" val="10012"/>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 </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cs typeface="+mn-cs"/>
              </a:rPr>
              <a:t>anno scolastico 2016 - 2017</a:t>
            </a:r>
            <a:endParaRPr lang="it-IT" dirty="0">
              <a:solidFill>
                <a:srgbClr val="C00000"/>
              </a:solidFill>
              <a:effectLst>
                <a:outerShdw blurRad="38100" dist="38100" dir="2700000" algn="tl">
                  <a:srgbClr val="000000">
                    <a:alpha val="43137"/>
                  </a:srgbClr>
                </a:outerShdw>
              </a:effectLst>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1) Scuola dell’Infanzia</a:t>
            </a:r>
          </a:p>
        </p:txBody>
      </p:sp>
      <p:sp>
        <p:nvSpPr>
          <p:cNvPr id="4" name="CasellaDiTesto 3"/>
          <p:cNvSpPr txBox="1">
            <a:spLocks noChangeArrowheads="1"/>
          </p:cNvSpPr>
          <p:nvPr/>
        </p:nvSpPr>
        <p:spPr bwMode="auto">
          <a:xfrm>
            <a:off x="279400" y="1303338"/>
            <a:ext cx="7002463" cy="923925"/>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Il tempo scuola della Scuola dell’Infanzia dell’Istituto Comprensivo </a:t>
            </a:r>
            <a:r>
              <a:rPr lang="it-IT" sz="1200" b="1" i="1" dirty="0">
                <a:latin typeface="Verdana" pitchFamily="34" charset="0"/>
              </a:rPr>
              <a:t>C. Colombo</a:t>
            </a:r>
            <a:r>
              <a:rPr lang="it-IT" sz="1200" b="1" dirty="0">
                <a:latin typeface="Verdana" pitchFamily="34" charset="0"/>
              </a:rPr>
              <a:t> è organizzato su cinque giorni settimanali, dal lunedì al venerdì, e su due tipologie orarie: </a:t>
            </a:r>
            <a:r>
              <a:rPr lang="it-IT" sz="1200" b="1" i="1" dirty="0">
                <a:latin typeface="Verdana" pitchFamily="34" charset="0"/>
              </a:rPr>
              <a:t>ridotto</a:t>
            </a:r>
            <a:r>
              <a:rPr lang="it-IT" sz="1200" b="1" dirty="0">
                <a:latin typeface="Verdana" pitchFamily="34" charset="0"/>
              </a:rPr>
              <a:t> – dalle 8 alle 13 – e </a:t>
            </a:r>
            <a:r>
              <a:rPr lang="it-IT" sz="1200" b="1" i="1" dirty="0">
                <a:latin typeface="Verdana" pitchFamily="34" charset="0"/>
              </a:rPr>
              <a:t>normale</a:t>
            </a:r>
            <a:r>
              <a:rPr lang="it-IT" sz="1200" b="1" dirty="0">
                <a:latin typeface="Verdana" pitchFamily="34" charset="0"/>
              </a:rPr>
              <a:t> – dalle 8 alle 16. </a:t>
            </a:r>
          </a:p>
        </p:txBody>
      </p:sp>
      <p:sp>
        <p:nvSpPr>
          <p:cNvPr id="46083" name="Text Box 14">
            <a:hlinkClick r:id="rId3" action="ppaction://hlinksldjump"/>
          </p:cNvPr>
          <p:cNvSpPr txBox="1">
            <a:spLocks noChangeArrowheads="1"/>
          </p:cNvSpPr>
          <p:nvPr/>
        </p:nvSpPr>
        <p:spPr bwMode="auto">
          <a:xfrm>
            <a:off x="0" y="1477963"/>
            <a:ext cx="1666875" cy="261937"/>
          </a:xfrm>
          <a:prstGeom prst="rect">
            <a:avLst/>
          </a:prstGeom>
          <a:noFill/>
          <a:ln w="9525">
            <a:noFill/>
            <a:miter lim="800000"/>
            <a:headEnd/>
            <a:tailEnd/>
          </a:ln>
        </p:spPr>
        <p:txBody>
          <a:bodyPr/>
          <a:lstStyle/>
          <a:p>
            <a:endParaRPr lang="it-IT"/>
          </a:p>
        </p:txBody>
      </p:sp>
      <p:sp>
        <p:nvSpPr>
          <p:cNvPr id="9" name="Text Box 10">
            <a:hlinkClick r:id="rId3" action="ppaction://hlinksldjump"/>
          </p:cNvPr>
          <p:cNvSpPr txBox="1">
            <a:spLocks noChangeArrowheads="1"/>
          </p:cNvSpPr>
          <p:nvPr/>
        </p:nvSpPr>
        <p:spPr bwMode="auto">
          <a:xfrm>
            <a:off x="182563" y="1533525"/>
            <a:ext cx="1484312" cy="273050"/>
          </a:xfrm>
          <a:prstGeom prst="rect">
            <a:avLst/>
          </a:prstGeom>
          <a:noFill/>
          <a:ln w="9525">
            <a:noFill/>
            <a:miter lim="800000"/>
            <a:headEnd/>
            <a:tailEnd/>
          </a:ln>
        </p:spPr>
        <p:txBody>
          <a:bodyPr/>
          <a:lstStyle/>
          <a:p>
            <a:endParaRPr lang="it-IT"/>
          </a:p>
        </p:txBody>
      </p:sp>
      <p:sp>
        <p:nvSpPr>
          <p:cNvPr id="46086" name="CasellaDiTesto 10">
            <a:hlinkClick r:id="rId4"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
        <p:nvSpPr>
          <p:cNvPr id="10" name="CasellaDiTesto 9"/>
          <p:cNvSpPr txBox="1"/>
          <p:nvPr/>
        </p:nvSpPr>
        <p:spPr>
          <a:xfrm>
            <a:off x="0" y="2304236"/>
            <a:ext cx="7561263" cy="338554"/>
          </a:xfrm>
          <a:prstGeom prst="rect">
            <a:avLst/>
          </a:prstGeom>
          <a:solidFill>
            <a:srgbClr val="92D05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ridotto dalle 8:00 alle 13:00</a:t>
            </a:r>
            <a:r>
              <a:rPr lang="it-IT" sz="1600" b="1" dirty="0">
                <a:effectLst>
                  <a:outerShdw dist="12700" dir="5400000" algn="ctr" rotWithShape="0">
                    <a:schemeClr val="bg1">
                      <a:lumMod val="50000"/>
                      <a:alpha val="20000"/>
                    </a:schemeClr>
                  </a:outerShdw>
                </a:effectLst>
                <a:latin typeface="Verdana" pitchFamily="34" charset="0"/>
              </a:rPr>
              <a:t>: Plesso Via dei Mitili</a:t>
            </a:r>
            <a:endParaRPr lang="it-IT" sz="1600" dirty="0">
              <a:effectLst>
                <a:outerShdw blurRad="38100" dist="38100" dir="2700000" algn="tl">
                  <a:srgbClr val="000000">
                    <a:alpha val="43137"/>
                  </a:srgbClr>
                </a:outerShdw>
              </a:effectLst>
            </a:endParaRPr>
          </a:p>
        </p:txBody>
      </p:sp>
      <p:sp>
        <p:nvSpPr>
          <p:cNvPr id="11" name="CasellaDiTesto 10"/>
          <p:cNvSpPr txBox="1"/>
          <p:nvPr/>
        </p:nvSpPr>
        <p:spPr>
          <a:xfrm>
            <a:off x="0" y="9019408"/>
            <a:ext cx="7561263" cy="276999"/>
          </a:xfrm>
          <a:prstGeom prst="rect">
            <a:avLst/>
          </a:prstGeom>
          <a:noFill/>
        </p:spPr>
        <p:txBody>
          <a:bodyPr wrap="square" rtlCol="0">
            <a:spAutoFit/>
          </a:bodyPr>
          <a:lstStyle/>
          <a:p>
            <a:pPr algn="ctr">
              <a:spcAft>
                <a:spcPts val="0"/>
              </a:spcAft>
            </a:pPr>
            <a:r>
              <a:rPr lang="it-IT" sz="1200" b="1" dirty="0">
                <a:latin typeface="Verdana" panose="020B0604030504040204" pitchFamily="34" charset="0"/>
                <a:ea typeface="Verdana" panose="020B0604030504040204" pitchFamily="34" charset="0"/>
                <a:cs typeface="Verdana" panose="020B0604030504040204" pitchFamily="34" charset="0"/>
              </a:rPr>
              <a:t> INSEGNANTE DI RELIGIONE CATTOLICA ROSELLA MILANO PER 4,30 ORE</a:t>
            </a:r>
          </a:p>
        </p:txBody>
      </p:sp>
      <p:graphicFrame>
        <p:nvGraphicFramePr>
          <p:cNvPr id="15" name="Tabella 14"/>
          <p:cNvGraphicFramePr>
            <a:graphicFrameLocks noGrp="1"/>
          </p:cNvGraphicFramePr>
          <p:nvPr/>
        </p:nvGraphicFramePr>
        <p:xfrm>
          <a:off x="512343" y="2804302"/>
          <a:ext cx="6536577" cy="21793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08193">
                  <a:extLst>
                    <a:ext uri="{9D8B030D-6E8A-4147-A177-3AD203B41FA5}">
                      <a16:colId xmlns:a16="http://schemas.microsoft.com/office/drawing/2014/main" xmlns="" val="20000"/>
                    </a:ext>
                  </a:extLst>
                </a:gridCol>
                <a:gridCol w="893197">
                  <a:extLst>
                    <a:ext uri="{9D8B030D-6E8A-4147-A177-3AD203B41FA5}">
                      <a16:colId xmlns:a16="http://schemas.microsoft.com/office/drawing/2014/main" xmlns="" val="20001"/>
                    </a:ext>
                  </a:extLst>
                </a:gridCol>
                <a:gridCol w="1163863">
                  <a:extLst>
                    <a:ext uri="{9D8B030D-6E8A-4147-A177-3AD203B41FA5}">
                      <a16:colId xmlns:a16="http://schemas.microsoft.com/office/drawing/2014/main" xmlns="" val="20002"/>
                    </a:ext>
                  </a:extLst>
                </a:gridCol>
                <a:gridCol w="1285662">
                  <a:extLst>
                    <a:ext uri="{9D8B030D-6E8A-4147-A177-3AD203B41FA5}">
                      <a16:colId xmlns:a16="http://schemas.microsoft.com/office/drawing/2014/main" xmlns="" val="20003"/>
                    </a:ext>
                  </a:extLst>
                </a:gridCol>
                <a:gridCol w="1285662">
                  <a:extLst>
                    <a:ext uri="{9D8B030D-6E8A-4147-A177-3AD203B41FA5}">
                      <a16:colId xmlns:a16="http://schemas.microsoft.com/office/drawing/2014/main" xmlns="" val="20004"/>
                    </a:ext>
                  </a:extLst>
                </a:gridCol>
              </a:tblGrid>
              <a:tr h="1066800">
                <a:tc>
                  <a:txBody>
                    <a:bodyPr/>
                    <a:lstStyle/>
                    <a:p>
                      <a:pPr algn="ct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aseline="0" dirty="0">
                          <a:solidFill>
                            <a:srgbClr val="006600"/>
                          </a:solidFill>
                          <a:effectLst>
                            <a:outerShdw blurRad="38100" dist="38100" dir="2700000" algn="tl">
                              <a:srgbClr val="000000">
                                <a:alpha val="43137"/>
                              </a:srgbClr>
                            </a:outerShdw>
                          </a:effectLst>
                          <a:latin typeface="Verdana" pitchFamily="34" charset="0"/>
                        </a:rPr>
                        <a:t>Scuola</a:t>
                      </a: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8039"/>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Corsi</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8039"/>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Tempo scuola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8039"/>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Entrata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8039"/>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Uscita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8039"/>
                      </a:srgbClr>
                    </a:solidFill>
                  </a:tcPr>
                </a:tc>
                <a:extLst>
                  <a:ext uri="{0D108BD9-81ED-4DB2-BD59-A6C34878D82A}">
                    <a16:rowId xmlns:a16="http://schemas.microsoft.com/office/drawing/2014/main" xmlns="" val="10000"/>
                  </a:ext>
                </a:extLst>
              </a:tr>
              <a:tr h="1112520">
                <a:tc>
                  <a:txBody>
                    <a:bodyPr/>
                    <a:lstStyle/>
                    <a:p>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Dell’Infanzia</a:t>
                      </a:r>
                    </a:p>
                    <a:p>
                      <a:pPr algn="ctr"/>
                      <a:r>
                        <a:rPr lang="it-IT" sz="1600" b="1" dirty="0">
                          <a:solidFill>
                            <a:srgbClr val="006600"/>
                          </a:solidFill>
                          <a:effectLst>
                            <a:outerShdw blurRad="38100" dist="38100" dir="2700000" algn="tl">
                              <a:srgbClr val="000000">
                                <a:alpha val="43137"/>
                              </a:srgbClr>
                            </a:outerShdw>
                          </a:effectLst>
                          <a:latin typeface="Verdana" pitchFamily="34" charset="0"/>
                        </a:rPr>
                        <a:t>Plesso </a:t>
                      </a:r>
                    </a:p>
                    <a:p>
                      <a:pPr algn="ctr"/>
                      <a:r>
                        <a:rPr lang="it-IT" sz="1600" b="1" dirty="0">
                          <a:solidFill>
                            <a:srgbClr val="006600"/>
                          </a:solidFill>
                          <a:effectLst>
                            <a:outerShdw blurRad="38100" dist="38100" dir="2700000" algn="tl">
                              <a:srgbClr val="000000">
                                <a:alpha val="43137"/>
                              </a:srgbClr>
                            </a:outerShdw>
                          </a:effectLst>
                          <a:latin typeface="Verdana" pitchFamily="34" charset="0"/>
                        </a:rPr>
                        <a:t>Via dei Mitili</a:t>
                      </a: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8039"/>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A</a:t>
                      </a:r>
                      <a:r>
                        <a:rPr lang="it-IT" sz="1600" b="1" baseline="0" dirty="0">
                          <a:solidFill>
                            <a:srgbClr val="006600"/>
                          </a:solidFill>
                          <a:effectLst>
                            <a:outerShdw blurRad="38100" dist="38100" dir="2700000" algn="tl">
                              <a:srgbClr val="000000">
                                <a:alpha val="43137"/>
                              </a:srgbClr>
                            </a:outerShdw>
                          </a:effectLst>
                          <a:latin typeface="Verdana" pitchFamily="34" charset="0"/>
                        </a:rPr>
                        <a:t> – B</a:t>
                      </a: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C </a:t>
                      </a: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8039"/>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Ridotto</a:t>
                      </a:r>
                    </a:p>
                    <a:p>
                      <a:pPr algn="ctr"/>
                      <a:r>
                        <a:rPr lang="it-IT" sz="1200" b="1" dirty="0">
                          <a:solidFill>
                            <a:srgbClr val="006600"/>
                          </a:solidFill>
                          <a:effectLst>
                            <a:outerShdw blurRad="38100" dist="38100" dir="2700000" algn="tl">
                              <a:srgbClr val="000000">
                                <a:alpha val="43137"/>
                              </a:srgbClr>
                            </a:outerShdw>
                          </a:effectLst>
                          <a:latin typeface="Verdana" pitchFamily="34" charset="0"/>
                          <a:hlinkClick r:id="rId5" action="ppaction://hlinksldjump"/>
                        </a:rPr>
                        <a:t>dettagli</a:t>
                      </a:r>
                      <a:endParaRPr lang="it-IT" sz="12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8039"/>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006600"/>
                          </a:solidFill>
                          <a:effectLst>
                            <a:outerShdw blurRad="38100" dist="38100" dir="2700000" algn="tl">
                              <a:srgbClr val="000000">
                                <a:alpha val="43137"/>
                              </a:srgbClr>
                            </a:outerShdw>
                          </a:effectLst>
                          <a:latin typeface="Verdana" pitchFamily="34" charset="0"/>
                        </a:rPr>
                        <a:t>8:00 – 8:45</a:t>
                      </a: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118"/>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12:45 – 13:00</a:t>
                      </a: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8039"/>
                      </a:srgbClr>
                    </a:solidFill>
                  </a:tcPr>
                </a:tc>
                <a:extLst>
                  <a:ext uri="{0D108BD9-81ED-4DB2-BD59-A6C34878D82A}">
                    <a16:rowId xmlns:a16="http://schemas.microsoft.com/office/drawing/2014/main" xmlns="" val="10001"/>
                  </a:ext>
                </a:extLst>
              </a:tr>
            </a:tbl>
          </a:graphicData>
        </a:graphic>
      </p:graphicFrame>
      <p:graphicFrame>
        <p:nvGraphicFramePr>
          <p:cNvPr id="16" name="Tabella 15"/>
          <p:cNvGraphicFramePr>
            <a:graphicFrameLocks noGrp="1"/>
          </p:cNvGraphicFramePr>
          <p:nvPr>
            <p:extLst>
              <p:ext uri="{D42A27DB-BD31-4B8C-83A1-F6EECF244321}">
                <p14:modId xmlns:p14="http://schemas.microsoft.com/office/powerpoint/2010/main" xmlns="" val="1632452556"/>
              </p:ext>
            </p:extLst>
          </p:nvPr>
        </p:nvGraphicFramePr>
        <p:xfrm>
          <a:off x="458765" y="5376070"/>
          <a:ext cx="6643733" cy="350875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{5940675A-B579-460E-94D1-54222C63F5DA}</a:tableStyleId>
              </a:tblPr>
              <a:tblGrid>
                <a:gridCol w="1161626">
                  <a:extLst>
                    <a:ext uri="{9D8B030D-6E8A-4147-A177-3AD203B41FA5}">
                      <a16:colId xmlns:a16="http://schemas.microsoft.com/office/drawing/2014/main" xmlns="" val="20000"/>
                    </a:ext>
                  </a:extLst>
                </a:gridCol>
                <a:gridCol w="1533221">
                  <a:extLst>
                    <a:ext uri="{9D8B030D-6E8A-4147-A177-3AD203B41FA5}">
                      <a16:colId xmlns:a16="http://schemas.microsoft.com/office/drawing/2014/main" xmlns="" val="20001"/>
                    </a:ext>
                  </a:extLst>
                </a:gridCol>
                <a:gridCol w="1758645">
                  <a:extLst>
                    <a:ext uri="{9D8B030D-6E8A-4147-A177-3AD203B41FA5}">
                      <a16:colId xmlns:a16="http://schemas.microsoft.com/office/drawing/2014/main" xmlns="" val="20002"/>
                    </a:ext>
                  </a:extLst>
                </a:gridCol>
                <a:gridCol w="1533169">
                  <a:extLst>
                    <a:ext uri="{9D8B030D-6E8A-4147-A177-3AD203B41FA5}">
                      <a16:colId xmlns:a16="http://schemas.microsoft.com/office/drawing/2014/main" xmlns="" val="20003"/>
                    </a:ext>
                  </a:extLst>
                </a:gridCol>
                <a:gridCol w="657072">
                  <a:extLst>
                    <a:ext uri="{9D8B030D-6E8A-4147-A177-3AD203B41FA5}">
                      <a16:colId xmlns:a16="http://schemas.microsoft.com/office/drawing/2014/main" xmlns="" val="20004"/>
                    </a:ext>
                  </a:extLst>
                </a:gridCol>
              </a:tblGrid>
              <a:tr h="568898">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SEZIONE</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4637" marR="64637"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INSEGNANTI POSTO COMUNE</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INSEGNANTI POSTO SOSTEGNO</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SUPPLENTE IN SERVIZIO</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ORE</a:t>
                      </a:r>
                    </a:p>
                  </a:txBody>
                  <a:tcPr marL="64637" marR="64637"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1021080">
                <a:tc>
                  <a:txBody>
                    <a:bodyPr/>
                    <a:lstStyle/>
                    <a:p>
                      <a:pPr algn="ctr">
                        <a:spcAft>
                          <a:spcPts val="0"/>
                        </a:spcAft>
                      </a:pPr>
                      <a:r>
                        <a:rPr lang="it-IT" sz="1200" b="1" i="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r>
                        <a:rPr lang="it-IT" sz="1400" b="1" i="0"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a:t>
                      </a:r>
                    </a:p>
                    <a:p>
                      <a:pPr algn="ctr">
                        <a:lnSpc>
                          <a:spcPct val="100000"/>
                        </a:lnSpc>
                        <a:spcBef>
                          <a:spcPts val="600"/>
                        </a:spcBef>
                        <a:spcAft>
                          <a:spcPts val="600"/>
                        </a:spcAft>
                      </a:pPr>
                      <a:r>
                        <a:rPr lang="it-IT" sz="1200" b="1" kern="1200" dirty="0">
                          <a:solidFill>
                            <a:srgbClr val="006600"/>
                          </a:solidFill>
                          <a:latin typeface="Verdana" pitchFamily="34" charset="0"/>
                          <a:ea typeface="+mn-ea"/>
                          <a:cs typeface="+mn-cs"/>
                        </a:rPr>
                        <a:t>24 BAMBINI</a:t>
                      </a:r>
                      <a:r>
                        <a:rPr lang="it-IT" sz="1200" b="1" kern="1200" baseline="0" dirty="0">
                          <a:solidFill>
                            <a:srgbClr val="006600"/>
                          </a:solidFill>
                          <a:latin typeface="Verdana" pitchFamily="34" charset="0"/>
                          <a:ea typeface="+mn-ea"/>
                          <a:cs typeface="+mn-cs"/>
                        </a:rPr>
                        <a:t> </a:t>
                      </a:r>
                      <a:r>
                        <a:rPr lang="it-IT" sz="1200" b="1" kern="1200" dirty="0">
                          <a:solidFill>
                            <a:srgbClr val="006600"/>
                          </a:solidFill>
                          <a:latin typeface="Verdana" pitchFamily="34" charset="0"/>
                          <a:ea typeface="+mn-ea"/>
                          <a:cs typeface="+mn-cs"/>
                        </a:rPr>
                        <a:t>3/4/5 ANNI</a:t>
                      </a:r>
                      <a:endParaRPr lang="it-IT" sz="1200" b="1" dirty="0">
                        <a:solidFill>
                          <a:srgbClr val="006600"/>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BRUCCOLERI</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GIUSEPPINA</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r h="746760">
                <a:tc>
                  <a:txBody>
                    <a:bodyPr/>
                    <a:lstStyle/>
                    <a:p>
                      <a:pPr algn="ctr">
                        <a:spcAft>
                          <a:spcPts val="0"/>
                        </a:spcAft>
                      </a:pPr>
                      <a:r>
                        <a:rPr lang="it-IT" sz="1200" b="1" i="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r>
                        <a:rPr lang="it-IT" sz="1400" b="1" i="0"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a:t>
                      </a:r>
                    </a:p>
                    <a:p>
                      <a:pPr algn="ctr">
                        <a:lnSpc>
                          <a:spcPts val="1200"/>
                        </a:lnSpc>
                        <a:spcBef>
                          <a:spcPts val="600"/>
                        </a:spcBef>
                        <a:spcAft>
                          <a:spcPts val="600"/>
                        </a:spcAft>
                      </a:pPr>
                      <a:r>
                        <a:rPr lang="it-IT" sz="1200" b="1" kern="1200" dirty="0">
                          <a:solidFill>
                            <a:srgbClr val="006600"/>
                          </a:solidFill>
                          <a:latin typeface="Verdana" pitchFamily="34" charset="0"/>
                          <a:ea typeface="+mn-ea"/>
                          <a:cs typeface="+mn-cs"/>
                        </a:rPr>
                        <a:t>23 BAMBINI3/4 ANNI</a:t>
                      </a:r>
                      <a:endParaRPr lang="it-IT" sz="1200" b="1" dirty="0">
                        <a:solidFill>
                          <a:srgbClr val="006600"/>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COLABELLA CONCETTINA</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2"/>
                  </a:ext>
                </a:extLst>
              </a:tr>
              <a:tr h="1172016">
                <a:tc>
                  <a:txBody>
                    <a:bodyPr/>
                    <a:lstStyle/>
                    <a:p>
                      <a:pPr algn="ctr">
                        <a:spcAft>
                          <a:spcPts val="0"/>
                        </a:spcAft>
                      </a:pPr>
                      <a:r>
                        <a:rPr lang="it-IT" sz="1200" b="1" i="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r>
                        <a:rPr lang="it-IT" sz="1400" b="1" i="0"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t>
                      </a:r>
                    </a:p>
                    <a:p>
                      <a:pPr algn="ctr">
                        <a:lnSpc>
                          <a:spcPts val="1100"/>
                        </a:lnSpc>
                        <a:spcBef>
                          <a:spcPts val="600"/>
                        </a:spcBef>
                        <a:spcAft>
                          <a:spcPts val="600"/>
                        </a:spcAft>
                      </a:pPr>
                      <a:r>
                        <a:rPr lang="it-IT" sz="1200" b="1" kern="1200" dirty="0">
                          <a:solidFill>
                            <a:srgbClr val="006600"/>
                          </a:solidFill>
                          <a:latin typeface="Verdana" pitchFamily="34" charset="0"/>
                          <a:ea typeface="+mn-ea"/>
                          <a:cs typeface="+mn-cs"/>
                        </a:rPr>
                        <a:t>21 BAMBINI</a:t>
                      </a:r>
                      <a:r>
                        <a:rPr lang="it-IT" sz="1200" b="1" kern="1200" baseline="0" dirty="0">
                          <a:solidFill>
                            <a:srgbClr val="006600"/>
                          </a:solidFill>
                          <a:latin typeface="Verdana" pitchFamily="34" charset="0"/>
                          <a:ea typeface="+mn-ea"/>
                          <a:cs typeface="+mn-cs"/>
                        </a:rPr>
                        <a:t> </a:t>
                      </a:r>
                      <a:r>
                        <a:rPr lang="it-IT" sz="1200" b="1" kern="1200" dirty="0">
                          <a:solidFill>
                            <a:srgbClr val="006600"/>
                          </a:solidFill>
                          <a:latin typeface="Verdana" pitchFamily="34" charset="0"/>
                          <a:ea typeface="+mn-ea"/>
                          <a:cs typeface="+mn-cs"/>
                        </a:rPr>
                        <a:t>3/4/5  ANNI</a:t>
                      </a:r>
                      <a:endParaRPr lang="it-IT" sz="1200" b="1" dirty="0">
                        <a:solidFill>
                          <a:srgbClr val="006600"/>
                        </a:solidFill>
                        <a:latin typeface="Verdana" pitchFamily="34" charset="0"/>
                        <a:ea typeface="Times New Roman"/>
                      </a:endParaRPr>
                    </a:p>
                    <a:p>
                      <a:pPr algn="ctr">
                        <a:spcAft>
                          <a:spcPts val="0"/>
                        </a:spcAft>
                      </a:pPr>
                      <a:endParaRPr lang="it-IT" sz="1200" b="1" i="0"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MAMELI CATIA</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err="1">
                          <a:solidFill>
                            <a:srgbClr val="006600"/>
                          </a:solidFill>
                          <a:effectLst/>
                          <a:latin typeface="Verdana" panose="020B0604030504040204" pitchFamily="34" charset="0"/>
                          <a:ea typeface="Verdana" panose="020B0604030504040204" pitchFamily="34" charset="0"/>
                          <a:cs typeface="Verdana" panose="020B0604030504040204" pitchFamily="34" charset="0"/>
                        </a:rPr>
                        <a:t>DI</a:t>
                      </a: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BENEDETTO  ESPEDITO</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3"/>
                  </a:ext>
                </a:extLst>
              </a:tr>
            </a:tbl>
          </a:graphicData>
        </a:graphic>
      </p:graphicFrame>
      <p:sp>
        <p:nvSpPr>
          <p:cNvPr id="12" name="CasellaDiTesto 10">
            <a:hlinkClick r:id="rId4" action="ppaction://hlinksldjump"/>
          </p:cNvPr>
          <p:cNvSpPr txBox="1">
            <a:spLocks noChangeArrowheads="1"/>
          </p:cNvSpPr>
          <p:nvPr/>
        </p:nvSpPr>
        <p:spPr bwMode="auto">
          <a:xfrm>
            <a:off x="5638019" y="9376598"/>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6" action="ppaction://hlinksldjump"/>
              </a:rPr>
              <a:t>indietro</a:t>
            </a:r>
            <a:endParaRPr lang="it-IT" sz="1200" b="1" dirty="0">
              <a:latin typeface="Verdana" pitchFamily="34" charset="0"/>
            </a:endParaRPr>
          </a:p>
        </p:txBody>
      </p:sp>
      <p:sp>
        <p:nvSpPr>
          <p:cNvPr id="13" name="CasellaDiTesto 12"/>
          <p:cNvSpPr txBox="1"/>
          <p:nvPr/>
        </p:nvSpPr>
        <p:spPr>
          <a:xfrm>
            <a:off x="351607" y="5018880"/>
            <a:ext cx="6813598" cy="307777"/>
          </a:xfrm>
          <a:prstGeom prst="rect">
            <a:avLst/>
          </a:prstGeom>
          <a:noFill/>
        </p:spPr>
        <p:txBody>
          <a:bodyPr wrap="square" rtlCol="0">
            <a:spAutoFit/>
          </a:bodyPr>
          <a:lstStyle/>
          <a:p>
            <a:pPr algn="ctr"/>
            <a:r>
              <a:rPr lang="it-IT" sz="1400" b="1" dirty="0">
                <a:effectLst>
                  <a:outerShdw blurRad="38100" dist="38100" dir="2700000" algn="tl">
                    <a:srgbClr val="000000">
                      <a:alpha val="43137"/>
                    </a:srgbClr>
                  </a:outerShdw>
                </a:effectLst>
                <a:latin typeface="Verdana" pitchFamily="34" charset="0"/>
              </a:rPr>
              <a:t>Docenti</a:t>
            </a:r>
            <a:endParaRPr lang="it-IT"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a:hlinkClick r:id="rId3" action="ppaction://hlinksldjump"/>
          </p:cNvPr>
          <p:cNvSpPr txBox="1">
            <a:spLocks noChangeArrowheads="1"/>
          </p:cNvSpPr>
          <p:nvPr/>
        </p:nvSpPr>
        <p:spPr bwMode="auto">
          <a:xfrm>
            <a:off x="565150"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63491" name="Rettangolo 42">
            <a:hlinkClick r:id="rId5" action="ppaction://hlinksldjump"/>
          </p:cNvPr>
          <p:cNvSpPr>
            <a:spLocks noChangeArrowheads="1"/>
          </p:cNvSpPr>
          <p:nvPr/>
        </p:nvSpPr>
        <p:spPr bwMode="auto">
          <a:xfrm>
            <a:off x="6280961" y="9305160"/>
            <a:ext cx="862737" cy="276999"/>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indietro</a:t>
            </a:r>
            <a:endParaRPr lang="it-IT" sz="1200" dirty="0">
              <a:latin typeface="Verdana" pitchFamily="34" charset="0"/>
            </a:endParaRPr>
          </a:p>
        </p:txBody>
      </p:sp>
      <p:graphicFrame>
        <p:nvGraphicFramePr>
          <p:cNvPr id="10" name="Tabella 9"/>
          <p:cNvGraphicFramePr>
            <a:graphicFrameLocks noGrp="1"/>
          </p:cNvGraphicFramePr>
          <p:nvPr/>
        </p:nvGraphicFramePr>
        <p:xfrm>
          <a:off x="387326" y="3304368"/>
          <a:ext cx="6786610" cy="5605535"/>
        </p:xfrm>
        <a:graphic>
          <a:graphicData uri="http://schemas.openxmlformats.org/drawingml/2006/table">
            <a:tbl>
              <a:tblPr>
                <a:effectLst>
                  <a:outerShdw blurRad="50800" dist="38100" algn="l" rotWithShape="0">
                    <a:prstClr val="black">
                      <a:alpha val="40000"/>
                    </a:prstClr>
                  </a:outerShdw>
                </a:effectLst>
              </a:tblPr>
              <a:tblGrid>
                <a:gridCol w="1928826">
                  <a:extLst>
                    <a:ext uri="{9D8B030D-6E8A-4147-A177-3AD203B41FA5}">
                      <a16:colId xmlns:a16="http://schemas.microsoft.com/office/drawing/2014/main" xmlns="" val="20000"/>
                    </a:ext>
                  </a:extLst>
                </a:gridCol>
                <a:gridCol w="4857784">
                  <a:extLst>
                    <a:ext uri="{9D8B030D-6E8A-4147-A177-3AD203B41FA5}">
                      <a16:colId xmlns:a16="http://schemas.microsoft.com/office/drawing/2014/main" xmlns="" val="20001"/>
                    </a:ext>
                  </a:extLst>
                </a:gridCol>
              </a:tblGrid>
              <a:tr h="320040">
                <a:tc>
                  <a:txBody>
                    <a:bodyPr/>
                    <a:lstStyle/>
                    <a:p>
                      <a:pPr algn="ctr">
                        <a:lnSpc>
                          <a:spcPct val="150000"/>
                        </a:lnSpc>
                        <a:spcBef>
                          <a:spcPts val="600"/>
                        </a:spcBef>
                        <a:spcAft>
                          <a:spcPts val="600"/>
                        </a:spcAft>
                      </a:pPr>
                      <a:r>
                        <a:rPr lang="it-IT" sz="1400" b="1" dirty="0">
                          <a:solidFill>
                            <a:schemeClr val="tx2"/>
                          </a:solidFill>
                          <a:latin typeface="Verdana" pitchFamily="34" charset="0"/>
                          <a:ea typeface="Times New Roman"/>
                        </a:rPr>
                        <a:t>    ORARI</a:t>
                      </a:r>
                    </a:p>
                  </a:txBody>
                  <a:tcPr marL="66327" marR="66327"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lnSpc>
                          <a:spcPct val="150000"/>
                        </a:lnSpc>
                        <a:spcBef>
                          <a:spcPts val="600"/>
                        </a:spcBef>
                        <a:spcAft>
                          <a:spcPts val="600"/>
                        </a:spcAft>
                      </a:pPr>
                      <a:r>
                        <a:rPr lang="it-IT" sz="1400" b="1" dirty="0">
                          <a:solidFill>
                            <a:schemeClr val="tx2"/>
                          </a:solidFill>
                          <a:latin typeface="Verdana" pitchFamily="34" charset="0"/>
                          <a:ea typeface="Times New Roman"/>
                        </a:rPr>
                        <a:t>ATTIVITA’</a:t>
                      </a:r>
                    </a:p>
                  </a:txBody>
                  <a:tcPr marL="66327" marR="66327"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548640">
                <a:tc>
                  <a:txBody>
                    <a:bodyPr/>
                    <a:lstStyle/>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a:t>
                      </a: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8,00 - 8,45</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Ingresso dei bambini in sezione</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r h="548640">
                <a:tc>
                  <a:txBody>
                    <a:bodyPr/>
                    <a:lstStyle/>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a:t>
                      </a: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8,45 - 9,30</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Accoglienza e giochi liberi</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2"/>
                  </a:ext>
                </a:extLst>
              </a:tr>
              <a:tr h="5486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9,30 – 10,00</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Pratiche igieniche e colazione</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3"/>
                  </a:ext>
                </a:extLst>
              </a:tr>
              <a:tr h="14630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10,00 – 10,30</a:t>
                      </a: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Attività di routine:</a:t>
                      </a:r>
                    </a:p>
                    <a:p>
                      <a:pPr marL="342900" lvl="0" indent="-342900" algn="just">
                        <a:lnSpc>
                          <a:spcPct val="100000"/>
                        </a:lnSpc>
                        <a:spcBef>
                          <a:spcPts val="0"/>
                        </a:spcBef>
                        <a:spcAft>
                          <a:spcPts val="0"/>
                        </a:spcAft>
                        <a:buFont typeface="Symbol"/>
                        <a:buChar char=""/>
                      </a:pPr>
                      <a:r>
                        <a:rPr lang="it-IT" sz="1200" b="1" dirty="0">
                          <a:solidFill>
                            <a:schemeClr val="tx2"/>
                          </a:solidFill>
                          <a:latin typeface="Verdana" pitchFamily="34" charset="0"/>
                          <a:ea typeface="Calibri"/>
                          <a:cs typeface="Times New Roman"/>
                        </a:rPr>
                        <a:t>Appello</a:t>
                      </a:r>
                    </a:p>
                    <a:p>
                      <a:pPr marL="342900" lvl="0" indent="-342900" algn="just">
                        <a:lnSpc>
                          <a:spcPct val="100000"/>
                        </a:lnSpc>
                        <a:spcBef>
                          <a:spcPts val="0"/>
                        </a:spcBef>
                        <a:spcAft>
                          <a:spcPts val="0"/>
                        </a:spcAft>
                        <a:buFont typeface="Symbol"/>
                        <a:buChar char=""/>
                      </a:pPr>
                      <a:r>
                        <a:rPr lang="it-IT" sz="1200" b="1" dirty="0">
                          <a:solidFill>
                            <a:schemeClr val="tx2"/>
                          </a:solidFill>
                          <a:latin typeface="Verdana" pitchFamily="34" charset="0"/>
                          <a:ea typeface="Calibri"/>
                          <a:cs typeface="Times New Roman"/>
                        </a:rPr>
                        <a:t>Calendario</a:t>
                      </a:r>
                    </a:p>
                    <a:p>
                      <a:pPr marL="342900" lvl="0" indent="-342900" algn="just">
                        <a:lnSpc>
                          <a:spcPct val="100000"/>
                        </a:lnSpc>
                        <a:spcBef>
                          <a:spcPts val="0"/>
                        </a:spcBef>
                        <a:spcAft>
                          <a:spcPts val="0"/>
                        </a:spcAft>
                        <a:buFont typeface="Symbol"/>
                        <a:buChar char=""/>
                      </a:pPr>
                      <a:r>
                        <a:rPr lang="it-IT" sz="1200" b="1" dirty="0">
                          <a:solidFill>
                            <a:schemeClr val="tx2"/>
                          </a:solidFill>
                          <a:latin typeface="Verdana" pitchFamily="34" charset="0"/>
                          <a:ea typeface="Calibri"/>
                          <a:cs typeface="Times New Roman"/>
                        </a:rPr>
                        <a:t>Osservazione tempo atmosferico</a:t>
                      </a:r>
                    </a:p>
                    <a:p>
                      <a:pPr marL="342900" lvl="0" indent="-342900" algn="just">
                        <a:lnSpc>
                          <a:spcPct val="100000"/>
                        </a:lnSpc>
                        <a:spcBef>
                          <a:spcPts val="0"/>
                        </a:spcBef>
                        <a:spcAft>
                          <a:spcPts val="0"/>
                        </a:spcAft>
                        <a:buFont typeface="Symbol"/>
                        <a:buChar char=""/>
                      </a:pPr>
                      <a:r>
                        <a:rPr lang="it-IT" sz="1200" b="1" dirty="0">
                          <a:solidFill>
                            <a:schemeClr val="tx2"/>
                          </a:solidFill>
                          <a:latin typeface="Verdana" pitchFamily="34" charset="0"/>
                          <a:ea typeface="Calibri"/>
                          <a:cs typeface="Times New Roman"/>
                        </a:rPr>
                        <a:t>Conversazione, canti, poesie, drammatizzazioni, ecc.</a:t>
                      </a:r>
                    </a:p>
                    <a:p>
                      <a:pPr marL="342900" lvl="0" indent="-342900" algn="just">
                        <a:lnSpc>
                          <a:spcPct val="100000"/>
                        </a:lnSpc>
                        <a:spcBef>
                          <a:spcPts val="0"/>
                        </a:spcBef>
                        <a:spcAft>
                          <a:spcPts val="0"/>
                        </a:spcAft>
                        <a:buFont typeface="Symbol"/>
                        <a:buChar char=""/>
                      </a:pPr>
                      <a:endParaRPr lang="it-IT" sz="1200" b="1" dirty="0">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4"/>
                  </a:ext>
                </a:extLst>
              </a:tr>
              <a:tr h="5486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10,30 – 12,00</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Attività didattiche</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5"/>
                  </a:ext>
                </a:extLst>
              </a:tr>
              <a:tr h="530615">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12,00 – 12,30</a:t>
                      </a: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Gioco libero o strutturato</a:t>
                      </a: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In sezione o in giardino </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6"/>
                  </a:ext>
                </a:extLst>
              </a:tr>
              <a:tr h="5486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12,30 – 12,40</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Preparazione per l’uscita</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7"/>
                  </a:ext>
                </a:extLst>
              </a:tr>
              <a:tr h="5486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12,45 – 13,00</a:t>
                      </a: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a:t>
                      </a: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Uscita</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8"/>
                  </a:ext>
                </a:extLst>
              </a:tr>
            </a:tbl>
          </a:graphicData>
        </a:graphic>
      </p:graphicFrame>
      <p:sp>
        <p:nvSpPr>
          <p:cNvPr id="11" name="CasellaDiTesto 10"/>
          <p:cNvSpPr txBox="1">
            <a:spLocks noChangeArrowheads="1"/>
          </p:cNvSpPr>
          <p:nvPr/>
        </p:nvSpPr>
        <p:spPr bwMode="auto">
          <a:xfrm>
            <a:off x="279400" y="2660650"/>
            <a:ext cx="6859588" cy="307975"/>
          </a:xfrm>
          <a:prstGeom prst="rect">
            <a:avLst/>
          </a:prstGeom>
          <a:noFill/>
          <a:ln w="9525">
            <a:noFill/>
            <a:miter lim="800000"/>
            <a:headEnd/>
            <a:tailEnd/>
          </a:ln>
        </p:spPr>
        <p:txBody>
          <a:bodyPr>
            <a:spAutoFit/>
          </a:bodyPr>
          <a:lstStyle/>
          <a:p>
            <a:pPr algn="ctr"/>
            <a:r>
              <a:rPr lang="it-IT" sz="1400" b="1">
                <a:latin typeface="Verdana" pitchFamily="34" charset="0"/>
              </a:rPr>
              <a:t>ORGANIZZAZIONE DELLA GIORNATA SCOLASTICA</a:t>
            </a:r>
          </a:p>
        </p:txBody>
      </p:sp>
      <p:sp>
        <p:nvSpPr>
          <p:cNvPr id="9" name="CasellaDiTesto 8"/>
          <p:cNvSpPr txBox="1"/>
          <p:nvPr/>
        </p:nvSpPr>
        <p:spPr>
          <a:xfrm>
            <a:off x="0" y="231775"/>
            <a:ext cx="7561263" cy="107721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 </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cs typeface="+mn-cs"/>
              </a:rPr>
              <a:t>anno scolastico 2015 - 2016</a:t>
            </a:r>
            <a:endParaRPr lang="it-IT" dirty="0">
              <a:solidFill>
                <a:srgbClr val="C00000"/>
              </a:solidFill>
              <a:effectLst>
                <a:outerShdw blurRad="38100" dist="38100" dir="2700000" algn="tl">
                  <a:srgbClr val="000000">
                    <a:alpha val="43137"/>
                  </a:srgbClr>
                </a:outerShdw>
              </a:effectLst>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1) Scuola dell’Infanzia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107996"/>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2015 - 2016</a:t>
            </a:r>
            <a:endParaRPr lang="it-IT" dirty="0">
              <a:latin typeface="Verdana" pitchFamily="34" charset="0"/>
              <a:cs typeface="+mn-cs"/>
            </a:endParaRPr>
          </a:p>
          <a:p>
            <a:pPr algn="ct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r>
              <a:rPr lang="it-IT" sz="1400" b="1" dirty="0">
                <a:effectLst>
                  <a:outerShdw dist="12700" dir="5400000" algn="ctr" rotWithShape="0">
                    <a:schemeClr val="bg1">
                      <a:lumMod val="50000"/>
                      <a:alpha val="20000"/>
                    </a:schemeClr>
                  </a:outerShdw>
                </a:effectLst>
                <a:latin typeface="Verdana" pitchFamily="34" charset="0"/>
                <a:cs typeface="+mn-cs"/>
              </a:rPr>
              <a:t>c) Tempo scuola – 1) Scuola dell’Infanzia</a:t>
            </a:r>
          </a:p>
          <a:p>
            <a:pPr fontAlgn="auto">
              <a:spcBef>
                <a:spcPts val="0"/>
              </a:spcBef>
              <a:spcAft>
                <a:spcPts val="0"/>
              </a:spcAft>
              <a:defRPr/>
            </a:pPr>
            <a:endParaRPr lang="it-IT" sz="1200" dirty="0">
              <a:latin typeface="Verdana" pitchFamily="34" charset="0"/>
              <a:cs typeface="+mn-cs"/>
            </a:endParaRPr>
          </a:p>
        </p:txBody>
      </p:sp>
      <p:sp>
        <p:nvSpPr>
          <p:cNvPr id="46083" name="Text Box 14">
            <a:hlinkClick r:id="rId3" action="ppaction://hlinksldjump"/>
          </p:cNvPr>
          <p:cNvSpPr txBox="1">
            <a:spLocks noChangeArrowheads="1"/>
          </p:cNvSpPr>
          <p:nvPr/>
        </p:nvSpPr>
        <p:spPr bwMode="auto">
          <a:xfrm>
            <a:off x="0" y="1477963"/>
            <a:ext cx="1666875" cy="261937"/>
          </a:xfrm>
          <a:prstGeom prst="rect">
            <a:avLst/>
          </a:prstGeom>
          <a:noFill/>
          <a:ln w="9525">
            <a:noFill/>
            <a:miter lim="800000"/>
            <a:headEnd/>
            <a:tailEnd/>
          </a:ln>
        </p:spPr>
        <p:txBody>
          <a:bodyPr/>
          <a:lstStyle/>
          <a:p>
            <a:endParaRPr lang="it-IT"/>
          </a:p>
        </p:txBody>
      </p:sp>
      <p:sp>
        <p:nvSpPr>
          <p:cNvPr id="9" name="Text Box 10">
            <a:hlinkClick r:id="rId3" action="ppaction://hlinksldjump"/>
          </p:cNvPr>
          <p:cNvSpPr txBox="1">
            <a:spLocks noChangeArrowheads="1"/>
          </p:cNvSpPr>
          <p:nvPr/>
        </p:nvSpPr>
        <p:spPr bwMode="auto">
          <a:xfrm>
            <a:off x="182563" y="1533525"/>
            <a:ext cx="1484312" cy="273050"/>
          </a:xfrm>
          <a:prstGeom prst="rect">
            <a:avLst/>
          </a:prstGeom>
          <a:noFill/>
          <a:ln w="9525">
            <a:noFill/>
            <a:miter lim="800000"/>
            <a:headEnd/>
            <a:tailEnd/>
          </a:ln>
        </p:spPr>
        <p:txBody>
          <a:bodyPr/>
          <a:lstStyle/>
          <a:p>
            <a:endParaRPr lang="it-IT"/>
          </a:p>
        </p:txBody>
      </p:sp>
      <p:sp>
        <p:nvSpPr>
          <p:cNvPr id="10" name="CasellaDiTesto 9"/>
          <p:cNvSpPr txBox="1"/>
          <p:nvPr/>
        </p:nvSpPr>
        <p:spPr>
          <a:xfrm>
            <a:off x="0" y="1232666"/>
            <a:ext cx="7561263" cy="338554"/>
          </a:xfrm>
          <a:prstGeom prst="rect">
            <a:avLst/>
          </a:prstGeom>
          <a:solidFill>
            <a:srgbClr val="92D05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normale dalle 8:00 alle 16:00</a:t>
            </a:r>
            <a:r>
              <a:rPr lang="it-IT" sz="1600" b="1" dirty="0">
                <a:effectLst>
                  <a:outerShdw dist="12700" dir="5400000" algn="ctr" rotWithShape="0">
                    <a:schemeClr val="bg1">
                      <a:lumMod val="50000"/>
                      <a:alpha val="20000"/>
                    </a:schemeClr>
                  </a:outerShdw>
                </a:effectLst>
                <a:latin typeface="Verdana" pitchFamily="34" charset="0"/>
              </a:rPr>
              <a:t>: Plesso Via del Perugino </a:t>
            </a:r>
            <a:endParaRPr lang="it-IT" sz="1600" dirty="0">
              <a:effectLst>
                <a:outerShdw blurRad="38100" dist="38100" dir="2700000" algn="tl">
                  <a:srgbClr val="000000">
                    <a:alpha val="43137"/>
                  </a:srgbClr>
                </a:outerShdw>
              </a:effectLst>
            </a:endParaRPr>
          </a:p>
        </p:txBody>
      </p:sp>
      <p:sp>
        <p:nvSpPr>
          <p:cNvPr id="14" name="CasellaDiTesto 13"/>
          <p:cNvSpPr txBox="1"/>
          <p:nvPr/>
        </p:nvSpPr>
        <p:spPr>
          <a:xfrm>
            <a:off x="0" y="8805094"/>
            <a:ext cx="7561263" cy="430887"/>
          </a:xfrm>
          <a:prstGeom prst="rect">
            <a:avLst/>
          </a:prstGeom>
          <a:noFill/>
        </p:spPr>
        <p:txBody>
          <a:bodyPr wrap="square" rtlCol="0">
            <a:spAutoFit/>
          </a:bodyPr>
          <a:lstStyle/>
          <a:p>
            <a:pPr algn="ctr">
              <a:spcAft>
                <a:spcPts val="0"/>
              </a:spcAft>
            </a:pPr>
            <a:r>
              <a:rPr lang="it-IT" sz="1100" b="1" dirty="0">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100" b="1" dirty="0">
                <a:latin typeface="Verdana" panose="020B0604030504040204" pitchFamily="34" charset="0"/>
                <a:ea typeface="Verdana" panose="020B0604030504040204" pitchFamily="34" charset="0"/>
                <a:cs typeface="Verdana" panose="020B0604030504040204" pitchFamily="34" charset="0"/>
              </a:rPr>
              <a:t>INSEGNANTI DI RELIGIONE CATTOLICA :  MILANO ROSELLA </a:t>
            </a:r>
          </a:p>
        </p:txBody>
      </p:sp>
      <p:graphicFrame>
        <p:nvGraphicFramePr>
          <p:cNvPr id="15" name="Tabella 14"/>
          <p:cNvGraphicFramePr>
            <a:graphicFrameLocks noGrp="1"/>
          </p:cNvGraphicFramePr>
          <p:nvPr/>
        </p:nvGraphicFramePr>
        <p:xfrm>
          <a:off x="280169" y="1732732"/>
          <a:ext cx="7000923" cy="2499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3748">
                  <a:extLst>
                    <a:ext uri="{9D8B030D-6E8A-4147-A177-3AD203B41FA5}">
                      <a16:colId xmlns:a16="http://schemas.microsoft.com/office/drawing/2014/main" xmlns="" val="20000"/>
                    </a:ext>
                  </a:extLst>
                </a:gridCol>
                <a:gridCol w="956648">
                  <a:extLst>
                    <a:ext uri="{9D8B030D-6E8A-4147-A177-3AD203B41FA5}">
                      <a16:colId xmlns:a16="http://schemas.microsoft.com/office/drawing/2014/main" xmlns="" val="20001"/>
                    </a:ext>
                  </a:extLst>
                </a:gridCol>
                <a:gridCol w="1246541">
                  <a:extLst>
                    <a:ext uri="{9D8B030D-6E8A-4147-A177-3AD203B41FA5}">
                      <a16:colId xmlns:a16="http://schemas.microsoft.com/office/drawing/2014/main" xmlns="" val="20002"/>
                    </a:ext>
                  </a:extLst>
                </a:gridCol>
                <a:gridCol w="1376993">
                  <a:extLst>
                    <a:ext uri="{9D8B030D-6E8A-4147-A177-3AD203B41FA5}">
                      <a16:colId xmlns:a16="http://schemas.microsoft.com/office/drawing/2014/main" xmlns="" val="20003"/>
                    </a:ext>
                  </a:extLst>
                </a:gridCol>
                <a:gridCol w="1376993">
                  <a:extLst>
                    <a:ext uri="{9D8B030D-6E8A-4147-A177-3AD203B41FA5}">
                      <a16:colId xmlns:a16="http://schemas.microsoft.com/office/drawing/2014/main" xmlns="" val="20004"/>
                    </a:ext>
                  </a:extLst>
                </a:gridCol>
              </a:tblGrid>
              <a:tr h="1066800">
                <a:tc>
                  <a:txBody>
                    <a:bodyPr/>
                    <a:lstStyle/>
                    <a:p>
                      <a:pPr algn="ct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aseline="0" dirty="0">
                          <a:solidFill>
                            <a:srgbClr val="006600"/>
                          </a:solidFill>
                          <a:effectLst>
                            <a:outerShdw blurRad="38100" dist="38100" dir="2700000" algn="tl">
                              <a:srgbClr val="000000">
                                <a:alpha val="43137"/>
                              </a:srgbClr>
                            </a:outerShdw>
                          </a:effectLst>
                          <a:latin typeface="Verdana" pitchFamily="34" charset="0"/>
                        </a:rPr>
                        <a:t>Scuola</a:t>
                      </a: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Corsi</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Tempo scuola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Entrata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Uscita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1432560">
                <a:tc>
                  <a:txBody>
                    <a:bodyPr/>
                    <a:lstStyle/>
                    <a:p>
                      <a:endParaRPr lang="it-IT" sz="8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Dell’Infanzia</a:t>
                      </a:r>
                    </a:p>
                    <a:p>
                      <a:pPr algn="ctr"/>
                      <a:r>
                        <a:rPr lang="it-IT" sz="1600" b="1" dirty="0">
                          <a:solidFill>
                            <a:srgbClr val="006600"/>
                          </a:solidFill>
                          <a:effectLst>
                            <a:outerShdw blurRad="38100" dist="38100" dir="2700000" algn="tl">
                              <a:srgbClr val="000000">
                                <a:alpha val="43137"/>
                              </a:srgbClr>
                            </a:outerShdw>
                          </a:effectLst>
                          <a:latin typeface="Verdana" pitchFamily="34" charset="0"/>
                        </a:rPr>
                        <a:t>Plesso </a:t>
                      </a:r>
                    </a:p>
                    <a:p>
                      <a:pPr algn="ctr"/>
                      <a:r>
                        <a:rPr lang="it-IT" sz="1600" b="1" dirty="0">
                          <a:solidFill>
                            <a:srgbClr val="006600"/>
                          </a:solidFill>
                          <a:effectLst>
                            <a:outerShdw blurRad="38100" dist="38100" dir="2700000" algn="tl">
                              <a:srgbClr val="000000">
                                <a:alpha val="43137"/>
                              </a:srgbClr>
                            </a:outerShdw>
                          </a:effectLst>
                          <a:latin typeface="Verdana" pitchFamily="34" charset="0"/>
                        </a:rPr>
                        <a:t>Via del Perugino </a:t>
                      </a: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A</a:t>
                      </a:r>
                      <a:r>
                        <a:rPr lang="it-IT" sz="1600" b="1" baseline="0" dirty="0">
                          <a:solidFill>
                            <a:srgbClr val="006600"/>
                          </a:solidFill>
                          <a:effectLst>
                            <a:outerShdw blurRad="38100" dist="38100" dir="2700000" algn="tl">
                              <a:srgbClr val="000000">
                                <a:alpha val="43137"/>
                              </a:srgbClr>
                            </a:outerShdw>
                          </a:effectLst>
                          <a:latin typeface="Verdana" pitchFamily="34" charset="0"/>
                        </a:rPr>
                        <a:t> – B</a:t>
                      </a: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 </a:t>
                      </a: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Normale</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outerShdw blurRad="38100" dist="38100" dir="2700000" algn="tl">
                              <a:srgbClr val="000000">
                                <a:alpha val="43137"/>
                              </a:srgbClr>
                            </a:outerShdw>
                          </a:effectLst>
                          <a:latin typeface="Verdana" pitchFamily="34" charset="0"/>
                          <a:hlinkClick r:id="rId4" action="ppaction://hlinksldjump"/>
                        </a:rPr>
                        <a:t>dettagli</a:t>
                      </a:r>
                      <a:endParaRPr lang="it-IT" sz="12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006600"/>
                          </a:solidFill>
                          <a:effectLst>
                            <a:outerShdw blurRad="38100" dist="38100" dir="2700000" algn="tl">
                              <a:srgbClr val="000000">
                                <a:alpha val="43137"/>
                              </a:srgbClr>
                            </a:outerShdw>
                          </a:effectLst>
                          <a:latin typeface="Verdana" pitchFamily="34" charset="0"/>
                        </a:rPr>
                        <a:t>8:00 – 8:45</a:t>
                      </a: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15:45 – 16:00</a:t>
                      </a: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bl>
          </a:graphicData>
        </a:graphic>
      </p:graphicFrame>
      <p:graphicFrame>
        <p:nvGraphicFramePr>
          <p:cNvPr id="16" name="Tabella 15"/>
          <p:cNvGraphicFramePr>
            <a:graphicFrameLocks noGrp="1"/>
          </p:cNvGraphicFramePr>
          <p:nvPr>
            <p:extLst>
              <p:ext uri="{D42A27DB-BD31-4B8C-83A1-F6EECF244321}">
                <p14:modId xmlns:p14="http://schemas.microsoft.com/office/powerpoint/2010/main" xmlns="" val="3454226772"/>
              </p:ext>
            </p:extLst>
          </p:nvPr>
        </p:nvGraphicFramePr>
        <p:xfrm>
          <a:off x="280169" y="4661690"/>
          <a:ext cx="7000924" cy="420624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{5940675A-B579-460E-94D1-54222C63F5DA}</a:tableStyleId>
              </a:tblPr>
              <a:tblGrid>
                <a:gridCol w="1017143">
                  <a:extLst>
                    <a:ext uri="{9D8B030D-6E8A-4147-A177-3AD203B41FA5}">
                      <a16:colId xmlns:a16="http://schemas.microsoft.com/office/drawing/2014/main" xmlns="" val="20000"/>
                    </a:ext>
                  </a:extLst>
                </a:gridCol>
                <a:gridCol w="1822588">
                  <a:extLst>
                    <a:ext uri="{9D8B030D-6E8A-4147-A177-3AD203B41FA5}">
                      <a16:colId xmlns:a16="http://schemas.microsoft.com/office/drawing/2014/main" xmlns="" val="20001"/>
                    </a:ext>
                  </a:extLst>
                </a:gridCol>
                <a:gridCol w="1696893">
                  <a:extLst>
                    <a:ext uri="{9D8B030D-6E8A-4147-A177-3AD203B41FA5}">
                      <a16:colId xmlns:a16="http://schemas.microsoft.com/office/drawing/2014/main" xmlns="" val="20002"/>
                    </a:ext>
                  </a:extLst>
                </a:gridCol>
                <a:gridCol w="1571198">
                  <a:extLst>
                    <a:ext uri="{9D8B030D-6E8A-4147-A177-3AD203B41FA5}">
                      <a16:colId xmlns:a16="http://schemas.microsoft.com/office/drawing/2014/main" xmlns="" val="20003"/>
                    </a:ext>
                  </a:extLst>
                </a:gridCol>
                <a:gridCol w="893102">
                  <a:extLst>
                    <a:ext uri="{9D8B030D-6E8A-4147-A177-3AD203B41FA5}">
                      <a16:colId xmlns:a16="http://schemas.microsoft.com/office/drawing/2014/main" xmlns="" val="20004"/>
                    </a:ext>
                  </a:extLst>
                </a:gridCol>
              </a:tblGrid>
              <a:tr h="731520">
                <a:tc>
                  <a:txBody>
                    <a:bodyPr/>
                    <a:lstStyle/>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SEZIONE</a:t>
                      </a:r>
                    </a:p>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txBody>
                  <a:tcPr marL="64637" marR="64637"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INSEGNANTI POSTO COMUNE</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INSEGNANTI POSTO SOSTEGNO</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SUPPLENTE IN SERVIZIO</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ORE</a:t>
                      </a:r>
                    </a:p>
                  </a:txBody>
                  <a:tcPr marL="64637" marR="64637"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914400">
                <a:tc rowSpan="2">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a:t>
                      </a:r>
                    </a:p>
                    <a:p>
                      <a:pPr algn="ctr">
                        <a:spcAft>
                          <a:spcPts val="0"/>
                        </a:spcAft>
                      </a:pPr>
                      <a:endPar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algn="ctr">
                        <a:lnSpc>
                          <a:spcPct val="150000"/>
                        </a:lnSpc>
                        <a:spcAft>
                          <a:spcPts val="0"/>
                        </a:spcAft>
                      </a:pPr>
                      <a:r>
                        <a:rPr lang="it-IT" sz="1200" b="1" dirty="0">
                          <a:solidFill>
                            <a:srgbClr val="006600"/>
                          </a:solidFill>
                          <a:latin typeface="Verdana" pitchFamily="34" charset="0"/>
                          <a:ea typeface="Calibri"/>
                          <a:cs typeface="Arial"/>
                        </a:rPr>
                        <a:t>21 bambini</a:t>
                      </a:r>
                      <a:endParaRPr lang="it-IT" sz="1200" b="1" dirty="0">
                        <a:solidFill>
                          <a:srgbClr val="006600"/>
                        </a:solidFill>
                        <a:latin typeface="Verdana" pitchFamily="34" charset="0"/>
                        <a:ea typeface="Calibri"/>
                        <a:cs typeface="Times New Roman"/>
                      </a:endParaRPr>
                    </a:p>
                    <a:p>
                      <a:pPr marL="0" algn="ctr">
                        <a:lnSpc>
                          <a:spcPct val="150000"/>
                        </a:lnSpc>
                        <a:spcAft>
                          <a:spcPts val="0"/>
                        </a:spcAft>
                      </a:pPr>
                      <a:r>
                        <a:rPr lang="it-IT" sz="1200" b="1" dirty="0">
                          <a:solidFill>
                            <a:srgbClr val="006600"/>
                          </a:solidFill>
                          <a:latin typeface="Verdana" pitchFamily="34" charset="0"/>
                          <a:ea typeface="Calibri"/>
                          <a:cs typeface="Arial"/>
                        </a:rPr>
                        <a:t> 4 – 5 anni</a:t>
                      </a:r>
                      <a:endParaRPr lang="it-IT" sz="1200" b="1" dirty="0">
                        <a:solidFill>
                          <a:srgbClr val="006600"/>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VIZZACCARO VALENTINA</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5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COLLETTI ROBERTA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r h="914400">
                <a:tc vMerge="1">
                  <a:txBody>
                    <a:bodyPr/>
                    <a:lstStyle/>
                    <a:p>
                      <a:endParaRPr lang="it-IT"/>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kern="120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GERACI ALESSANDRA</a:t>
                      </a: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ROCCA MARIA LUISA</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DE MARCO ERSILIA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2"/>
                  </a:ext>
                </a:extLst>
              </a:tr>
              <a:tr h="914400">
                <a:tc rowSpan="2">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a:t>
                      </a:r>
                    </a:p>
                    <a:p>
                      <a:pPr marL="0" algn="ctr">
                        <a:lnSpc>
                          <a:spcPct val="115000"/>
                        </a:lnSpc>
                        <a:spcAft>
                          <a:spcPts val="0"/>
                        </a:spcAft>
                      </a:pPr>
                      <a:r>
                        <a:rPr lang="it-IT" sz="1200" b="1" dirty="0">
                          <a:solidFill>
                            <a:srgbClr val="006600"/>
                          </a:solidFill>
                          <a:latin typeface="Verdana" pitchFamily="34" charset="0"/>
                          <a:ea typeface="Calibri"/>
                          <a:cs typeface="Arial"/>
                        </a:rPr>
                        <a:t>24</a:t>
                      </a:r>
                    </a:p>
                    <a:p>
                      <a:pPr marL="0" algn="ctr">
                        <a:lnSpc>
                          <a:spcPct val="115000"/>
                        </a:lnSpc>
                        <a:spcAft>
                          <a:spcPts val="0"/>
                        </a:spcAft>
                      </a:pPr>
                      <a:r>
                        <a:rPr lang="it-IT" sz="1200" b="1" dirty="0">
                          <a:solidFill>
                            <a:srgbClr val="006600"/>
                          </a:solidFill>
                          <a:latin typeface="Verdana" pitchFamily="34" charset="0"/>
                          <a:ea typeface="Calibri"/>
                          <a:cs typeface="Arial"/>
                        </a:rPr>
                        <a:t>bambini</a:t>
                      </a:r>
                      <a:endParaRPr lang="it-IT" sz="1200" b="1" dirty="0">
                        <a:solidFill>
                          <a:srgbClr val="006600"/>
                        </a:solidFill>
                        <a:latin typeface="Verdana" pitchFamily="34" charset="0"/>
                        <a:ea typeface="Calibri"/>
                        <a:cs typeface="Times New Roman"/>
                      </a:endParaRPr>
                    </a:p>
                    <a:p>
                      <a:pPr marL="0" algn="ctr">
                        <a:lnSpc>
                          <a:spcPct val="115000"/>
                        </a:lnSpc>
                        <a:spcAft>
                          <a:spcPts val="0"/>
                        </a:spcAft>
                      </a:pPr>
                      <a:r>
                        <a:rPr lang="it-IT" sz="1200" b="1" dirty="0">
                          <a:solidFill>
                            <a:srgbClr val="006600"/>
                          </a:solidFill>
                          <a:latin typeface="Verdana" pitchFamily="34" charset="0"/>
                          <a:ea typeface="Calibri"/>
                          <a:cs typeface="Arial"/>
                        </a:rPr>
                        <a:t>4 – 5 anni</a:t>
                      </a:r>
                      <a:endParaRPr lang="it-IT" sz="1200" b="1" dirty="0">
                        <a:solidFill>
                          <a:srgbClr val="006600"/>
                        </a:solidFill>
                        <a:latin typeface="Verdana" pitchFamily="34" charset="0"/>
                        <a:ea typeface="Calibri"/>
                        <a:cs typeface="Times New Roman"/>
                      </a:endParaRP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TRAGNO ESTER</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200" b="1" kern="1200"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BARBUTO CHIARA</a:t>
                      </a: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1200" b="1" kern="1200"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kern="120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GRASSO ANGELA </a:t>
                      </a: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3"/>
                  </a:ext>
                </a:extLst>
              </a:tr>
              <a:tr h="731520">
                <a:tc vMerge="1">
                  <a:txBody>
                    <a:bodyPr/>
                    <a:lstStyle/>
                    <a:p>
                      <a:endParaRPr lang="it-IT"/>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kern="120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ASARO VITA </a:t>
                      </a: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IERVOLINO ROSA</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POLIMENI SUSY</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05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PANE VALERIA (SU ASARO) </a:t>
                      </a:r>
                    </a:p>
                    <a:p>
                      <a:pPr algn="ctr">
                        <a:spcAft>
                          <a:spcPts val="0"/>
                        </a:spcAft>
                      </a:pPr>
                      <a:r>
                        <a:rPr lang="it-IT" sz="105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PITTALIS PIERA (SU POLIMENI)</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4"/>
                  </a:ext>
                </a:extLst>
              </a:tr>
            </a:tbl>
          </a:graphicData>
        </a:graphic>
      </p:graphicFrame>
      <p:sp>
        <p:nvSpPr>
          <p:cNvPr id="18" name="CasellaDiTesto 10">
            <a:hlinkClick r:id="rId5"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5" action="ppaction://hlinksldjump"/>
              </a:rPr>
              <a:t>indice</a:t>
            </a:r>
            <a:endParaRPr lang="it-IT" sz="1200" b="1" dirty="0">
              <a:latin typeface="Verdana" pitchFamily="34" charset="0"/>
            </a:endParaRPr>
          </a:p>
        </p:txBody>
      </p:sp>
      <p:sp>
        <p:nvSpPr>
          <p:cNvPr id="11" name="CasellaDiTesto 10">
            <a:hlinkClick r:id="rId5" action="ppaction://hlinksldjump"/>
          </p:cNvPr>
          <p:cNvSpPr txBox="1">
            <a:spLocks noChangeArrowheads="1"/>
          </p:cNvSpPr>
          <p:nvPr/>
        </p:nvSpPr>
        <p:spPr bwMode="auto">
          <a:xfrm>
            <a:off x="5780895" y="9376598"/>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6" action="ppaction://hlinksldjump"/>
              </a:rPr>
              <a:t>indietro</a:t>
            </a:r>
            <a:endParaRPr lang="it-IT" sz="1200" b="1" dirty="0">
              <a:latin typeface="Verdana" pitchFamily="34" charset="0"/>
            </a:endParaRPr>
          </a:p>
        </p:txBody>
      </p:sp>
      <p:sp>
        <p:nvSpPr>
          <p:cNvPr id="12" name="CasellaDiTesto 11"/>
          <p:cNvSpPr txBox="1"/>
          <p:nvPr/>
        </p:nvSpPr>
        <p:spPr>
          <a:xfrm>
            <a:off x="373832" y="4233062"/>
            <a:ext cx="6813598" cy="307777"/>
          </a:xfrm>
          <a:prstGeom prst="rect">
            <a:avLst/>
          </a:prstGeom>
          <a:noFill/>
        </p:spPr>
        <p:txBody>
          <a:bodyPr wrap="square" rtlCol="0">
            <a:spAutoFit/>
          </a:bodyPr>
          <a:lstStyle/>
          <a:p>
            <a:pPr algn="ctr"/>
            <a:r>
              <a:rPr lang="it-IT" sz="1400" b="1" dirty="0">
                <a:effectLst>
                  <a:outerShdw blurRad="38100" dist="38100" dir="2700000" algn="tl">
                    <a:srgbClr val="000000">
                      <a:alpha val="43137"/>
                    </a:srgbClr>
                  </a:outerShdw>
                </a:effectLst>
                <a:latin typeface="Verdana" pitchFamily="34" charset="0"/>
              </a:rPr>
              <a:t>Docenti</a:t>
            </a:r>
            <a:endParaRPr lang="it-IT"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040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ttangolo 10"/>
          <p:cNvSpPr>
            <a:spLocks noChangeArrowheads="1"/>
          </p:cNvSpPr>
          <p:nvPr/>
        </p:nvSpPr>
        <p:spPr bwMode="auto">
          <a:xfrm>
            <a:off x="0" y="1874838"/>
            <a:ext cx="7561263" cy="585787"/>
          </a:xfrm>
          <a:prstGeom prst="rect">
            <a:avLst/>
          </a:prstGeom>
          <a:noFill/>
          <a:ln w="9525">
            <a:noFill/>
            <a:miter lim="800000"/>
            <a:headEnd/>
            <a:tailEnd/>
          </a:ln>
        </p:spPr>
        <p:txBody>
          <a:bodyPr>
            <a:spAutoFit/>
          </a:bodyPr>
          <a:lstStyle/>
          <a:p>
            <a:pPr algn="ctr"/>
            <a:r>
              <a:rPr lang="it-IT" sz="1600" b="1" dirty="0">
                <a:latin typeface="Verdana" pitchFamily="34" charset="0"/>
              </a:rPr>
              <a:t>ORGANIZZAZIONE DELLA GIORNATA SCOLASTICA</a:t>
            </a:r>
            <a:endParaRPr lang="it-IT" sz="1600" dirty="0">
              <a:latin typeface="Verdana" pitchFamily="34" charset="0"/>
            </a:endParaRPr>
          </a:p>
          <a:p>
            <a:pPr algn="ctr"/>
            <a:r>
              <a:rPr lang="it-IT" sz="1600" b="1" dirty="0">
                <a:latin typeface="Verdana" pitchFamily="34" charset="0"/>
              </a:rPr>
              <a:t>Sezioni A e B (Tempo Normale)</a:t>
            </a:r>
            <a:endParaRPr lang="it-IT" sz="1600" dirty="0">
              <a:latin typeface="Verdana" pitchFamily="34" charset="0"/>
            </a:endParaRPr>
          </a:p>
        </p:txBody>
      </p:sp>
      <p:graphicFrame>
        <p:nvGraphicFramePr>
          <p:cNvPr id="12" name="Tabella 11"/>
          <p:cNvGraphicFramePr>
            <a:graphicFrameLocks noGrp="1"/>
          </p:cNvGraphicFramePr>
          <p:nvPr/>
        </p:nvGraphicFramePr>
        <p:xfrm>
          <a:off x="315888" y="2947178"/>
          <a:ext cx="6929486" cy="580644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464743">
                  <a:extLst>
                    <a:ext uri="{9D8B030D-6E8A-4147-A177-3AD203B41FA5}">
                      <a16:colId xmlns:a16="http://schemas.microsoft.com/office/drawing/2014/main" xmlns="" val="20000"/>
                    </a:ext>
                  </a:extLst>
                </a:gridCol>
                <a:gridCol w="3464743">
                  <a:extLst>
                    <a:ext uri="{9D8B030D-6E8A-4147-A177-3AD203B41FA5}">
                      <a16:colId xmlns:a16="http://schemas.microsoft.com/office/drawing/2014/main" xmlns="" val="20001"/>
                    </a:ext>
                  </a:extLst>
                </a:gridCol>
              </a:tblGrid>
              <a:tr h="370840">
                <a:tc>
                  <a:txBody>
                    <a:bodyPr/>
                    <a:lstStyle/>
                    <a:p>
                      <a:pPr algn="ctr">
                        <a:lnSpc>
                          <a:spcPct val="150000"/>
                        </a:lnSpc>
                        <a:spcAft>
                          <a:spcPts val="0"/>
                        </a:spcAft>
                      </a:pPr>
                      <a:r>
                        <a:rPr lang="it-IT" sz="1200" dirty="0">
                          <a:solidFill>
                            <a:schemeClr val="tx2"/>
                          </a:solidFill>
                          <a:latin typeface="Verdana" pitchFamily="34" charset="0"/>
                          <a:ea typeface="Times New Roman"/>
                          <a:cs typeface="Comic Sans MS"/>
                        </a:rPr>
                        <a:t>ORARI</a:t>
                      </a:r>
                      <a:endParaRPr lang="it-IT" sz="1200"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ATTIVITA’</a:t>
                      </a:r>
                      <a:endParaRPr lang="it-IT" sz="1200"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0"/>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8:00 – 8:45</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Ingresso dei bambini in Sezione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1"/>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8:45 – 9:30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Accoglienza e giochi liberi</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2"/>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9:30 – 10:00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Pratiche igiene e colazione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3"/>
                  </a:ext>
                </a:extLst>
              </a:tr>
              <a:tr h="1371600">
                <a:tc>
                  <a:txBody>
                    <a:bodyPr/>
                    <a:lstStyle/>
                    <a:p>
                      <a:pPr algn="ctr">
                        <a:lnSpc>
                          <a:spcPct val="150000"/>
                        </a:lnSpc>
                        <a:spcAft>
                          <a:spcPts val="0"/>
                        </a:spcAft>
                      </a:pPr>
                      <a:r>
                        <a:rPr lang="it-IT" sz="1200" b="1">
                          <a:solidFill>
                            <a:schemeClr val="tx2"/>
                          </a:solidFill>
                          <a:latin typeface="Verdana" pitchFamily="34" charset="0"/>
                          <a:ea typeface="Times New Roman"/>
                          <a:cs typeface="Comic Sans MS"/>
                        </a:rPr>
                        <a:t>10:00 – 10:30</a:t>
                      </a:r>
                      <a:endParaRPr lang="it-IT" sz="1200" b="1">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Attività di routine:</a:t>
                      </a:r>
                      <a:endParaRPr lang="it-IT" sz="1200" b="1" dirty="0">
                        <a:solidFill>
                          <a:schemeClr val="tx2"/>
                        </a:solidFill>
                        <a:latin typeface="Verdana" pitchFamily="34" charset="0"/>
                        <a:ea typeface="Times New Roman"/>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Appello,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Calendario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Osservazione tempo atmosferico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Conversazione, canti, poesie.</a:t>
                      </a:r>
                      <a:endParaRPr lang="it-IT" sz="1200" b="1" dirty="0">
                        <a:solidFill>
                          <a:schemeClr val="tx2"/>
                        </a:solidFill>
                        <a:latin typeface="Verdana" pitchFamily="34" charset="0"/>
                        <a:ea typeface="Times New Roman"/>
                        <a:cs typeface="Symbol"/>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4"/>
                  </a:ext>
                </a:extLst>
              </a:tr>
              <a:tr h="370840">
                <a:tc>
                  <a:txBody>
                    <a:bodyPr/>
                    <a:lstStyle/>
                    <a:p>
                      <a:pPr algn="ctr">
                        <a:lnSpc>
                          <a:spcPct val="150000"/>
                        </a:lnSpc>
                        <a:spcAft>
                          <a:spcPts val="0"/>
                        </a:spcAft>
                      </a:pPr>
                      <a:r>
                        <a:rPr lang="it-IT" sz="1200" b="1">
                          <a:solidFill>
                            <a:schemeClr val="tx2"/>
                          </a:solidFill>
                          <a:latin typeface="Verdana" pitchFamily="34" charset="0"/>
                          <a:ea typeface="Times New Roman"/>
                          <a:cs typeface="Comic Sans MS"/>
                        </a:rPr>
                        <a:t>10:30 – 11:50</a:t>
                      </a:r>
                      <a:endParaRPr lang="it-IT" sz="1200" b="1">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Attività didattiche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5"/>
                  </a:ext>
                </a:extLst>
              </a:tr>
              <a:tr h="5486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11:50 – 12:00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Pratiche igieniche preparazione al pranzo</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6"/>
                  </a:ext>
                </a:extLst>
              </a:tr>
              <a:tr h="370840">
                <a:tc>
                  <a:txBody>
                    <a:bodyPr/>
                    <a:lstStyle/>
                    <a:p>
                      <a:pPr algn="ctr">
                        <a:spcAft>
                          <a:spcPts val="0"/>
                        </a:spcAft>
                      </a:pPr>
                      <a:r>
                        <a:rPr lang="it-IT" sz="1200" b="1" dirty="0">
                          <a:solidFill>
                            <a:schemeClr val="tx2"/>
                          </a:solidFill>
                          <a:latin typeface="Verdana" pitchFamily="34" charset="0"/>
                          <a:ea typeface="Times New Roman"/>
                          <a:cs typeface="Comic Sans MS"/>
                        </a:rPr>
                        <a:t>12:00 – 13:00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Pranzo</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7"/>
                  </a:ext>
                </a:extLst>
              </a:tr>
              <a:tr h="548640">
                <a:tc>
                  <a:txBody>
                    <a:bodyPr/>
                    <a:lstStyle/>
                    <a:p>
                      <a:pPr algn="ctr">
                        <a:spcAft>
                          <a:spcPts val="0"/>
                        </a:spcAft>
                      </a:pPr>
                      <a:r>
                        <a:rPr lang="it-IT" sz="1200" b="1" dirty="0">
                          <a:solidFill>
                            <a:schemeClr val="tx2"/>
                          </a:solidFill>
                          <a:latin typeface="Verdana" pitchFamily="34" charset="0"/>
                          <a:ea typeface="Times New Roman"/>
                          <a:cs typeface="Comic Sans MS"/>
                        </a:rPr>
                        <a:t>13:00 – 14:00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Gioco libero o strutturato</a:t>
                      </a:r>
                      <a:endParaRPr lang="it-IT" sz="1200" b="1" dirty="0">
                        <a:solidFill>
                          <a:schemeClr val="tx2"/>
                        </a:solidFill>
                        <a:latin typeface="Verdana" pitchFamily="34" charset="0"/>
                        <a:ea typeface="Times New Roman"/>
                      </a:endParaRPr>
                    </a:p>
                    <a:p>
                      <a:pPr>
                        <a:spcAft>
                          <a:spcPts val="0"/>
                        </a:spcAft>
                      </a:pPr>
                      <a:r>
                        <a:rPr lang="it-IT" sz="1200" b="1" dirty="0">
                          <a:solidFill>
                            <a:schemeClr val="tx2"/>
                          </a:solidFill>
                          <a:latin typeface="Verdana" pitchFamily="34" charset="0"/>
                          <a:ea typeface="Times New Roman"/>
                          <a:cs typeface="Comic Sans MS"/>
                        </a:rPr>
                        <a:t>In Sezione o in Giardino o  nella Sala delle attività.</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8"/>
                  </a:ext>
                </a:extLst>
              </a:tr>
              <a:tr h="370840">
                <a:tc>
                  <a:txBody>
                    <a:bodyPr/>
                    <a:lstStyle/>
                    <a:p>
                      <a:pPr algn="ctr">
                        <a:spcAft>
                          <a:spcPts val="0"/>
                        </a:spcAft>
                      </a:pPr>
                      <a:r>
                        <a:rPr lang="it-IT" sz="1200" b="1" dirty="0">
                          <a:solidFill>
                            <a:schemeClr val="tx2"/>
                          </a:solidFill>
                          <a:latin typeface="Verdana" pitchFamily="34" charset="0"/>
                          <a:ea typeface="Times New Roman"/>
                          <a:cs typeface="Comic Sans MS"/>
                        </a:rPr>
                        <a:t>14:00 – 15:30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Attività didattiche </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9"/>
                  </a:ext>
                </a:extLst>
              </a:tr>
              <a:tr h="370840">
                <a:tc>
                  <a:txBody>
                    <a:bodyPr/>
                    <a:lstStyle/>
                    <a:p>
                      <a:pPr algn="ctr">
                        <a:spcAft>
                          <a:spcPts val="0"/>
                        </a:spcAft>
                      </a:pPr>
                      <a:r>
                        <a:rPr lang="it-IT" sz="1200" b="1" dirty="0">
                          <a:solidFill>
                            <a:schemeClr val="tx2"/>
                          </a:solidFill>
                          <a:latin typeface="Verdana" pitchFamily="34" charset="0"/>
                          <a:ea typeface="Times New Roman"/>
                          <a:cs typeface="Comic Sans MS"/>
                        </a:rPr>
                        <a:t>15:30 – 15:45</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Merenda preparazione all’uscita</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10"/>
                  </a:ext>
                </a:extLst>
              </a:tr>
              <a:tr h="370840">
                <a:tc>
                  <a:txBody>
                    <a:bodyPr/>
                    <a:lstStyle/>
                    <a:p>
                      <a:pPr algn="ctr">
                        <a:spcAft>
                          <a:spcPts val="0"/>
                        </a:spcAft>
                      </a:pPr>
                      <a:r>
                        <a:rPr lang="it-IT" sz="1200" b="1" dirty="0">
                          <a:solidFill>
                            <a:schemeClr val="tx2"/>
                          </a:solidFill>
                          <a:latin typeface="Verdana" pitchFamily="34" charset="0"/>
                          <a:ea typeface="Times New Roman"/>
                          <a:cs typeface="Comic Sans MS"/>
                        </a:rPr>
                        <a:t>15:45 – 16:00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Uscita in corridoio</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11"/>
                  </a:ext>
                </a:extLst>
              </a:tr>
            </a:tbl>
          </a:graphicData>
        </a:graphic>
      </p:graphicFrame>
      <p:sp>
        <p:nvSpPr>
          <p:cNvPr id="9" name="Text Box 4">
            <a:hlinkClick r:id="rId3" action="ppaction://hlinksldjump"/>
          </p:cNvPr>
          <p:cNvSpPr txBox="1">
            <a:spLocks noChangeArrowheads="1"/>
          </p:cNvSpPr>
          <p:nvPr/>
        </p:nvSpPr>
        <p:spPr bwMode="auto">
          <a:xfrm>
            <a:off x="565150"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11" name="Text Box 4">
            <a:hlinkClick r:id="rId3" action="ppaction://hlinksldjump"/>
          </p:cNvPr>
          <p:cNvSpPr txBox="1">
            <a:spLocks noChangeArrowheads="1"/>
          </p:cNvSpPr>
          <p:nvPr/>
        </p:nvSpPr>
        <p:spPr bwMode="auto">
          <a:xfrm>
            <a:off x="6138085"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5" action="ppaction://hlinksldjump"/>
              </a:rPr>
              <a:t>indietro</a:t>
            </a:r>
            <a:endParaRPr lang="it-IT" sz="1200" dirty="0"/>
          </a:p>
        </p:txBody>
      </p:sp>
      <p:sp>
        <p:nvSpPr>
          <p:cNvPr id="14" name="CasellaDiTesto 13"/>
          <p:cNvSpPr txBox="1"/>
          <p:nvPr/>
        </p:nvSpPr>
        <p:spPr>
          <a:xfrm>
            <a:off x="0" y="231775"/>
            <a:ext cx="7561263" cy="1107996"/>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endParaRPr lang="it-IT" dirty="0">
              <a:latin typeface="Verdana" pitchFamily="34" charset="0"/>
              <a:cs typeface="+mn-cs"/>
            </a:endParaRPr>
          </a:p>
          <a:p>
            <a:pPr algn="ct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r>
              <a:rPr lang="it-IT" sz="1400" b="1" dirty="0">
                <a:effectLst>
                  <a:outerShdw dist="12700" dir="5400000" algn="ctr" rotWithShape="0">
                    <a:schemeClr val="bg1">
                      <a:lumMod val="50000"/>
                      <a:alpha val="20000"/>
                    </a:schemeClr>
                  </a:outerShdw>
                </a:effectLst>
                <a:latin typeface="Verdana" pitchFamily="34" charset="0"/>
                <a:cs typeface="+mn-cs"/>
              </a:rPr>
              <a:t>c) Tempo scuola – 1) Scuola dell’Infanzia</a:t>
            </a:r>
          </a:p>
          <a:p>
            <a:pPr fontAlgn="auto">
              <a:spcBef>
                <a:spcPts val="0"/>
              </a:spcBef>
              <a:spcAft>
                <a:spcPts val="0"/>
              </a:spcAft>
              <a:defRPr/>
            </a:pPr>
            <a:endParaRPr lang="it-IT" sz="1200" dirty="0">
              <a:latin typeface="Verdana" pitchFamily="34" charset="0"/>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2333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endParaRPr lang="it-IT"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1) Scuola dell’Infanzia</a:t>
            </a:r>
          </a:p>
        </p:txBody>
      </p:sp>
      <p:sp>
        <p:nvSpPr>
          <p:cNvPr id="46083" name="Text Box 14">
            <a:hlinkClick r:id="rId3" action="ppaction://hlinksldjump"/>
          </p:cNvPr>
          <p:cNvSpPr txBox="1">
            <a:spLocks noChangeArrowheads="1"/>
          </p:cNvSpPr>
          <p:nvPr/>
        </p:nvSpPr>
        <p:spPr bwMode="auto">
          <a:xfrm>
            <a:off x="0" y="1477963"/>
            <a:ext cx="1666875" cy="261937"/>
          </a:xfrm>
          <a:prstGeom prst="rect">
            <a:avLst/>
          </a:prstGeom>
          <a:noFill/>
          <a:ln w="9525">
            <a:noFill/>
            <a:miter lim="800000"/>
            <a:headEnd/>
            <a:tailEnd/>
          </a:ln>
        </p:spPr>
        <p:txBody>
          <a:bodyPr/>
          <a:lstStyle/>
          <a:p>
            <a:endParaRPr lang="it-IT"/>
          </a:p>
        </p:txBody>
      </p:sp>
      <p:sp>
        <p:nvSpPr>
          <p:cNvPr id="9" name="Text Box 10">
            <a:hlinkClick r:id="rId3" action="ppaction://hlinksldjump"/>
          </p:cNvPr>
          <p:cNvSpPr txBox="1">
            <a:spLocks noChangeArrowheads="1"/>
          </p:cNvSpPr>
          <p:nvPr/>
        </p:nvSpPr>
        <p:spPr bwMode="auto">
          <a:xfrm>
            <a:off x="182563" y="1533525"/>
            <a:ext cx="1484312" cy="273050"/>
          </a:xfrm>
          <a:prstGeom prst="rect">
            <a:avLst/>
          </a:prstGeom>
          <a:noFill/>
          <a:ln w="9525">
            <a:noFill/>
            <a:miter lim="800000"/>
            <a:headEnd/>
            <a:tailEnd/>
          </a:ln>
        </p:spPr>
        <p:txBody>
          <a:bodyPr/>
          <a:lstStyle/>
          <a:p>
            <a:endParaRPr lang="it-IT"/>
          </a:p>
        </p:txBody>
      </p:sp>
      <p:sp>
        <p:nvSpPr>
          <p:cNvPr id="12" name="CasellaDiTesto 11"/>
          <p:cNvSpPr txBox="1"/>
          <p:nvPr/>
        </p:nvSpPr>
        <p:spPr>
          <a:xfrm>
            <a:off x="0" y="1161229"/>
            <a:ext cx="7561263" cy="338554"/>
          </a:xfrm>
          <a:prstGeom prst="rect">
            <a:avLst/>
          </a:prstGeom>
          <a:solidFill>
            <a:srgbClr val="92D050">
              <a:alpha val="15000"/>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ridotto dalle 8:00 alle 13:00</a:t>
            </a:r>
            <a:r>
              <a:rPr lang="it-IT" sz="1600" b="1" dirty="0">
                <a:effectLst>
                  <a:outerShdw dist="12700" dir="5400000" algn="ctr" rotWithShape="0">
                    <a:schemeClr val="bg1">
                      <a:lumMod val="50000"/>
                      <a:alpha val="20000"/>
                    </a:schemeClr>
                  </a:outerShdw>
                </a:effectLst>
                <a:latin typeface="Verdana" pitchFamily="34" charset="0"/>
              </a:rPr>
              <a:t>: Plesso Via del Perugino </a:t>
            </a:r>
            <a:endParaRPr lang="it-IT" sz="1600" dirty="0">
              <a:effectLst>
                <a:outerShdw blurRad="38100" dist="38100" dir="2700000" algn="tl">
                  <a:srgbClr val="000000">
                    <a:alpha val="43137"/>
                  </a:srgbClr>
                </a:outerShdw>
              </a:effectLst>
            </a:endParaRPr>
          </a:p>
        </p:txBody>
      </p:sp>
      <p:graphicFrame>
        <p:nvGraphicFramePr>
          <p:cNvPr id="13" name="Tabella 12"/>
          <p:cNvGraphicFramePr>
            <a:graphicFrameLocks noGrp="1"/>
          </p:cNvGraphicFramePr>
          <p:nvPr>
            <p:extLst>
              <p:ext uri="{D42A27DB-BD31-4B8C-83A1-F6EECF244321}">
                <p14:modId xmlns:p14="http://schemas.microsoft.com/office/powerpoint/2010/main" xmlns="" val="546796334"/>
              </p:ext>
            </p:extLst>
          </p:nvPr>
        </p:nvGraphicFramePr>
        <p:xfrm>
          <a:off x="280169" y="4612276"/>
          <a:ext cx="7000924" cy="4259086"/>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{5940675A-B579-460E-94D1-54222C63F5DA}</a:tableStyleId>
              </a:tblPr>
              <a:tblGrid>
                <a:gridCol w="1017143">
                  <a:extLst>
                    <a:ext uri="{9D8B030D-6E8A-4147-A177-3AD203B41FA5}">
                      <a16:colId xmlns:a16="http://schemas.microsoft.com/office/drawing/2014/main" xmlns="" val="20000"/>
                    </a:ext>
                  </a:extLst>
                </a:gridCol>
                <a:gridCol w="1822588">
                  <a:extLst>
                    <a:ext uri="{9D8B030D-6E8A-4147-A177-3AD203B41FA5}">
                      <a16:colId xmlns:a16="http://schemas.microsoft.com/office/drawing/2014/main" xmlns="" val="20001"/>
                    </a:ext>
                  </a:extLst>
                </a:gridCol>
                <a:gridCol w="1696893">
                  <a:extLst>
                    <a:ext uri="{9D8B030D-6E8A-4147-A177-3AD203B41FA5}">
                      <a16:colId xmlns:a16="http://schemas.microsoft.com/office/drawing/2014/main" xmlns="" val="20002"/>
                    </a:ext>
                  </a:extLst>
                </a:gridCol>
                <a:gridCol w="1571198">
                  <a:extLst>
                    <a:ext uri="{9D8B030D-6E8A-4147-A177-3AD203B41FA5}">
                      <a16:colId xmlns:a16="http://schemas.microsoft.com/office/drawing/2014/main" xmlns="" val="20003"/>
                    </a:ext>
                  </a:extLst>
                </a:gridCol>
                <a:gridCol w="893102">
                  <a:extLst>
                    <a:ext uri="{9D8B030D-6E8A-4147-A177-3AD203B41FA5}">
                      <a16:colId xmlns:a16="http://schemas.microsoft.com/office/drawing/2014/main" xmlns="" val="20004"/>
                    </a:ext>
                  </a:extLst>
                </a:gridCol>
              </a:tblGrid>
              <a:tr h="588781">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SEZIONE</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4637" marR="64637"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INSEGNANTI POSTO COMUNE</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INSEGNANTI POSTO SOSTEGNO</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SUPPLENTE IN SERVIZIO</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ORE</a:t>
                      </a:r>
                    </a:p>
                  </a:txBody>
                  <a:tcPr marL="64637" marR="64637"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972474">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r>
                        <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t>
                      </a:r>
                    </a:p>
                    <a:p>
                      <a:pPr marL="0" algn="ctr">
                        <a:lnSpc>
                          <a:spcPct val="100000"/>
                        </a:lnSpc>
                        <a:spcAft>
                          <a:spcPts val="0"/>
                        </a:spcAft>
                      </a:pPr>
                      <a:r>
                        <a:rPr lang="it-IT" sz="1200" b="1" dirty="0">
                          <a:solidFill>
                            <a:srgbClr val="006600"/>
                          </a:solidFill>
                          <a:latin typeface="Verdana" pitchFamily="34" charset="0"/>
                          <a:ea typeface="Calibri"/>
                          <a:cs typeface="Arial"/>
                        </a:rPr>
                        <a:t>24 bambini</a:t>
                      </a:r>
                      <a:endParaRPr lang="it-IT" sz="1200" b="1" dirty="0">
                        <a:solidFill>
                          <a:srgbClr val="006600"/>
                        </a:solidFill>
                        <a:latin typeface="Verdana" pitchFamily="34" charset="0"/>
                        <a:ea typeface="Calibri"/>
                        <a:cs typeface="Times New Roman"/>
                      </a:endParaRPr>
                    </a:p>
                    <a:p>
                      <a:pPr marL="0" algn="ctr">
                        <a:lnSpc>
                          <a:spcPct val="100000"/>
                        </a:lnSpc>
                        <a:spcAft>
                          <a:spcPts val="0"/>
                        </a:spcAft>
                      </a:pPr>
                      <a:r>
                        <a:rPr lang="it-IT" sz="1200" b="1" dirty="0">
                          <a:solidFill>
                            <a:srgbClr val="006600"/>
                          </a:solidFill>
                          <a:latin typeface="Verdana" pitchFamily="34" charset="0"/>
                          <a:ea typeface="Calibri"/>
                          <a:cs typeface="Arial"/>
                        </a:rPr>
                        <a:t>  4</a:t>
                      </a:r>
                      <a:r>
                        <a:rPr lang="it-IT" sz="1200" b="1" baseline="0" dirty="0">
                          <a:solidFill>
                            <a:srgbClr val="006600"/>
                          </a:solidFill>
                          <a:latin typeface="Verdana" pitchFamily="34" charset="0"/>
                          <a:ea typeface="Calibri"/>
                          <a:cs typeface="Arial"/>
                        </a:rPr>
                        <a:t> - 5</a:t>
                      </a:r>
                      <a:r>
                        <a:rPr lang="it-IT" sz="1200" b="1" dirty="0">
                          <a:solidFill>
                            <a:srgbClr val="006600"/>
                          </a:solidFill>
                          <a:latin typeface="Verdana" pitchFamily="34" charset="0"/>
                          <a:ea typeface="Calibri"/>
                          <a:cs typeface="Arial"/>
                        </a:rPr>
                        <a:t> anni</a:t>
                      </a:r>
                      <a:endParaRPr lang="it-IT" sz="1200" b="1" dirty="0">
                        <a:solidFill>
                          <a:srgbClr val="006600"/>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BUSCEMI SONIA</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SMURRO FLAVIA TERESA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r h="784253">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r>
                        <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a:t>
                      </a:r>
                    </a:p>
                    <a:p>
                      <a:pPr marL="0" algn="ctr">
                        <a:lnSpc>
                          <a:spcPct val="100000"/>
                        </a:lnSpc>
                        <a:spcAft>
                          <a:spcPts val="0"/>
                        </a:spcAft>
                      </a:pPr>
                      <a:r>
                        <a:rPr lang="it-IT" sz="1200" b="1" dirty="0">
                          <a:solidFill>
                            <a:srgbClr val="006600"/>
                          </a:solidFill>
                          <a:latin typeface="Verdana" pitchFamily="34" charset="0"/>
                          <a:ea typeface="Calibri"/>
                          <a:cs typeface="Arial"/>
                        </a:rPr>
                        <a:t>24 bambini</a:t>
                      </a:r>
                      <a:endParaRPr lang="it-IT" sz="1200" b="1" dirty="0">
                        <a:solidFill>
                          <a:srgbClr val="006600"/>
                        </a:solidFill>
                        <a:latin typeface="Verdana" pitchFamily="34" charset="0"/>
                        <a:ea typeface="Calibri"/>
                        <a:cs typeface="Times New Roman"/>
                      </a:endParaRPr>
                    </a:p>
                    <a:p>
                      <a:pPr marL="0" algn="ctr">
                        <a:lnSpc>
                          <a:spcPct val="100000"/>
                        </a:lnSpc>
                        <a:spcAft>
                          <a:spcPts val="0"/>
                        </a:spcAft>
                      </a:pPr>
                      <a:r>
                        <a:rPr lang="it-IT" sz="1200" b="1" dirty="0">
                          <a:solidFill>
                            <a:srgbClr val="006600"/>
                          </a:solidFill>
                          <a:latin typeface="Verdana" pitchFamily="34" charset="0"/>
                          <a:ea typeface="Calibri"/>
                          <a:cs typeface="Arial"/>
                        </a:rPr>
                        <a:t>4 – 5 anni</a:t>
                      </a:r>
                      <a:endParaRPr lang="it-IT" sz="1200" b="1" dirty="0">
                        <a:solidFill>
                          <a:srgbClr val="006600"/>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SABATO GABRIELLA</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2"/>
                  </a:ext>
                </a:extLst>
              </a:tr>
              <a:tr h="941104">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r>
                        <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a:t>
                      </a:r>
                    </a:p>
                    <a:p>
                      <a:pPr marL="0" algn="ctr">
                        <a:lnSpc>
                          <a:spcPct val="115000"/>
                        </a:lnSpc>
                        <a:spcAft>
                          <a:spcPts val="0"/>
                        </a:spcAft>
                      </a:pPr>
                      <a:r>
                        <a:rPr lang="it-IT" sz="1200" b="1" dirty="0">
                          <a:solidFill>
                            <a:srgbClr val="006600"/>
                          </a:solidFill>
                          <a:latin typeface="Verdana" pitchFamily="34" charset="0"/>
                          <a:ea typeface="Calibri"/>
                          <a:cs typeface="Arial"/>
                        </a:rPr>
                        <a:t>26 bambini</a:t>
                      </a:r>
                      <a:endParaRPr lang="it-IT" sz="1200" b="1" dirty="0">
                        <a:solidFill>
                          <a:srgbClr val="006600"/>
                        </a:solidFill>
                        <a:latin typeface="Verdana" pitchFamily="34" charset="0"/>
                        <a:ea typeface="Calibri"/>
                        <a:cs typeface="Times New Roman"/>
                      </a:endParaRPr>
                    </a:p>
                    <a:p>
                      <a:pPr marL="0" algn="ctr">
                        <a:lnSpc>
                          <a:spcPct val="115000"/>
                        </a:lnSpc>
                        <a:spcAft>
                          <a:spcPts val="0"/>
                        </a:spcAft>
                      </a:pPr>
                      <a:r>
                        <a:rPr lang="it-IT" sz="1200" b="1" dirty="0">
                          <a:solidFill>
                            <a:srgbClr val="006600"/>
                          </a:solidFill>
                          <a:latin typeface="Verdana" pitchFamily="34" charset="0"/>
                          <a:ea typeface="Calibri"/>
                          <a:cs typeface="Arial"/>
                        </a:rPr>
                        <a:t>4 – 5 anni </a:t>
                      </a:r>
                      <a:endParaRPr lang="it-IT" sz="1200" b="1" dirty="0">
                        <a:solidFill>
                          <a:srgbClr val="006600"/>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MOSCATO CHIARA</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RICCI CRISTINA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POLIMENI</a:t>
                      </a:r>
                      <a:r>
                        <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SUSY</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PITTALIS PIERA (SU POLIMENI)</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3"/>
                  </a:ext>
                </a:extLst>
              </a:tr>
              <a:tr h="972474">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r>
                        <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a:t>
                      </a:r>
                    </a:p>
                    <a:p>
                      <a:pPr marL="0" algn="ctr">
                        <a:lnSpc>
                          <a:spcPct val="100000"/>
                        </a:lnSpc>
                        <a:spcAft>
                          <a:spcPts val="0"/>
                        </a:spcAft>
                      </a:pPr>
                      <a:r>
                        <a:rPr lang="it-IT" sz="1200" b="1" dirty="0">
                          <a:solidFill>
                            <a:srgbClr val="006600"/>
                          </a:solidFill>
                          <a:latin typeface="Verdana" pitchFamily="34" charset="0"/>
                          <a:ea typeface="Calibri"/>
                          <a:cs typeface="Arial"/>
                        </a:rPr>
                        <a:t>15 bambini</a:t>
                      </a:r>
                      <a:endParaRPr lang="it-IT" sz="1200" b="1" dirty="0">
                        <a:solidFill>
                          <a:srgbClr val="006600"/>
                        </a:solidFill>
                        <a:latin typeface="Verdana" pitchFamily="34" charset="0"/>
                        <a:ea typeface="Calibri"/>
                        <a:cs typeface="Times New Roman"/>
                      </a:endParaRPr>
                    </a:p>
                    <a:p>
                      <a:pPr marL="0" algn="ctr">
                        <a:lnSpc>
                          <a:spcPct val="100000"/>
                        </a:lnSpc>
                        <a:spcAft>
                          <a:spcPts val="0"/>
                        </a:spcAft>
                      </a:pPr>
                      <a:r>
                        <a:rPr lang="it-IT" sz="1200" b="1" dirty="0">
                          <a:solidFill>
                            <a:srgbClr val="006600"/>
                          </a:solidFill>
                          <a:latin typeface="Verdana" pitchFamily="34" charset="0"/>
                          <a:ea typeface="Calibri"/>
                          <a:cs typeface="Arial"/>
                        </a:rPr>
                        <a:t>4 -5 anni</a:t>
                      </a:r>
                    </a:p>
                    <a:p>
                      <a:pPr marL="0" algn="ctr">
                        <a:lnSpc>
                          <a:spcPct val="100000"/>
                        </a:lnSpc>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CONTE ROSETTA</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4"/>
                  </a:ext>
                </a:extLst>
              </a:tr>
            </a:tbl>
          </a:graphicData>
        </a:graphic>
      </p:graphicFrame>
      <p:sp>
        <p:nvSpPr>
          <p:cNvPr id="14" name="CasellaDiTesto 13"/>
          <p:cNvSpPr txBox="1"/>
          <p:nvPr/>
        </p:nvSpPr>
        <p:spPr>
          <a:xfrm>
            <a:off x="0" y="8805094"/>
            <a:ext cx="7561263" cy="430887"/>
          </a:xfrm>
          <a:prstGeom prst="rect">
            <a:avLst/>
          </a:prstGeom>
          <a:noFill/>
        </p:spPr>
        <p:txBody>
          <a:bodyPr wrap="square" rtlCol="0">
            <a:spAutoFit/>
          </a:bodyPr>
          <a:lstStyle/>
          <a:p>
            <a:pPr algn="ctr">
              <a:spcAft>
                <a:spcPts val="0"/>
              </a:spcAft>
            </a:pPr>
            <a:r>
              <a:rPr lang="it-IT" sz="1100" b="1" dirty="0">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100" b="1" dirty="0">
                <a:latin typeface="Verdana" panose="020B0604030504040204" pitchFamily="34" charset="0"/>
                <a:ea typeface="Verdana" panose="020B0604030504040204" pitchFamily="34" charset="0"/>
                <a:cs typeface="Verdana" panose="020B0604030504040204" pitchFamily="34" charset="0"/>
              </a:rPr>
              <a:t>INSEGNANTE DI RELIGIONE CATTOLICA :  MILANO ROSELLA </a:t>
            </a:r>
          </a:p>
        </p:txBody>
      </p:sp>
      <p:graphicFrame>
        <p:nvGraphicFramePr>
          <p:cNvPr id="15" name="Tabella 14"/>
          <p:cNvGraphicFramePr>
            <a:graphicFrameLocks noGrp="1"/>
          </p:cNvGraphicFramePr>
          <p:nvPr/>
        </p:nvGraphicFramePr>
        <p:xfrm>
          <a:off x="280169" y="1732732"/>
          <a:ext cx="7000923" cy="2499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3748">
                  <a:extLst>
                    <a:ext uri="{9D8B030D-6E8A-4147-A177-3AD203B41FA5}">
                      <a16:colId xmlns:a16="http://schemas.microsoft.com/office/drawing/2014/main" xmlns="" val="20000"/>
                    </a:ext>
                  </a:extLst>
                </a:gridCol>
                <a:gridCol w="956648">
                  <a:extLst>
                    <a:ext uri="{9D8B030D-6E8A-4147-A177-3AD203B41FA5}">
                      <a16:colId xmlns:a16="http://schemas.microsoft.com/office/drawing/2014/main" xmlns="" val="20001"/>
                    </a:ext>
                  </a:extLst>
                </a:gridCol>
                <a:gridCol w="1246541">
                  <a:extLst>
                    <a:ext uri="{9D8B030D-6E8A-4147-A177-3AD203B41FA5}">
                      <a16:colId xmlns:a16="http://schemas.microsoft.com/office/drawing/2014/main" xmlns="" val="20002"/>
                    </a:ext>
                  </a:extLst>
                </a:gridCol>
                <a:gridCol w="1376993">
                  <a:extLst>
                    <a:ext uri="{9D8B030D-6E8A-4147-A177-3AD203B41FA5}">
                      <a16:colId xmlns:a16="http://schemas.microsoft.com/office/drawing/2014/main" xmlns="" val="20003"/>
                    </a:ext>
                  </a:extLst>
                </a:gridCol>
                <a:gridCol w="1376993">
                  <a:extLst>
                    <a:ext uri="{9D8B030D-6E8A-4147-A177-3AD203B41FA5}">
                      <a16:colId xmlns:a16="http://schemas.microsoft.com/office/drawing/2014/main" xmlns="" val="20004"/>
                    </a:ext>
                  </a:extLst>
                </a:gridCol>
              </a:tblGrid>
              <a:tr h="1066800">
                <a:tc>
                  <a:txBody>
                    <a:bodyPr/>
                    <a:lstStyle/>
                    <a:p>
                      <a:pPr algn="ct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aseline="0" dirty="0">
                          <a:solidFill>
                            <a:srgbClr val="006600"/>
                          </a:solidFill>
                          <a:effectLst>
                            <a:outerShdw blurRad="38100" dist="38100" dir="2700000" algn="tl">
                              <a:srgbClr val="000000">
                                <a:alpha val="43137"/>
                              </a:srgbClr>
                            </a:outerShdw>
                          </a:effectLst>
                          <a:latin typeface="Verdana" pitchFamily="34" charset="0"/>
                        </a:rPr>
                        <a:t>Scuola</a:t>
                      </a: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Corsi</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Tempo scuola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Entrata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Uscita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1432560">
                <a:tc>
                  <a:txBody>
                    <a:bodyPr/>
                    <a:lstStyle/>
                    <a:p>
                      <a:endParaRPr lang="it-IT" sz="8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Dell’Infanzia</a:t>
                      </a:r>
                    </a:p>
                    <a:p>
                      <a:pPr algn="ctr"/>
                      <a:r>
                        <a:rPr lang="it-IT" sz="1600" b="1" dirty="0">
                          <a:solidFill>
                            <a:srgbClr val="006600"/>
                          </a:solidFill>
                          <a:effectLst>
                            <a:outerShdw blurRad="38100" dist="38100" dir="2700000" algn="tl">
                              <a:srgbClr val="000000">
                                <a:alpha val="43137"/>
                              </a:srgbClr>
                            </a:outerShdw>
                          </a:effectLst>
                          <a:latin typeface="Verdana" pitchFamily="34" charset="0"/>
                        </a:rPr>
                        <a:t>Plesso </a:t>
                      </a:r>
                    </a:p>
                    <a:p>
                      <a:pPr algn="ctr"/>
                      <a:r>
                        <a:rPr lang="it-IT" sz="1600" b="1" dirty="0">
                          <a:solidFill>
                            <a:srgbClr val="006600"/>
                          </a:solidFill>
                          <a:effectLst>
                            <a:outerShdw blurRad="38100" dist="38100" dir="2700000" algn="tl">
                              <a:srgbClr val="000000">
                                <a:alpha val="43137"/>
                              </a:srgbClr>
                            </a:outerShdw>
                          </a:effectLst>
                          <a:latin typeface="Verdana" pitchFamily="34" charset="0"/>
                        </a:rPr>
                        <a:t>Via del Perugino </a:t>
                      </a: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C</a:t>
                      </a:r>
                      <a:r>
                        <a:rPr lang="it-IT" sz="1600" b="1" baseline="0" dirty="0">
                          <a:solidFill>
                            <a:srgbClr val="006600"/>
                          </a:solidFill>
                          <a:effectLst>
                            <a:outerShdw blurRad="38100" dist="38100" dir="2700000" algn="tl">
                              <a:srgbClr val="000000">
                                <a:alpha val="43137"/>
                              </a:srgbClr>
                            </a:outerShdw>
                          </a:effectLst>
                          <a:latin typeface="Verdana" pitchFamily="34" charset="0"/>
                        </a:rPr>
                        <a:t> – D E - F</a:t>
                      </a: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 </a:t>
                      </a: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006600"/>
                          </a:solidFill>
                          <a:effectLst>
                            <a:outerShdw blurRad="38100" dist="38100" dir="2700000" algn="tl">
                              <a:srgbClr val="000000">
                                <a:alpha val="43137"/>
                              </a:srgbClr>
                            </a:outerShdw>
                          </a:effectLst>
                          <a:latin typeface="Verdana" pitchFamily="34" charset="0"/>
                        </a:rPr>
                        <a:t>Ridotto</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outerShdw blurRad="38100" dist="38100" dir="2700000" algn="tl">
                              <a:srgbClr val="000000">
                                <a:alpha val="43137"/>
                              </a:srgbClr>
                            </a:outerShdw>
                          </a:effectLst>
                          <a:latin typeface="Verdana" pitchFamily="34" charset="0"/>
                          <a:hlinkClick r:id="rId4" action="ppaction://hlinksldjump"/>
                        </a:rPr>
                        <a:t>dettagli</a:t>
                      </a:r>
                      <a:endParaRPr lang="it-IT" sz="12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006600"/>
                          </a:solidFill>
                          <a:effectLst>
                            <a:outerShdw blurRad="38100" dist="38100" dir="2700000" algn="tl">
                              <a:srgbClr val="000000">
                                <a:alpha val="43137"/>
                              </a:srgbClr>
                            </a:outerShdw>
                          </a:effectLst>
                          <a:latin typeface="Verdana" pitchFamily="34" charset="0"/>
                        </a:rPr>
                        <a:t>8:00 – 8:45</a:t>
                      </a: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12:45 – 13:00</a:t>
                      </a: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bl>
          </a:graphicData>
        </a:graphic>
      </p:graphicFrame>
      <p:sp>
        <p:nvSpPr>
          <p:cNvPr id="16" name="CasellaDiTesto 10">
            <a:hlinkClick r:id="rId5"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5" action="ppaction://hlinksldjump"/>
              </a:rPr>
              <a:t>indice</a:t>
            </a:r>
            <a:endParaRPr lang="it-IT" sz="1200" b="1" dirty="0">
              <a:latin typeface="Verdana" pitchFamily="34" charset="0"/>
            </a:endParaRPr>
          </a:p>
        </p:txBody>
      </p:sp>
      <p:sp>
        <p:nvSpPr>
          <p:cNvPr id="10" name="CasellaDiTesto 10">
            <a:hlinkClick r:id="rId5" action="ppaction://hlinksldjump"/>
          </p:cNvPr>
          <p:cNvSpPr txBox="1">
            <a:spLocks noChangeArrowheads="1"/>
          </p:cNvSpPr>
          <p:nvPr/>
        </p:nvSpPr>
        <p:spPr bwMode="auto">
          <a:xfrm>
            <a:off x="5852333" y="9376598"/>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6" action="ppaction://hlinksldjump"/>
              </a:rPr>
              <a:t>indietro</a:t>
            </a:r>
            <a:endParaRPr lang="it-IT" sz="1200" b="1" dirty="0">
              <a:latin typeface="Verdana" pitchFamily="34" charset="0"/>
            </a:endParaRPr>
          </a:p>
        </p:txBody>
      </p:sp>
      <p:sp>
        <p:nvSpPr>
          <p:cNvPr id="11" name="CasellaDiTesto 10"/>
          <p:cNvSpPr txBox="1"/>
          <p:nvPr/>
        </p:nvSpPr>
        <p:spPr>
          <a:xfrm>
            <a:off x="373832" y="4304500"/>
            <a:ext cx="6813598" cy="307777"/>
          </a:xfrm>
          <a:prstGeom prst="rect">
            <a:avLst/>
          </a:prstGeom>
          <a:noFill/>
        </p:spPr>
        <p:txBody>
          <a:bodyPr wrap="square" rtlCol="0">
            <a:spAutoFit/>
          </a:bodyPr>
          <a:lstStyle/>
          <a:p>
            <a:pPr algn="ctr"/>
            <a:r>
              <a:rPr lang="it-IT" sz="1400" b="1" dirty="0">
                <a:effectLst>
                  <a:outerShdw blurRad="38100" dist="38100" dir="2700000" algn="tl">
                    <a:srgbClr val="000000">
                      <a:alpha val="43137"/>
                    </a:srgbClr>
                  </a:outerShdw>
                </a:effectLst>
                <a:latin typeface="Verdana" pitchFamily="34" charset="0"/>
              </a:rPr>
              <a:t>Docenti</a:t>
            </a:r>
            <a:endParaRPr lang="it-IT"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040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2333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endParaRPr lang="it-IT"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1) Scuola dell’Infanzia</a:t>
            </a:r>
          </a:p>
        </p:txBody>
      </p:sp>
      <p:sp>
        <p:nvSpPr>
          <p:cNvPr id="46083" name="Text Box 14">
            <a:hlinkClick r:id="rId3" action="ppaction://hlinksldjump"/>
          </p:cNvPr>
          <p:cNvSpPr txBox="1">
            <a:spLocks noChangeArrowheads="1"/>
          </p:cNvSpPr>
          <p:nvPr/>
        </p:nvSpPr>
        <p:spPr bwMode="auto">
          <a:xfrm>
            <a:off x="0" y="1477963"/>
            <a:ext cx="1666875" cy="261937"/>
          </a:xfrm>
          <a:prstGeom prst="rect">
            <a:avLst/>
          </a:prstGeom>
          <a:noFill/>
          <a:ln w="9525">
            <a:noFill/>
            <a:miter lim="800000"/>
            <a:headEnd/>
            <a:tailEnd/>
          </a:ln>
        </p:spPr>
        <p:txBody>
          <a:bodyPr/>
          <a:lstStyle/>
          <a:p>
            <a:endParaRPr lang="it-IT"/>
          </a:p>
        </p:txBody>
      </p:sp>
      <p:sp>
        <p:nvSpPr>
          <p:cNvPr id="9" name="Text Box 10">
            <a:hlinkClick r:id="rId3" action="ppaction://hlinksldjump"/>
          </p:cNvPr>
          <p:cNvSpPr txBox="1">
            <a:spLocks noChangeArrowheads="1"/>
          </p:cNvSpPr>
          <p:nvPr/>
        </p:nvSpPr>
        <p:spPr bwMode="auto">
          <a:xfrm>
            <a:off x="182563" y="1533525"/>
            <a:ext cx="1484312" cy="273050"/>
          </a:xfrm>
          <a:prstGeom prst="rect">
            <a:avLst/>
          </a:prstGeom>
          <a:noFill/>
          <a:ln w="9525">
            <a:noFill/>
            <a:miter lim="800000"/>
            <a:headEnd/>
            <a:tailEnd/>
          </a:ln>
        </p:spPr>
        <p:txBody>
          <a:bodyPr/>
          <a:lstStyle/>
          <a:p>
            <a:endParaRPr lang="it-IT"/>
          </a:p>
        </p:txBody>
      </p:sp>
      <p:sp>
        <p:nvSpPr>
          <p:cNvPr id="12" name="CasellaDiTesto 11"/>
          <p:cNvSpPr txBox="1"/>
          <p:nvPr/>
        </p:nvSpPr>
        <p:spPr>
          <a:xfrm>
            <a:off x="0" y="1161229"/>
            <a:ext cx="7561263" cy="338554"/>
          </a:xfrm>
          <a:prstGeom prst="rect">
            <a:avLst/>
          </a:prstGeom>
          <a:solidFill>
            <a:srgbClr val="92D050">
              <a:alpha val="15000"/>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ridotto dalle 8:00 alle 13:00</a:t>
            </a:r>
            <a:r>
              <a:rPr lang="it-IT" sz="1600" b="1" dirty="0">
                <a:effectLst>
                  <a:outerShdw dist="12700" dir="5400000" algn="ctr" rotWithShape="0">
                    <a:schemeClr val="bg1">
                      <a:lumMod val="50000"/>
                      <a:alpha val="20000"/>
                    </a:schemeClr>
                  </a:outerShdw>
                </a:effectLst>
                <a:latin typeface="Verdana" pitchFamily="34" charset="0"/>
              </a:rPr>
              <a:t>: Plesso Via del Perugino </a:t>
            </a:r>
            <a:endParaRPr lang="it-IT" sz="1600" dirty="0">
              <a:effectLst>
                <a:outerShdw blurRad="38100" dist="38100" dir="2700000" algn="tl">
                  <a:srgbClr val="000000">
                    <a:alpha val="43137"/>
                  </a:srgbClr>
                </a:outerShdw>
              </a:effectLst>
            </a:endParaRPr>
          </a:p>
        </p:txBody>
      </p:sp>
      <p:graphicFrame>
        <p:nvGraphicFramePr>
          <p:cNvPr id="13" name="Tabella 12"/>
          <p:cNvGraphicFramePr>
            <a:graphicFrameLocks noGrp="1"/>
          </p:cNvGraphicFramePr>
          <p:nvPr>
            <p:extLst>
              <p:ext uri="{D42A27DB-BD31-4B8C-83A1-F6EECF244321}">
                <p14:modId xmlns:p14="http://schemas.microsoft.com/office/powerpoint/2010/main" xmlns="" val="1910882597"/>
              </p:ext>
            </p:extLst>
          </p:nvPr>
        </p:nvGraphicFramePr>
        <p:xfrm>
          <a:off x="280169" y="4733128"/>
          <a:ext cx="7000924" cy="329184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{5940675A-B579-460E-94D1-54222C63F5DA}</a:tableStyleId>
              </a:tblPr>
              <a:tblGrid>
                <a:gridCol w="1017143">
                  <a:extLst>
                    <a:ext uri="{9D8B030D-6E8A-4147-A177-3AD203B41FA5}">
                      <a16:colId xmlns:a16="http://schemas.microsoft.com/office/drawing/2014/main" xmlns="" val="20000"/>
                    </a:ext>
                  </a:extLst>
                </a:gridCol>
                <a:gridCol w="1822588">
                  <a:extLst>
                    <a:ext uri="{9D8B030D-6E8A-4147-A177-3AD203B41FA5}">
                      <a16:colId xmlns:a16="http://schemas.microsoft.com/office/drawing/2014/main" xmlns="" val="20001"/>
                    </a:ext>
                  </a:extLst>
                </a:gridCol>
                <a:gridCol w="1696893">
                  <a:extLst>
                    <a:ext uri="{9D8B030D-6E8A-4147-A177-3AD203B41FA5}">
                      <a16:colId xmlns:a16="http://schemas.microsoft.com/office/drawing/2014/main" xmlns="" val="20002"/>
                    </a:ext>
                  </a:extLst>
                </a:gridCol>
                <a:gridCol w="1571198">
                  <a:extLst>
                    <a:ext uri="{9D8B030D-6E8A-4147-A177-3AD203B41FA5}">
                      <a16:colId xmlns:a16="http://schemas.microsoft.com/office/drawing/2014/main" xmlns="" val="20003"/>
                    </a:ext>
                  </a:extLst>
                </a:gridCol>
                <a:gridCol w="893102">
                  <a:extLst>
                    <a:ext uri="{9D8B030D-6E8A-4147-A177-3AD203B41FA5}">
                      <a16:colId xmlns:a16="http://schemas.microsoft.com/office/drawing/2014/main" xmlns="" val="20004"/>
                    </a:ext>
                  </a:extLst>
                </a:gridCol>
              </a:tblGrid>
              <a:tr h="731520">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SEZIONE</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4637" marR="64637"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INSEGNANTI POSTO COMUNE</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INSEGNANTI POSTO SOSTEGNO</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SUPPLENTE IN SERVIZIO</a:t>
                      </a:r>
                    </a:p>
                  </a:txBody>
                  <a:tcPr marL="64637" marR="64637"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a:solidFill>
                            <a:srgbClr val="006600"/>
                          </a:solidFill>
                          <a:effectLst/>
                          <a:latin typeface="Verdana" panose="020B0604030504040204" pitchFamily="34" charset="0"/>
                          <a:ea typeface="Verdana" panose="020B0604030504040204" pitchFamily="34" charset="0"/>
                          <a:cs typeface="Verdana" panose="020B0604030504040204" pitchFamily="34" charset="0"/>
                        </a:rPr>
                        <a:t>ORE</a:t>
                      </a:r>
                    </a:p>
                  </a:txBody>
                  <a:tcPr marL="64637" marR="64637"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1097280">
                <a:tc>
                  <a:txBody>
                    <a:bodyPr/>
                    <a:lstStyle/>
                    <a:p>
                      <a:pPr algn="ctr">
                        <a:spcAft>
                          <a:spcPts val="0"/>
                        </a:spcAft>
                      </a:pPr>
                      <a:r>
                        <a:rPr lang="it-IT" sz="12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a:t>
                      </a:r>
                      <a:endPar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algn="ctr">
                        <a:lnSpc>
                          <a:spcPct val="100000"/>
                        </a:lnSpc>
                        <a:spcAft>
                          <a:spcPts val="0"/>
                        </a:spcAft>
                      </a:pPr>
                      <a:r>
                        <a:rPr lang="it-IT" sz="1200" b="1" dirty="0">
                          <a:solidFill>
                            <a:srgbClr val="006600"/>
                          </a:solidFill>
                          <a:latin typeface="Verdana" pitchFamily="34" charset="0"/>
                          <a:ea typeface="Calibri"/>
                          <a:cs typeface="Arial"/>
                        </a:rPr>
                        <a:t>20 bambini</a:t>
                      </a:r>
                      <a:endParaRPr lang="it-IT" sz="1200" b="1" dirty="0">
                        <a:solidFill>
                          <a:srgbClr val="006600"/>
                        </a:solidFill>
                        <a:latin typeface="Verdana" pitchFamily="34" charset="0"/>
                        <a:ea typeface="Calibri"/>
                        <a:cs typeface="Times New Roman"/>
                      </a:endParaRPr>
                    </a:p>
                    <a:p>
                      <a:pPr marL="0" algn="ctr">
                        <a:lnSpc>
                          <a:spcPct val="100000"/>
                        </a:lnSpc>
                        <a:spcAft>
                          <a:spcPts val="0"/>
                        </a:spcAft>
                      </a:pPr>
                      <a:r>
                        <a:rPr lang="it-IT" sz="1200" b="1" dirty="0">
                          <a:solidFill>
                            <a:srgbClr val="006600"/>
                          </a:solidFill>
                          <a:latin typeface="Verdana" pitchFamily="34" charset="0"/>
                          <a:ea typeface="Calibri"/>
                          <a:cs typeface="Arial"/>
                        </a:rPr>
                        <a:t> 3 – 4 anni</a:t>
                      </a:r>
                      <a:endParaRPr lang="it-IT" sz="1200" b="1" dirty="0">
                        <a:solidFill>
                          <a:srgbClr val="006600"/>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BOETANI STEFANIA</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SMURRO FLAVIA TERESA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POLIMENI</a:t>
                      </a:r>
                      <a:r>
                        <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SUSY</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PITTALIS PIERA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(SU POLIMENI)</a:t>
                      </a: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r h="1463040">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400" b="1" dirty="0">
                          <a:solidFill>
                            <a:srgbClr val="00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p>
                    <a:p>
                      <a:pPr marL="0" algn="ctr">
                        <a:lnSpc>
                          <a:spcPct val="100000"/>
                        </a:lnSpc>
                        <a:spcAft>
                          <a:spcPts val="0"/>
                        </a:spcAft>
                      </a:pPr>
                      <a:r>
                        <a:rPr lang="it-IT" sz="1200" b="1" dirty="0">
                          <a:solidFill>
                            <a:srgbClr val="006600"/>
                          </a:solidFill>
                          <a:latin typeface="Verdana" pitchFamily="34" charset="0"/>
                          <a:ea typeface="Calibri"/>
                          <a:cs typeface="Arial"/>
                        </a:rPr>
                        <a:t>19</a:t>
                      </a:r>
                    </a:p>
                    <a:p>
                      <a:pPr marL="0" algn="ctr">
                        <a:lnSpc>
                          <a:spcPct val="100000"/>
                        </a:lnSpc>
                        <a:spcAft>
                          <a:spcPts val="0"/>
                        </a:spcAft>
                      </a:pPr>
                      <a:r>
                        <a:rPr lang="it-IT" sz="1200" b="1" dirty="0">
                          <a:solidFill>
                            <a:srgbClr val="006600"/>
                          </a:solidFill>
                          <a:latin typeface="Verdana" pitchFamily="34" charset="0"/>
                          <a:ea typeface="Calibri"/>
                          <a:cs typeface="Arial"/>
                        </a:rPr>
                        <a:t> bambini</a:t>
                      </a:r>
                      <a:endParaRPr lang="it-IT" sz="1200" b="1" dirty="0">
                        <a:solidFill>
                          <a:srgbClr val="006600"/>
                        </a:solidFill>
                        <a:latin typeface="Verdana" pitchFamily="34" charset="0"/>
                        <a:ea typeface="Calibri"/>
                        <a:cs typeface="Times New Roman"/>
                      </a:endParaRPr>
                    </a:p>
                    <a:p>
                      <a:pPr marL="0" algn="ctr">
                        <a:lnSpc>
                          <a:spcPct val="100000"/>
                        </a:lnSpc>
                        <a:spcAft>
                          <a:spcPts val="0"/>
                        </a:spcAft>
                      </a:pPr>
                      <a:r>
                        <a:rPr lang="it-IT" sz="1200" b="1" dirty="0">
                          <a:solidFill>
                            <a:srgbClr val="006600"/>
                          </a:solidFill>
                          <a:latin typeface="Verdana" pitchFamily="34" charset="0"/>
                          <a:ea typeface="Calibri"/>
                          <a:cs typeface="Arial"/>
                        </a:rPr>
                        <a:t>3 anni</a:t>
                      </a:r>
                      <a:endParaRPr lang="it-IT" sz="1200" b="1" dirty="0">
                        <a:solidFill>
                          <a:srgbClr val="006600"/>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CANCELLIERI NORIS</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POLIMENI</a:t>
                      </a:r>
                      <a:r>
                        <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SUSY</a:t>
                      </a:r>
                    </a:p>
                    <a:p>
                      <a:pPr algn="ctr">
                        <a:spcAft>
                          <a:spcPts val="0"/>
                        </a:spcAft>
                      </a:pPr>
                      <a:endPar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MICALIZZI LORENA</a:t>
                      </a:r>
                    </a:p>
                    <a:p>
                      <a:pPr algn="ctr">
                        <a:spcAft>
                          <a:spcPts val="0"/>
                        </a:spcAft>
                      </a:pPr>
                      <a:endPar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baseline="0"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RICCI CRISTINA</a:t>
                      </a:r>
                    </a:p>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PITTALIS PIERA (SU POLIMENI)</a:t>
                      </a: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spcAft>
                          <a:spcPts val="0"/>
                        </a:spcAft>
                      </a:pPr>
                      <a:endPar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200" b="1" dirty="0">
                          <a:solidFill>
                            <a:srgbClr val="006600"/>
                          </a:solidFill>
                          <a:effectLst/>
                          <a:latin typeface="Verdana" panose="020B0604030504040204" pitchFamily="34" charset="0"/>
                          <a:ea typeface="Verdana" panose="020B0604030504040204" pitchFamily="34" charset="0"/>
                          <a:cs typeface="Verdana" panose="020B0604030504040204" pitchFamily="34" charset="0"/>
                        </a:rPr>
                        <a:t>25</a:t>
                      </a:r>
                    </a:p>
                  </a:txBody>
                  <a:tcPr marL="68580" marR="68580" marT="0" marB="0">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2"/>
                  </a:ext>
                </a:extLst>
              </a:tr>
            </a:tbl>
          </a:graphicData>
        </a:graphic>
      </p:graphicFrame>
      <p:sp>
        <p:nvSpPr>
          <p:cNvPr id="14" name="CasellaDiTesto 13"/>
          <p:cNvSpPr txBox="1"/>
          <p:nvPr/>
        </p:nvSpPr>
        <p:spPr>
          <a:xfrm>
            <a:off x="3662" y="8225922"/>
            <a:ext cx="7561263" cy="430887"/>
          </a:xfrm>
          <a:prstGeom prst="rect">
            <a:avLst/>
          </a:prstGeom>
          <a:noFill/>
        </p:spPr>
        <p:txBody>
          <a:bodyPr wrap="square" rtlCol="0">
            <a:spAutoFit/>
          </a:bodyPr>
          <a:lstStyle/>
          <a:p>
            <a:pPr algn="ctr">
              <a:spcAft>
                <a:spcPts val="0"/>
              </a:spcAft>
            </a:pPr>
            <a:r>
              <a:rPr lang="it-IT" sz="1100" b="1" dirty="0">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100" b="1" dirty="0">
                <a:latin typeface="Verdana" panose="020B0604030504040204" pitchFamily="34" charset="0"/>
                <a:ea typeface="Verdana" panose="020B0604030504040204" pitchFamily="34" charset="0"/>
                <a:cs typeface="Verdana" panose="020B0604030504040204" pitchFamily="34" charset="0"/>
              </a:rPr>
              <a:t>INSEGNANTE DI RELIGIONE CATTOLICA : SCALA ANNA MARIA</a:t>
            </a:r>
          </a:p>
        </p:txBody>
      </p:sp>
      <p:graphicFrame>
        <p:nvGraphicFramePr>
          <p:cNvPr id="15" name="Tabella 14"/>
          <p:cNvGraphicFramePr>
            <a:graphicFrameLocks noGrp="1"/>
          </p:cNvGraphicFramePr>
          <p:nvPr>
            <p:extLst>
              <p:ext uri="{D42A27DB-BD31-4B8C-83A1-F6EECF244321}">
                <p14:modId xmlns:p14="http://schemas.microsoft.com/office/powerpoint/2010/main" xmlns="" val="1074762788"/>
              </p:ext>
            </p:extLst>
          </p:nvPr>
        </p:nvGraphicFramePr>
        <p:xfrm>
          <a:off x="280169" y="1732732"/>
          <a:ext cx="7000923" cy="2499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3748">
                  <a:extLst>
                    <a:ext uri="{9D8B030D-6E8A-4147-A177-3AD203B41FA5}">
                      <a16:colId xmlns:a16="http://schemas.microsoft.com/office/drawing/2014/main" xmlns="" val="20000"/>
                    </a:ext>
                  </a:extLst>
                </a:gridCol>
                <a:gridCol w="956648">
                  <a:extLst>
                    <a:ext uri="{9D8B030D-6E8A-4147-A177-3AD203B41FA5}">
                      <a16:colId xmlns:a16="http://schemas.microsoft.com/office/drawing/2014/main" xmlns="" val="20001"/>
                    </a:ext>
                  </a:extLst>
                </a:gridCol>
                <a:gridCol w="1246541">
                  <a:extLst>
                    <a:ext uri="{9D8B030D-6E8A-4147-A177-3AD203B41FA5}">
                      <a16:colId xmlns:a16="http://schemas.microsoft.com/office/drawing/2014/main" xmlns="" val="20002"/>
                    </a:ext>
                  </a:extLst>
                </a:gridCol>
                <a:gridCol w="1376993">
                  <a:extLst>
                    <a:ext uri="{9D8B030D-6E8A-4147-A177-3AD203B41FA5}">
                      <a16:colId xmlns:a16="http://schemas.microsoft.com/office/drawing/2014/main" xmlns="" val="20003"/>
                    </a:ext>
                  </a:extLst>
                </a:gridCol>
                <a:gridCol w="1376993">
                  <a:extLst>
                    <a:ext uri="{9D8B030D-6E8A-4147-A177-3AD203B41FA5}">
                      <a16:colId xmlns:a16="http://schemas.microsoft.com/office/drawing/2014/main" xmlns="" val="20004"/>
                    </a:ext>
                  </a:extLst>
                </a:gridCol>
              </a:tblGrid>
              <a:tr h="1066800">
                <a:tc>
                  <a:txBody>
                    <a:bodyPr/>
                    <a:lstStyle/>
                    <a:p>
                      <a:pPr algn="ct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aseline="0" dirty="0">
                          <a:solidFill>
                            <a:srgbClr val="006600"/>
                          </a:solidFill>
                          <a:effectLst>
                            <a:outerShdw blurRad="38100" dist="38100" dir="2700000" algn="tl">
                              <a:srgbClr val="000000">
                                <a:alpha val="43137"/>
                              </a:srgbClr>
                            </a:outerShdw>
                          </a:effectLst>
                          <a:latin typeface="Verdana" pitchFamily="34" charset="0"/>
                        </a:rPr>
                        <a:t>Scuola</a:t>
                      </a: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Corsi</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Tempo scuola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Entrata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rgbClr val="006600"/>
                          </a:solidFill>
                          <a:effectLst>
                            <a:outerShdw blurRad="38100" dist="38100" dir="2700000" algn="tl">
                              <a:srgbClr val="000000">
                                <a:alpha val="43137"/>
                              </a:srgbClr>
                            </a:outerShdw>
                          </a:effectLst>
                          <a:latin typeface="Verdana" pitchFamily="34" charset="0"/>
                        </a:rPr>
                        <a:t>Uscita</a:t>
                      </a:r>
                    </a:p>
                    <a:p>
                      <a:pPr algn="ctr"/>
                      <a:endParaRPr lang="it-IT" sz="1600" dirty="0">
                        <a:solidFill>
                          <a:srgbClr val="006600"/>
                        </a:solidFill>
                      </a:endParaRP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1432560">
                <a:tc>
                  <a:txBody>
                    <a:bodyPr/>
                    <a:lstStyle/>
                    <a:p>
                      <a:endParaRPr lang="it-IT" sz="8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Dell’Infanzia</a:t>
                      </a:r>
                    </a:p>
                    <a:p>
                      <a:pPr algn="ctr"/>
                      <a:r>
                        <a:rPr lang="it-IT" sz="1600" b="1" dirty="0">
                          <a:solidFill>
                            <a:srgbClr val="006600"/>
                          </a:solidFill>
                          <a:effectLst>
                            <a:outerShdw blurRad="38100" dist="38100" dir="2700000" algn="tl">
                              <a:srgbClr val="000000">
                                <a:alpha val="43137"/>
                              </a:srgbClr>
                            </a:outerShdw>
                          </a:effectLst>
                          <a:latin typeface="Verdana" pitchFamily="34" charset="0"/>
                        </a:rPr>
                        <a:t>Plesso </a:t>
                      </a:r>
                    </a:p>
                    <a:p>
                      <a:pPr algn="ctr"/>
                      <a:r>
                        <a:rPr lang="it-IT" sz="1600" b="1" dirty="0">
                          <a:solidFill>
                            <a:srgbClr val="006600"/>
                          </a:solidFill>
                          <a:effectLst>
                            <a:outerShdw blurRad="38100" dist="38100" dir="2700000" algn="tl">
                              <a:srgbClr val="000000">
                                <a:alpha val="43137"/>
                              </a:srgbClr>
                            </a:outerShdw>
                          </a:effectLst>
                          <a:latin typeface="Verdana" pitchFamily="34" charset="0"/>
                        </a:rPr>
                        <a:t>Via del Perugino </a:t>
                      </a: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571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G</a:t>
                      </a:r>
                      <a:r>
                        <a:rPr lang="it-IT" sz="1600" b="1" baseline="0" dirty="0">
                          <a:solidFill>
                            <a:srgbClr val="006600"/>
                          </a:solidFill>
                          <a:effectLst>
                            <a:outerShdw blurRad="38100" dist="38100" dir="2700000" algn="tl">
                              <a:srgbClr val="000000">
                                <a:alpha val="43137"/>
                              </a:srgbClr>
                            </a:outerShdw>
                          </a:effectLst>
                          <a:latin typeface="Verdana" pitchFamily="34" charset="0"/>
                        </a:rPr>
                        <a:t> – H</a:t>
                      </a: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006600"/>
                          </a:solidFill>
                          <a:effectLst>
                            <a:outerShdw blurRad="38100" dist="38100" dir="2700000" algn="tl">
                              <a:srgbClr val="000000">
                                <a:alpha val="43137"/>
                              </a:srgbClr>
                            </a:outerShdw>
                          </a:effectLst>
                          <a:latin typeface="Verdana" pitchFamily="34" charset="0"/>
                        </a:rPr>
                        <a:t>Ridotto</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006600"/>
                          </a:solidFill>
                          <a:effectLst>
                            <a:outerShdw blurRad="38100" dist="38100" dir="2700000" algn="tl">
                              <a:srgbClr val="000000">
                                <a:alpha val="43137"/>
                              </a:srgbClr>
                            </a:outerShdw>
                          </a:effectLst>
                          <a:latin typeface="Verdana" pitchFamily="34" charset="0"/>
                          <a:hlinkClick r:id="rId4" action="ppaction://hlinksldjump"/>
                        </a:rPr>
                        <a:t>dettagli</a:t>
                      </a:r>
                      <a:endParaRPr lang="it-IT" sz="1200" b="1" dirty="0">
                        <a:solidFill>
                          <a:srgbClr val="006600"/>
                        </a:solidFill>
                        <a:effectLst>
                          <a:outerShdw blurRad="38100" dist="38100" dir="2700000" algn="tl">
                            <a:srgbClr val="000000">
                              <a:alpha val="43137"/>
                            </a:srgbClr>
                          </a:outerShdw>
                        </a:effectLst>
                        <a:latin typeface="Verdana" pitchFamily="34" charset="0"/>
                      </a:endParaRP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rgbClr val="006600"/>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006600"/>
                          </a:solidFill>
                          <a:effectLst>
                            <a:outerShdw blurRad="38100" dist="38100" dir="2700000" algn="tl">
                              <a:srgbClr val="000000">
                                <a:alpha val="43137"/>
                              </a:srgbClr>
                            </a:outerShdw>
                          </a:effectLst>
                          <a:latin typeface="Verdana" pitchFamily="34" charset="0"/>
                        </a:rPr>
                        <a:t>8:00 – 8:45</a:t>
                      </a:r>
                    </a:p>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txBody>
                  <a:tcPr>
                    <a:lnL w="19050" cap="flat" cmpd="sng" algn="ctr">
                      <a:solidFill>
                        <a:srgbClr val="00B050"/>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endParaRPr lang="it-IT" sz="1600" b="1" dirty="0">
                        <a:solidFill>
                          <a:srgbClr val="006600"/>
                        </a:solidFill>
                        <a:effectLst>
                          <a:outerShdw blurRad="38100" dist="38100" dir="2700000" algn="tl">
                            <a:srgbClr val="000000">
                              <a:alpha val="43137"/>
                            </a:srgbClr>
                          </a:outerShdw>
                        </a:effectLst>
                        <a:latin typeface="Verdana" pitchFamily="34" charset="0"/>
                      </a:endParaRPr>
                    </a:p>
                    <a:p>
                      <a:pPr algn="ctr"/>
                      <a:r>
                        <a:rPr lang="it-IT" sz="1600" b="1" dirty="0">
                          <a:solidFill>
                            <a:srgbClr val="006600"/>
                          </a:solidFill>
                          <a:effectLst>
                            <a:outerShdw blurRad="38100" dist="38100" dir="2700000" algn="tl">
                              <a:srgbClr val="000000">
                                <a:alpha val="43137"/>
                              </a:srgbClr>
                            </a:outerShdw>
                          </a:effectLst>
                          <a:latin typeface="Verdana" pitchFamily="34" charset="0"/>
                        </a:rPr>
                        <a:t>12:45 – 13:00</a:t>
                      </a:r>
                    </a:p>
                  </a:txBody>
                  <a:tcPr>
                    <a:lnL w="1905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bl>
          </a:graphicData>
        </a:graphic>
      </p:graphicFrame>
      <p:sp>
        <p:nvSpPr>
          <p:cNvPr id="16" name="CasellaDiTesto 10">
            <a:hlinkClick r:id="rId5"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5" action="ppaction://hlinksldjump"/>
              </a:rPr>
              <a:t>indice</a:t>
            </a:r>
            <a:endParaRPr lang="it-IT" sz="1200" b="1" dirty="0">
              <a:latin typeface="Verdana" pitchFamily="34" charset="0"/>
            </a:endParaRPr>
          </a:p>
        </p:txBody>
      </p:sp>
      <p:sp>
        <p:nvSpPr>
          <p:cNvPr id="10" name="CasellaDiTesto 10">
            <a:hlinkClick r:id="rId5" action="ppaction://hlinksldjump"/>
          </p:cNvPr>
          <p:cNvSpPr txBox="1">
            <a:spLocks noChangeArrowheads="1"/>
          </p:cNvSpPr>
          <p:nvPr/>
        </p:nvSpPr>
        <p:spPr bwMode="auto">
          <a:xfrm>
            <a:off x="5852333" y="9376598"/>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6" action="ppaction://hlinksldjump"/>
              </a:rPr>
              <a:t>indietro</a:t>
            </a:r>
            <a:endParaRPr lang="it-IT" sz="1200" b="1" dirty="0">
              <a:latin typeface="Verdana" pitchFamily="34" charset="0"/>
            </a:endParaRPr>
          </a:p>
        </p:txBody>
      </p:sp>
      <p:sp>
        <p:nvSpPr>
          <p:cNvPr id="11" name="CasellaDiTesto 10"/>
          <p:cNvSpPr txBox="1"/>
          <p:nvPr/>
        </p:nvSpPr>
        <p:spPr>
          <a:xfrm>
            <a:off x="373832" y="4304500"/>
            <a:ext cx="6813598" cy="307777"/>
          </a:xfrm>
          <a:prstGeom prst="rect">
            <a:avLst/>
          </a:prstGeom>
          <a:noFill/>
        </p:spPr>
        <p:txBody>
          <a:bodyPr wrap="square" rtlCol="0">
            <a:spAutoFit/>
          </a:bodyPr>
          <a:lstStyle/>
          <a:p>
            <a:pPr algn="ctr"/>
            <a:r>
              <a:rPr lang="it-IT" sz="1400" b="1" dirty="0">
                <a:effectLst>
                  <a:outerShdw blurRad="38100" dist="38100" dir="2700000" algn="tl">
                    <a:srgbClr val="000000">
                      <a:alpha val="43137"/>
                    </a:srgbClr>
                  </a:outerShdw>
                </a:effectLst>
                <a:latin typeface="Verdana" pitchFamily="34" charset="0"/>
              </a:rPr>
              <a:t>Docenti</a:t>
            </a:r>
            <a:endParaRPr lang="it-IT"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2602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a:hlinkClick r:id="rId3" action="ppaction://hlinksldjump"/>
          </p:cNvPr>
          <p:cNvSpPr txBox="1">
            <a:spLocks noChangeArrowheads="1"/>
          </p:cNvSpPr>
          <p:nvPr/>
        </p:nvSpPr>
        <p:spPr bwMode="auto">
          <a:xfrm>
            <a:off x="565150"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69635" name="Rettangolo 42">
            <a:hlinkClick r:id="rId5" action="ppaction://hlinksldjump"/>
          </p:cNvPr>
          <p:cNvSpPr>
            <a:spLocks noChangeArrowheads="1"/>
          </p:cNvSpPr>
          <p:nvPr/>
        </p:nvSpPr>
        <p:spPr bwMode="auto">
          <a:xfrm>
            <a:off x="5495925" y="9305925"/>
            <a:ext cx="862737" cy="276999"/>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indietro</a:t>
            </a:r>
            <a:endParaRPr lang="it-IT" sz="1200" dirty="0">
              <a:latin typeface="Verdana" pitchFamily="34" charset="0"/>
            </a:endParaRPr>
          </a:p>
        </p:txBody>
      </p:sp>
      <p:sp>
        <p:nvSpPr>
          <p:cNvPr id="69637" name="Rettangolo 10"/>
          <p:cNvSpPr>
            <a:spLocks noChangeArrowheads="1"/>
          </p:cNvSpPr>
          <p:nvPr/>
        </p:nvSpPr>
        <p:spPr bwMode="auto">
          <a:xfrm>
            <a:off x="0" y="1874838"/>
            <a:ext cx="7561263" cy="585787"/>
          </a:xfrm>
          <a:prstGeom prst="rect">
            <a:avLst/>
          </a:prstGeom>
          <a:noFill/>
          <a:ln w="9525">
            <a:noFill/>
            <a:miter lim="800000"/>
            <a:headEnd/>
            <a:tailEnd/>
          </a:ln>
        </p:spPr>
        <p:txBody>
          <a:bodyPr>
            <a:spAutoFit/>
          </a:bodyPr>
          <a:lstStyle/>
          <a:p>
            <a:pPr algn="ctr"/>
            <a:r>
              <a:rPr lang="it-IT" sz="1600" b="1" dirty="0">
                <a:latin typeface="Verdana" pitchFamily="34" charset="0"/>
              </a:rPr>
              <a:t>ORGANIZZAZIONE DELLA GIORNATA SCOLASTICA</a:t>
            </a:r>
            <a:endParaRPr lang="it-IT" sz="1600" dirty="0">
              <a:latin typeface="Verdana" pitchFamily="34" charset="0"/>
            </a:endParaRPr>
          </a:p>
          <a:p>
            <a:pPr algn="ctr"/>
            <a:r>
              <a:rPr lang="it-IT" sz="1600" b="1" dirty="0">
                <a:latin typeface="Verdana" pitchFamily="34" charset="0"/>
              </a:rPr>
              <a:t>Sezioni C – D – E – F – G - H (Tempo Ridotto)</a:t>
            </a:r>
            <a:endParaRPr lang="it-IT" sz="1600" dirty="0">
              <a:latin typeface="Verdana" pitchFamily="34" charset="0"/>
            </a:endParaRPr>
          </a:p>
        </p:txBody>
      </p:sp>
      <p:graphicFrame>
        <p:nvGraphicFramePr>
          <p:cNvPr id="12" name="Tabella 11"/>
          <p:cNvGraphicFramePr>
            <a:graphicFrameLocks noGrp="1"/>
          </p:cNvGraphicFramePr>
          <p:nvPr/>
        </p:nvGraphicFramePr>
        <p:xfrm>
          <a:off x="315888" y="2947178"/>
          <a:ext cx="6929486" cy="5279136"/>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464743">
                  <a:extLst>
                    <a:ext uri="{9D8B030D-6E8A-4147-A177-3AD203B41FA5}">
                      <a16:colId xmlns:a16="http://schemas.microsoft.com/office/drawing/2014/main" xmlns="" val="20000"/>
                    </a:ext>
                  </a:extLst>
                </a:gridCol>
                <a:gridCol w="3464743">
                  <a:extLst>
                    <a:ext uri="{9D8B030D-6E8A-4147-A177-3AD203B41FA5}">
                      <a16:colId xmlns:a16="http://schemas.microsoft.com/office/drawing/2014/main" xmlns="" val="20001"/>
                    </a:ext>
                  </a:extLst>
                </a:gridCol>
              </a:tblGrid>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ORARI</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ATTIVITA’</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8:00 – 8:45</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Ingresso dei bambini in Sezione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8:45 – 9:30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Accoglienza e giochi liberi</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2"/>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9:30 – 10:00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Pratiche igiene e colazione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3"/>
                  </a:ext>
                </a:extLst>
              </a:tr>
              <a:tr h="1371600">
                <a:tc>
                  <a:txBody>
                    <a:bodyPr/>
                    <a:lstStyle/>
                    <a:p>
                      <a:pPr algn="ctr">
                        <a:lnSpc>
                          <a:spcPct val="150000"/>
                        </a:lnSpc>
                        <a:spcAft>
                          <a:spcPts val="0"/>
                        </a:spcAft>
                      </a:pPr>
                      <a:r>
                        <a:rPr lang="it-IT" sz="1200" b="1">
                          <a:solidFill>
                            <a:schemeClr val="tx2"/>
                          </a:solidFill>
                          <a:latin typeface="Verdana" pitchFamily="34" charset="0"/>
                          <a:ea typeface="Times New Roman"/>
                          <a:cs typeface="Comic Sans MS"/>
                        </a:rPr>
                        <a:t>10:00 – 10:30</a:t>
                      </a:r>
                      <a:endParaRPr lang="it-IT" sz="1200" b="1">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Attività di routine:</a:t>
                      </a:r>
                      <a:endParaRPr lang="it-IT" sz="1200" b="1" dirty="0">
                        <a:solidFill>
                          <a:schemeClr val="tx2"/>
                        </a:solidFill>
                        <a:latin typeface="Verdana" pitchFamily="34" charset="0"/>
                        <a:ea typeface="Times New Roman"/>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Appello,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Calendario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Osservazione tempo atmosferico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Conversazione, canti, poesie.</a:t>
                      </a:r>
                      <a:endParaRPr lang="it-IT" sz="1200" b="1" dirty="0">
                        <a:solidFill>
                          <a:schemeClr val="tx2"/>
                        </a:solidFill>
                        <a:latin typeface="Verdana" pitchFamily="34" charset="0"/>
                        <a:ea typeface="Times New Roman"/>
                        <a:cs typeface="Symbol"/>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4"/>
                  </a:ext>
                </a:extLst>
              </a:tr>
              <a:tr h="370840">
                <a:tc>
                  <a:txBody>
                    <a:bodyPr/>
                    <a:lstStyle/>
                    <a:p>
                      <a:pPr algn="ctr">
                        <a:lnSpc>
                          <a:spcPct val="115000"/>
                        </a:lnSpc>
                        <a:spcAft>
                          <a:spcPts val="0"/>
                        </a:spcAft>
                      </a:pPr>
                      <a:r>
                        <a:rPr lang="it-IT" sz="1200" b="1">
                          <a:solidFill>
                            <a:schemeClr val="tx2"/>
                          </a:solidFill>
                          <a:latin typeface="Verdana" pitchFamily="34" charset="0"/>
                          <a:ea typeface="Calibri"/>
                          <a:cs typeface="ComicSansMS,Bold"/>
                        </a:rPr>
                        <a:t>10:30 – 12:00</a:t>
                      </a:r>
                      <a:endParaRPr lang="it-IT" sz="1200" b="1">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15000"/>
                        </a:lnSpc>
                        <a:spcAft>
                          <a:spcPts val="0"/>
                        </a:spcAft>
                      </a:pPr>
                      <a:r>
                        <a:rPr lang="it-IT" sz="1200" b="1">
                          <a:solidFill>
                            <a:schemeClr val="tx2"/>
                          </a:solidFill>
                          <a:latin typeface="Verdana" pitchFamily="34" charset="0"/>
                          <a:ea typeface="Calibri"/>
                          <a:cs typeface="ComicSansMS,Bold"/>
                        </a:rPr>
                        <a:t>Attività didattiche</a:t>
                      </a:r>
                      <a:endParaRPr lang="it-IT" sz="1200" b="1">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5"/>
                  </a:ext>
                </a:extLst>
              </a:tr>
              <a:tr h="841248">
                <a:tc>
                  <a:txBody>
                    <a:bodyPr/>
                    <a:lstStyle/>
                    <a:p>
                      <a:pPr algn="ctr">
                        <a:lnSpc>
                          <a:spcPct val="115000"/>
                        </a:lnSpc>
                        <a:spcAft>
                          <a:spcPts val="0"/>
                        </a:spcAft>
                      </a:pPr>
                      <a:r>
                        <a:rPr lang="it-IT" sz="1200" b="1">
                          <a:solidFill>
                            <a:schemeClr val="tx2"/>
                          </a:solidFill>
                          <a:latin typeface="Verdana" pitchFamily="34" charset="0"/>
                          <a:ea typeface="Calibri"/>
                          <a:cs typeface="ComicSansMS,Bold"/>
                        </a:rPr>
                        <a:t>12:00 – 12:30</a:t>
                      </a:r>
                      <a:endParaRPr lang="it-IT" sz="1200" b="1">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15000"/>
                        </a:lnSpc>
                        <a:spcAft>
                          <a:spcPts val="0"/>
                        </a:spcAft>
                      </a:pPr>
                      <a:r>
                        <a:rPr lang="it-IT" sz="1200" b="1">
                          <a:solidFill>
                            <a:schemeClr val="tx2"/>
                          </a:solidFill>
                          <a:latin typeface="Verdana" pitchFamily="34" charset="0"/>
                          <a:ea typeface="Calibri"/>
                          <a:cs typeface="ComicSansMS,Bold"/>
                        </a:rPr>
                        <a:t>Gioco libero o strutturato</a:t>
                      </a:r>
                      <a:endParaRPr lang="it-IT" sz="1200" b="1">
                        <a:solidFill>
                          <a:schemeClr val="tx2"/>
                        </a:solidFill>
                        <a:latin typeface="Verdana" pitchFamily="34" charset="0"/>
                        <a:ea typeface="Calibri"/>
                        <a:cs typeface="Times New Roman"/>
                      </a:endParaRPr>
                    </a:p>
                    <a:p>
                      <a:pPr>
                        <a:lnSpc>
                          <a:spcPct val="115000"/>
                        </a:lnSpc>
                        <a:spcAft>
                          <a:spcPts val="0"/>
                        </a:spcAft>
                      </a:pPr>
                      <a:r>
                        <a:rPr lang="it-IT" sz="1200" b="1">
                          <a:solidFill>
                            <a:schemeClr val="tx2"/>
                          </a:solidFill>
                          <a:latin typeface="Verdana" pitchFamily="34" charset="0"/>
                          <a:ea typeface="Calibri"/>
                          <a:cs typeface="ComicSansMS,Bold"/>
                        </a:rPr>
                        <a:t>In Sezione o in Giardino o  nella Sala delle attività in compresenza con le altre Sezioni</a:t>
                      </a:r>
                      <a:endParaRPr lang="it-IT" sz="1200" b="1">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6"/>
                  </a:ext>
                </a:extLst>
              </a:tr>
              <a:tr h="841248">
                <a:tc>
                  <a:txBody>
                    <a:bodyPr/>
                    <a:lstStyle/>
                    <a:p>
                      <a:pPr algn="ctr">
                        <a:lnSpc>
                          <a:spcPct val="115000"/>
                        </a:lnSpc>
                        <a:spcAft>
                          <a:spcPts val="0"/>
                        </a:spcAft>
                      </a:pPr>
                      <a:r>
                        <a:rPr lang="it-IT" sz="1200" b="1">
                          <a:solidFill>
                            <a:schemeClr val="tx2"/>
                          </a:solidFill>
                          <a:latin typeface="Verdana" pitchFamily="34" charset="0"/>
                          <a:ea typeface="Calibri"/>
                          <a:cs typeface="ComicSansMS,Bold"/>
                        </a:rPr>
                        <a:t>12:30 – 12:45</a:t>
                      </a:r>
                      <a:endParaRPr lang="it-IT" sz="1200" b="1">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15000"/>
                        </a:lnSpc>
                        <a:spcAft>
                          <a:spcPts val="0"/>
                        </a:spcAft>
                      </a:pPr>
                      <a:r>
                        <a:rPr lang="it-IT" sz="1200" b="1">
                          <a:solidFill>
                            <a:schemeClr val="tx2"/>
                          </a:solidFill>
                          <a:latin typeface="Verdana" pitchFamily="34" charset="0"/>
                          <a:ea typeface="Calibri"/>
                          <a:cs typeface="ComicSansMS,Bold"/>
                        </a:rPr>
                        <a:t>Preparazione per l’uscita</a:t>
                      </a:r>
                      <a:endParaRPr lang="it-IT" sz="1200" b="1">
                        <a:solidFill>
                          <a:schemeClr val="tx2"/>
                        </a:solidFill>
                        <a:latin typeface="Verdana" pitchFamily="34" charset="0"/>
                        <a:ea typeface="Calibri"/>
                        <a:cs typeface="Times New Roman"/>
                      </a:endParaRPr>
                    </a:p>
                    <a:p>
                      <a:pPr>
                        <a:lnSpc>
                          <a:spcPct val="115000"/>
                        </a:lnSpc>
                        <a:spcAft>
                          <a:spcPts val="0"/>
                        </a:spcAft>
                      </a:pPr>
                      <a:r>
                        <a:rPr lang="it-IT" sz="1200" b="1">
                          <a:solidFill>
                            <a:schemeClr val="tx2"/>
                          </a:solidFill>
                          <a:latin typeface="Verdana" pitchFamily="34" charset="0"/>
                          <a:ea typeface="Calibri"/>
                          <a:cs typeface="ComicSansMS,Bold"/>
                        </a:rPr>
                        <a:t>O pratiche igieniche per chi usufruisce del servizio mensa e  post-scuola privato</a:t>
                      </a:r>
                      <a:endParaRPr lang="it-IT" sz="1200" b="1">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7"/>
                  </a:ext>
                </a:extLst>
              </a:tr>
              <a:tr h="370840">
                <a:tc>
                  <a:txBody>
                    <a:bodyPr/>
                    <a:lstStyle/>
                    <a:p>
                      <a:pPr algn="ctr">
                        <a:lnSpc>
                          <a:spcPct val="115000"/>
                        </a:lnSpc>
                        <a:spcAft>
                          <a:spcPts val="0"/>
                        </a:spcAft>
                      </a:pPr>
                      <a:r>
                        <a:rPr lang="it-IT" sz="1200" b="1">
                          <a:solidFill>
                            <a:schemeClr val="tx2"/>
                          </a:solidFill>
                          <a:latin typeface="Verdana" pitchFamily="34" charset="0"/>
                          <a:ea typeface="Calibri"/>
                          <a:cs typeface="ComicSansMS,Bold"/>
                        </a:rPr>
                        <a:t>12:45 - 13:00 </a:t>
                      </a:r>
                      <a:endParaRPr lang="it-IT" sz="1200" b="1">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15000"/>
                        </a:lnSpc>
                        <a:spcAft>
                          <a:spcPts val="0"/>
                        </a:spcAft>
                      </a:pPr>
                      <a:r>
                        <a:rPr lang="it-IT" sz="1200" b="1" dirty="0">
                          <a:solidFill>
                            <a:schemeClr val="tx2"/>
                          </a:solidFill>
                          <a:latin typeface="Verdana" pitchFamily="34" charset="0"/>
                          <a:ea typeface="Calibri"/>
                          <a:cs typeface="ComicSansMS,Bold"/>
                        </a:rPr>
                        <a:t>Uscita in corridoio</a:t>
                      </a:r>
                      <a:endParaRPr lang="it-IT" sz="1200" b="1" dirty="0">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8"/>
                  </a:ext>
                </a:extLst>
              </a:tr>
            </a:tbl>
          </a:graphicData>
        </a:graphic>
      </p:graphicFrame>
      <p:sp>
        <p:nvSpPr>
          <p:cNvPr id="9" name="CasellaDiTesto 8"/>
          <p:cNvSpPr txBox="1"/>
          <p:nvPr/>
        </p:nvSpPr>
        <p:spPr>
          <a:xfrm>
            <a:off x="0" y="231775"/>
            <a:ext cx="7561263" cy="92333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endParaRPr lang="it-IT"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1) Scuola dell’Infanzia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169551"/>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p>
          <a:p>
            <a:pPr algn="ctr" fontAlgn="auto">
              <a:spcBef>
                <a:spcPts val="0"/>
              </a:spcBef>
              <a:spcAft>
                <a:spcPts val="0"/>
              </a:spcAft>
              <a:defRPr/>
            </a:pPr>
            <a:endParaRPr lang="it-IT" dirty="0">
              <a:latin typeface="Verdana" pitchFamily="34" charset="0"/>
              <a:cs typeface="+mn-cs"/>
            </a:endParaRPr>
          </a:p>
          <a:p>
            <a:pPr algn="ct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a:t>
            </a:r>
          </a:p>
        </p:txBody>
      </p:sp>
      <p:sp>
        <p:nvSpPr>
          <p:cNvPr id="4" name="CasellaDiTesto 3"/>
          <p:cNvSpPr txBox="1">
            <a:spLocks noChangeArrowheads="1"/>
          </p:cNvSpPr>
          <p:nvPr/>
        </p:nvSpPr>
        <p:spPr bwMode="auto">
          <a:xfrm>
            <a:off x="279398" y="2589988"/>
            <a:ext cx="7002463" cy="2031325"/>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Il tempo scuola della Scuola primaria dell’Istituto Comprensivo </a:t>
            </a:r>
            <a:r>
              <a:rPr lang="it-IT" sz="1200" b="1" i="1" dirty="0">
                <a:latin typeface="Verdana" pitchFamily="34" charset="0"/>
              </a:rPr>
              <a:t>C. Colombo</a:t>
            </a:r>
            <a:r>
              <a:rPr lang="it-IT" sz="1200" b="1" dirty="0">
                <a:latin typeface="Verdana" pitchFamily="34" charset="0"/>
              </a:rPr>
              <a:t> è organizzato su cinque giorni settimanali, dal lunedì al venerdì, e su tre tipologie orarie: </a:t>
            </a:r>
          </a:p>
          <a:p>
            <a:pPr lvl="1" algn="just">
              <a:lnSpc>
                <a:spcPct val="200000"/>
              </a:lnSpc>
              <a:buFont typeface="Wingdings" pitchFamily="2" charset="2"/>
              <a:buChar char="Ø"/>
            </a:pPr>
            <a:r>
              <a:rPr lang="it-IT" sz="1200" b="1" dirty="0">
                <a:latin typeface="Verdana" pitchFamily="34" charset="0"/>
              </a:rPr>
              <a:t>tempo </a:t>
            </a:r>
            <a:r>
              <a:rPr lang="it-IT" sz="1200" b="1" i="1" dirty="0">
                <a:latin typeface="Verdana" pitchFamily="34" charset="0"/>
              </a:rPr>
              <a:t>pieno</a:t>
            </a:r>
            <a:r>
              <a:rPr lang="it-IT" sz="1200" b="1" dirty="0">
                <a:latin typeface="Verdana" pitchFamily="34" charset="0"/>
              </a:rPr>
              <a:t>  40 ore settimanali  </a:t>
            </a:r>
          </a:p>
          <a:p>
            <a:pPr lvl="2" algn="just">
              <a:lnSpc>
                <a:spcPct val="200000"/>
              </a:lnSpc>
            </a:pPr>
            <a:r>
              <a:rPr lang="it-IT" sz="1200" b="1" dirty="0">
                <a:latin typeface="Verdana" pitchFamily="34" charset="0"/>
                <a:hlinkClick r:id="rId3" action="ppaction://hlinksldjump"/>
              </a:rPr>
              <a:t>Plesso di Via Rodano </a:t>
            </a:r>
            <a:r>
              <a:rPr lang="it-IT" sz="1200" b="1" dirty="0">
                <a:latin typeface="Verdana" pitchFamily="34" charset="0"/>
              </a:rPr>
              <a:t>                     </a:t>
            </a:r>
            <a:r>
              <a:rPr lang="it-IT" sz="1200" b="1" dirty="0">
                <a:latin typeface="Verdana" pitchFamily="34" charset="0"/>
                <a:hlinkClick r:id="rId4" action="ppaction://hlinksldjump"/>
              </a:rPr>
              <a:t>Plesso V.le di Focene</a:t>
            </a:r>
            <a:r>
              <a:rPr lang="it-IT" sz="1200" b="1" dirty="0">
                <a:latin typeface="Verdana" pitchFamily="34" charset="0"/>
              </a:rPr>
              <a:t>;</a:t>
            </a:r>
          </a:p>
          <a:p>
            <a:pPr lvl="1" algn="just">
              <a:lnSpc>
                <a:spcPct val="200000"/>
              </a:lnSpc>
              <a:buFont typeface="Wingdings" pitchFamily="2" charset="2"/>
              <a:buChar char="Ø"/>
            </a:pPr>
            <a:r>
              <a:rPr lang="it-IT" sz="1200" b="1" dirty="0">
                <a:latin typeface="Verdana" pitchFamily="34" charset="0"/>
                <a:hlinkClick r:id="rId5" action="ppaction://hlinksldjump"/>
              </a:rPr>
              <a:t>tempo </a:t>
            </a:r>
            <a:r>
              <a:rPr lang="it-IT" sz="1200" b="1" i="1" dirty="0">
                <a:latin typeface="Verdana" pitchFamily="34" charset="0"/>
                <a:hlinkClick r:id="rId5" action="ppaction://hlinksldjump"/>
              </a:rPr>
              <a:t>corto</a:t>
            </a:r>
            <a:r>
              <a:rPr lang="it-IT" sz="1200" b="1" dirty="0">
                <a:latin typeface="Verdana" pitchFamily="34" charset="0"/>
                <a:hlinkClick r:id="rId5" action="ppaction://hlinksldjump"/>
              </a:rPr>
              <a:t> </a:t>
            </a:r>
            <a:r>
              <a:rPr lang="it-IT" sz="1200" b="1" dirty="0">
                <a:latin typeface="Verdana" pitchFamily="34" charset="0"/>
              </a:rPr>
              <a:t>– 27 ore settimanali.</a:t>
            </a:r>
          </a:p>
        </p:txBody>
      </p:sp>
      <p:sp>
        <p:nvSpPr>
          <p:cNvPr id="10" name="CasellaDiTesto 10">
            <a:hlinkClick r:id="rId6" action="ppaction://hlinksldjump"/>
          </p:cNvPr>
          <p:cNvSpPr txBox="1">
            <a:spLocks noChangeArrowheads="1"/>
          </p:cNvSpPr>
          <p:nvPr/>
        </p:nvSpPr>
        <p:spPr bwMode="auto">
          <a:xfrm>
            <a:off x="5780895" y="9376598"/>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6" action="ppaction://hlinksldjump"/>
              </a:rPr>
              <a:t>indice</a:t>
            </a:r>
            <a:endParaRPr lang="it-IT" sz="1200" b="1" dirty="0">
              <a:latin typeface="Verdan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169551"/>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p>
          <a:p>
            <a:pPr algn="ctr" fontAlgn="auto">
              <a:spcBef>
                <a:spcPts val="0"/>
              </a:spcBef>
              <a:spcAft>
                <a:spcPts val="0"/>
              </a:spcAft>
              <a:defRPr/>
            </a:pPr>
            <a:endParaRPr lang="it-IT" dirty="0">
              <a:latin typeface="Verdana" pitchFamily="34" charset="0"/>
              <a:cs typeface="+mn-cs"/>
            </a:endParaRPr>
          </a:p>
          <a:p>
            <a:pPr algn="ct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a:t>
            </a:r>
          </a:p>
        </p:txBody>
      </p:sp>
      <p:sp>
        <p:nvSpPr>
          <p:cNvPr id="5" name="CasellaDiTesto 4"/>
          <p:cNvSpPr txBox="1"/>
          <p:nvPr/>
        </p:nvSpPr>
        <p:spPr>
          <a:xfrm>
            <a:off x="0" y="1732732"/>
            <a:ext cx="7561263" cy="338554"/>
          </a:xfrm>
          <a:prstGeom prst="rect">
            <a:avLst/>
          </a:prstGeom>
          <a:solidFill>
            <a:srgbClr val="FFC00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pieno 40 ore settimanali</a:t>
            </a:r>
            <a:r>
              <a:rPr lang="it-IT" sz="1600" b="1" dirty="0">
                <a:effectLst>
                  <a:outerShdw dist="12700" dir="5400000" algn="ctr" rotWithShape="0">
                    <a:schemeClr val="bg1">
                      <a:lumMod val="50000"/>
                      <a:alpha val="20000"/>
                    </a:schemeClr>
                  </a:outerShdw>
                </a:effectLst>
                <a:latin typeface="Verdana" pitchFamily="34" charset="0"/>
              </a:rPr>
              <a:t> : Plesso Via Rodano</a:t>
            </a:r>
            <a:endParaRPr lang="it-IT" sz="1600" dirty="0">
              <a:effectLst>
                <a:outerShdw blurRad="38100" dist="38100" dir="2700000" algn="tl">
                  <a:srgbClr val="000000">
                    <a:alpha val="43137"/>
                  </a:srgbClr>
                </a:outerShdw>
              </a:effectLst>
            </a:endParaRPr>
          </a:p>
        </p:txBody>
      </p:sp>
      <p:graphicFrame>
        <p:nvGraphicFramePr>
          <p:cNvPr id="7" name="Tabella 6"/>
          <p:cNvGraphicFramePr>
            <a:graphicFrameLocks noGrp="1"/>
          </p:cNvGraphicFramePr>
          <p:nvPr>
            <p:extLst>
              <p:ext uri="{D42A27DB-BD31-4B8C-83A1-F6EECF244321}">
                <p14:modId xmlns:p14="http://schemas.microsoft.com/office/powerpoint/2010/main" xmlns="" val="106393431"/>
              </p:ext>
            </p:extLst>
          </p:nvPr>
        </p:nvGraphicFramePr>
        <p:xfrm>
          <a:off x="280170" y="2304236"/>
          <a:ext cx="7000923" cy="3840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3748">
                  <a:extLst>
                    <a:ext uri="{9D8B030D-6E8A-4147-A177-3AD203B41FA5}">
                      <a16:colId xmlns:a16="http://schemas.microsoft.com/office/drawing/2014/main" xmlns="" val="20000"/>
                    </a:ext>
                  </a:extLst>
                </a:gridCol>
                <a:gridCol w="956648">
                  <a:extLst>
                    <a:ext uri="{9D8B030D-6E8A-4147-A177-3AD203B41FA5}">
                      <a16:colId xmlns:a16="http://schemas.microsoft.com/office/drawing/2014/main" xmlns="" val="20001"/>
                    </a:ext>
                  </a:extLst>
                </a:gridCol>
                <a:gridCol w="1571636">
                  <a:extLst>
                    <a:ext uri="{9D8B030D-6E8A-4147-A177-3AD203B41FA5}">
                      <a16:colId xmlns:a16="http://schemas.microsoft.com/office/drawing/2014/main" xmlns="" val="20002"/>
                    </a:ext>
                  </a:extLst>
                </a:gridCol>
                <a:gridCol w="1051898">
                  <a:extLst>
                    <a:ext uri="{9D8B030D-6E8A-4147-A177-3AD203B41FA5}">
                      <a16:colId xmlns:a16="http://schemas.microsoft.com/office/drawing/2014/main" xmlns="" val="20003"/>
                    </a:ext>
                  </a:extLst>
                </a:gridCol>
                <a:gridCol w="1376993">
                  <a:extLst>
                    <a:ext uri="{9D8B030D-6E8A-4147-A177-3AD203B41FA5}">
                      <a16:colId xmlns:a16="http://schemas.microsoft.com/office/drawing/2014/main" xmlns="" val="20004"/>
                    </a:ext>
                  </a:extLst>
                </a:gridCol>
              </a:tblGrid>
              <a:tr h="1066800">
                <a:tc>
                  <a:txBody>
                    <a:bodyPr/>
                    <a:lstStyle/>
                    <a:p>
                      <a:pPr algn="ct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algn="ctr"/>
                      <a:r>
                        <a:rPr lang="it-IT" sz="1600" baseline="0" dirty="0">
                          <a:solidFill>
                            <a:schemeClr val="tx2"/>
                          </a:solidFill>
                          <a:effectLst>
                            <a:outerShdw blurRad="38100" dist="38100" dir="2700000" algn="tl">
                              <a:srgbClr val="000000">
                                <a:alpha val="43137"/>
                              </a:srgbClr>
                            </a:outerShdw>
                          </a:effectLst>
                          <a:latin typeface="Verdana" pitchFamily="34" charset="0"/>
                        </a:rPr>
                        <a:t>Scuola</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Classi</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Tempo scuola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Entrata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Uscita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extLst>
                  <a:ext uri="{0D108BD9-81ED-4DB2-BD59-A6C34878D82A}">
                    <a16:rowId xmlns:a16="http://schemas.microsoft.com/office/drawing/2014/main" xmlns="" val="10000"/>
                  </a:ext>
                </a:extLst>
              </a:tr>
              <a:tr h="2529840">
                <a:tc>
                  <a:txBody>
                    <a:bodyPr/>
                    <a:lstStyle/>
                    <a:p>
                      <a:endParaRPr lang="it-IT" sz="8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Primaria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Plesso </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Via Rodano</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algn="ctr"/>
                      <a:r>
                        <a:rPr lang="it-IT" sz="1600" b="1" dirty="0">
                          <a:solidFill>
                            <a:schemeClr val="tx2"/>
                          </a:solidFill>
                          <a:effectLst>
                            <a:outerShdw blurRad="38100" dist="38100" dir="2700000" algn="tl">
                              <a:srgbClr val="000000">
                                <a:alpha val="43137"/>
                              </a:srgbClr>
                            </a:outerShdw>
                          </a:effectLst>
                          <a:latin typeface="Verdana" pitchFamily="34" charset="0"/>
                        </a:rPr>
                        <a:t>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IVA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ID </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IID</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IIID  IVD</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VD </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 </a:t>
                      </a: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Pieno</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40 ore settimanali</a:t>
                      </a: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8:15 </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16:15</a:t>
                      </a: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extLst>
                  <a:ext uri="{0D108BD9-81ED-4DB2-BD59-A6C34878D82A}">
                    <a16:rowId xmlns:a16="http://schemas.microsoft.com/office/drawing/2014/main" xmlns="" val="10001"/>
                  </a:ext>
                </a:extLst>
              </a:tr>
            </a:tbl>
          </a:graphicData>
        </a:graphic>
      </p:graphicFrame>
      <p:sp>
        <p:nvSpPr>
          <p:cNvPr id="9" name="Text Box 5"/>
          <p:cNvSpPr txBox="1">
            <a:spLocks noChangeArrowheads="1"/>
          </p:cNvSpPr>
          <p:nvPr/>
        </p:nvSpPr>
        <p:spPr bwMode="auto">
          <a:xfrm>
            <a:off x="3637755" y="4733128"/>
            <a:ext cx="800100" cy="390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1" i="0" u="sng" strike="noStrike" cap="none" normalizeH="0" baseline="0" dirty="0">
                <a:ln>
                  <a:noFill/>
                </a:ln>
                <a:effectLst>
                  <a:outerShdw blurRad="38100" dist="38100" dir="2700000" algn="tl">
                    <a:srgbClr val="C0C0C0"/>
                  </a:outerShdw>
                </a:effectLst>
                <a:latin typeface="Verdana" pitchFamily="34" charset="0"/>
                <a:hlinkClick r:id="rId3" action="ppaction://hlinksldjump"/>
              </a:rPr>
              <a:t>dettagli</a:t>
            </a:r>
            <a:endParaRPr kumimoji="0" lang="it-IT" sz="1800" b="0" i="0" u="none" strike="noStrike" cap="none" normalizeH="0" baseline="0" dirty="0">
              <a:ln>
                <a:noFill/>
              </a:ln>
              <a:effectLst/>
              <a:latin typeface="Arial" pitchFamily="34" charset="0"/>
            </a:endParaRPr>
          </a:p>
        </p:txBody>
      </p:sp>
      <p:sp>
        <p:nvSpPr>
          <p:cNvPr id="10" name="CasellaDiTesto 10">
            <a:hlinkClick r:id="rId4"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
        <p:nvSpPr>
          <p:cNvPr id="11" name="CasellaDiTesto 10"/>
          <p:cNvSpPr txBox="1">
            <a:spLocks noChangeArrowheads="1"/>
          </p:cNvSpPr>
          <p:nvPr/>
        </p:nvSpPr>
        <p:spPr bwMode="auto">
          <a:xfrm>
            <a:off x="5638019" y="9305160"/>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5" action="ppaction://hlinksldjump"/>
              </a:rPr>
              <a:t>indietro</a:t>
            </a:r>
            <a:endParaRPr lang="it-IT" sz="1200" b="1" dirty="0">
              <a:latin typeface="Verdana" pitchFamily="34" charset="0"/>
            </a:endParaRPr>
          </a:p>
        </p:txBody>
      </p:sp>
      <p:sp>
        <p:nvSpPr>
          <p:cNvPr id="12" name="Rettangolo 11"/>
          <p:cNvSpPr/>
          <p:nvPr/>
        </p:nvSpPr>
        <p:spPr>
          <a:xfrm>
            <a:off x="923111" y="4733128"/>
            <a:ext cx="769763" cy="261610"/>
          </a:xfrm>
          <a:prstGeom prst="rect">
            <a:avLst/>
          </a:prstGeom>
        </p:spPr>
        <p:txBody>
          <a:bodyPr wrap="none">
            <a:spAutoFit/>
          </a:bodyPr>
          <a:lstStyle/>
          <a:p>
            <a:pPr lvl="0" algn="ctr" fontAlgn="auto">
              <a:spcBef>
                <a:spcPts val="0"/>
              </a:spcBef>
              <a:spcAft>
                <a:spcPts val="0"/>
              </a:spcAft>
              <a:defRPr/>
            </a:pPr>
            <a:r>
              <a:rPr lang="it-IT" sz="1100" b="1" u="sng" dirty="0">
                <a:effectLst>
                  <a:outerShdw blurRad="38100" dist="38100" dir="2700000" algn="tl">
                    <a:srgbClr val="C0C0C0"/>
                  </a:outerShdw>
                </a:effectLst>
                <a:latin typeface="Verdana" pitchFamily="34" charset="0"/>
                <a:hlinkClick r:id="rId6" action="ppaction://hlinksldjump"/>
              </a:rPr>
              <a:t>docenti</a:t>
            </a:r>
            <a:endParaRPr lang="it-IT" sz="1100" dirty="0">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2333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endParaRPr lang="it-IT" dirty="0">
              <a:latin typeface="Verdana" pitchFamily="34" charset="0"/>
              <a:cs typeface="+mn-cs"/>
            </a:endParaRPr>
          </a:p>
          <a:p>
            <a:pPr algn="ct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a:t>
            </a:r>
          </a:p>
        </p:txBody>
      </p:sp>
      <p:graphicFrame>
        <p:nvGraphicFramePr>
          <p:cNvPr id="2" name="Tabella 1"/>
          <p:cNvGraphicFramePr>
            <a:graphicFrameLocks noGrp="1"/>
          </p:cNvGraphicFramePr>
          <p:nvPr>
            <p:extLst>
              <p:ext uri="{D42A27DB-BD31-4B8C-83A1-F6EECF244321}">
                <p14:modId xmlns:p14="http://schemas.microsoft.com/office/powerpoint/2010/main" xmlns="" val="1849441200"/>
              </p:ext>
            </p:extLst>
          </p:nvPr>
        </p:nvGraphicFramePr>
        <p:xfrm>
          <a:off x="229813" y="2580257"/>
          <a:ext cx="7101633" cy="6724903"/>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442510">
                  <a:extLst>
                    <a:ext uri="{9D8B030D-6E8A-4147-A177-3AD203B41FA5}">
                      <a16:colId xmlns:a16="http://schemas.microsoft.com/office/drawing/2014/main" xmlns="" val="20000"/>
                    </a:ext>
                  </a:extLst>
                </a:gridCol>
                <a:gridCol w="976821">
                  <a:extLst>
                    <a:ext uri="{9D8B030D-6E8A-4147-A177-3AD203B41FA5}">
                      <a16:colId xmlns:a16="http://schemas.microsoft.com/office/drawing/2014/main" xmlns="" val="20001"/>
                    </a:ext>
                  </a:extLst>
                </a:gridCol>
                <a:gridCol w="857766">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13679">
                  <a:extLst>
                    <a:ext uri="{9D8B030D-6E8A-4147-A177-3AD203B41FA5}">
                      <a16:colId xmlns:a16="http://schemas.microsoft.com/office/drawing/2014/main" xmlns="" val="20005"/>
                    </a:ext>
                  </a:extLst>
                </a:gridCol>
                <a:gridCol w="742505">
                  <a:extLst>
                    <a:ext uri="{9D8B030D-6E8A-4147-A177-3AD203B41FA5}">
                      <a16:colId xmlns:a16="http://schemas.microsoft.com/office/drawing/2014/main" xmlns="" val="20006"/>
                    </a:ext>
                  </a:extLst>
                </a:gridCol>
                <a:gridCol w="782846">
                  <a:extLst>
                    <a:ext uri="{9D8B030D-6E8A-4147-A177-3AD203B41FA5}">
                      <a16:colId xmlns:a16="http://schemas.microsoft.com/office/drawing/2014/main" xmlns="" val="20007"/>
                    </a:ext>
                  </a:extLst>
                </a:gridCol>
                <a:gridCol w="873338">
                  <a:extLst>
                    <a:ext uri="{9D8B030D-6E8A-4147-A177-3AD203B41FA5}">
                      <a16:colId xmlns:a16="http://schemas.microsoft.com/office/drawing/2014/main" xmlns="" val="20008"/>
                    </a:ext>
                  </a:extLst>
                </a:gridCol>
              </a:tblGrid>
              <a:tr h="1182404">
                <a:tc>
                  <a:txBody>
                    <a:bodyPr/>
                    <a:lstStyle/>
                    <a:p>
                      <a:pPr algn="ctr">
                        <a:spcAft>
                          <a:spcPts val="0"/>
                        </a:spcAft>
                      </a:pPr>
                      <a:endParaRPr lang="it-IT" sz="4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CLASSE</a:t>
                      </a:r>
                    </a:p>
                  </a:txBody>
                  <a:tcPr marL="49848" marR="49848" marT="0" marB="0" vert="vert27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DOCENTE A</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DOCENTE B</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DOCENTE C</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SUPPLENTI </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SOSTEGNO A</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SOSTEGNO B</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INGLESE</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RELIGIONE</a:t>
                      </a:r>
                    </a:p>
                  </a:txBody>
                  <a:tcPr marL="49848" marR="49848" marT="0" marB="0" vert="vert27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0"/>
                  </a:ext>
                </a:extLst>
              </a:tr>
              <a:tr h="328450">
                <a:tc>
                  <a:txBody>
                    <a:bodyPr/>
                    <a:lstStyle/>
                    <a:p>
                      <a:pPr algn="ctr">
                        <a:lnSpc>
                          <a:spcPts val="2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3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 A  </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BERTILACCIO</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STELLA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MARANO ROSANGELA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DI  FIORE MAURIZIA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1"/>
                  </a:ext>
                </a:extLst>
              </a:tr>
              <a:tr h="480060">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II</a:t>
                      </a:r>
                      <a:r>
                        <a:rPr lang="it-IT" sz="70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a:t>
                      </a: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MAKOVEC M.ASSUNTA</a:t>
                      </a:r>
                    </a:p>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CAMPO FABRIZIO</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BASCIANI SIMONA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IDA’ GRAZIELLA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 MARGHERITA</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2"/>
                  </a:ext>
                </a:extLst>
              </a:tr>
              <a:tr h="533400">
                <a:tc>
                  <a:txBody>
                    <a:bodyPr/>
                    <a:lstStyle/>
                    <a:p>
                      <a:pPr algn="ctr">
                        <a:lnSpc>
                          <a:spcPct val="150000"/>
                        </a:lnSpc>
                        <a:spcAft>
                          <a:spcPts val="0"/>
                        </a:spcAft>
                      </a:pPr>
                      <a:endParaRPr lang="it-IT" sz="3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IIIA </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CAPRARO</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CECILIA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r>
                        <a:rPr lang="it-IT" sz="7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PETTA    A. P. </a:t>
                      </a:r>
                    </a:p>
                    <a:p>
                      <a:pPr algn="ctr"/>
                      <a:r>
                        <a:rPr lang="it-IT" sz="7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DESIATO</a:t>
                      </a:r>
                      <a:r>
                        <a:rPr lang="it-IT" sz="700" b="1" kern="12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GIOVANNA</a:t>
                      </a:r>
                      <a:r>
                        <a:rPr lang="it-IT" sz="7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PASSERO ANGELINA</a:t>
                      </a: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D’ETTORRE ANNA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CAPRARO</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CECILIA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 MARGHERITA</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3"/>
                  </a:ext>
                </a:extLst>
              </a:tr>
              <a:tr h="492675">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IV A</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MANNARINO</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ROSA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ORIANO PALMA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MANNARINO</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ROSA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4"/>
                  </a:ext>
                </a:extLst>
              </a:tr>
              <a:tr h="335793">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VA</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MONDAINI</a:t>
                      </a:r>
                    </a:p>
                    <a:p>
                      <a:pPr marL="0" marR="0" lvl="0" indent="0" algn="ctr" defTabSz="914400" rtl="0" eaLnBrk="1" fontAlgn="auto" latinLnBrk="0" hangingPunct="1">
                        <a:lnSpc>
                          <a:spcPct val="150000"/>
                        </a:lnSpc>
                        <a:spcBef>
                          <a:spcPts val="0"/>
                        </a:spcBef>
                        <a:spcAft>
                          <a:spcPts val="0"/>
                        </a:spcAft>
                        <a:buClrTx/>
                        <a:buSzTx/>
                        <a:buFontTx/>
                        <a:buNone/>
                        <a:tabLst/>
                        <a:defRPr/>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 MARIA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DI  FIORE MAURIZIA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MASTRONICOLA MAURA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D’ETTORRE ANNA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DI  FIORE MAURIZIA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5"/>
                  </a:ext>
                </a:extLst>
              </a:tr>
              <a:tr h="515130">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ID</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PIEMONTE</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NERINA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CAMPO FABRIZIO</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it-IT" sz="7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LANDA ROSETTA</a:t>
                      </a:r>
                    </a:p>
                    <a:p>
                      <a:pPr algn="ctr"/>
                      <a:r>
                        <a:rPr lang="it-IT" sz="7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RISPOLI ADELE </a:t>
                      </a: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ROSSI FEDERICA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REGOLI SAVERIO</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6"/>
                  </a:ext>
                </a:extLst>
              </a:tr>
              <a:tr h="754380">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IID</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SANSO ROSARIA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CACCIAPUOTI</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TRINGALE MANUELA 14 ORE</a:t>
                      </a:r>
                    </a:p>
                    <a:p>
                      <a:pPr algn="ctr">
                        <a:lnSpc>
                          <a:spcPct val="150000"/>
                        </a:lnSpc>
                        <a:spcAft>
                          <a:spcPts val="0"/>
                        </a:spcAft>
                      </a:pPr>
                      <a:r>
                        <a:rPr lang="it-IT" sz="5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VANTAGGIATO</a:t>
                      </a: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MALAFRONTE MICHELA</a:t>
                      </a:r>
                    </a:p>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SANSO ROSARIA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7"/>
                  </a:ext>
                </a:extLst>
              </a:tr>
              <a:tr h="492675">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IIID</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SITZIA VANESSA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GUIDA MARIA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SITZIA VANESSA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8"/>
                  </a:ext>
                </a:extLst>
              </a:tr>
              <a:tr h="646743">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IVD</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BASILE A. MARIA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IDA’ GRAZIELLA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IDA’ GRAZIELLA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REGOLI</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SAVERIO</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9"/>
                  </a:ext>
                </a:extLst>
              </a:tr>
              <a:tr h="963193">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VD</a:t>
                      </a:r>
                    </a:p>
                  </a:txBody>
                  <a:tcPr marL="49848" marR="49848"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CRESCENZI ANTONELLA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CACCIAPUOTI</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GRASSO ANGELA</a:t>
                      </a:r>
                    </a:p>
                  </a:txBody>
                  <a:tcPr marL="49848" marR="49848"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50000"/>
                        </a:lnSpc>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REGOLI</a:t>
                      </a:r>
                    </a:p>
                    <a:p>
                      <a:pPr algn="ctr">
                        <a:lnSpc>
                          <a:spcPct val="150000"/>
                        </a:lnSpc>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SAVERIO</a:t>
                      </a:r>
                    </a:p>
                  </a:txBody>
                  <a:tcPr marL="49848" marR="49848"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2385004009"/>
                  </a:ext>
                </a:extLst>
              </a:tr>
            </a:tbl>
          </a:graphicData>
        </a:graphic>
      </p:graphicFrame>
      <p:sp>
        <p:nvSpPr>
          <p:cNvPr id="5" name="CasellaDiTesto 4"/>
          <p:cNvSpPr txBox="1"/>
          <p:nvPr/>
        </p:nvSpPr>
        <p:spPr>
          <a:xfrm>
            <a:off x="-1" y="1869180"/>
            <a:ext cx="7561263" cy="338554"/>
          </a:xfrm>
          <a:prstGeom prst="rect">
            <a:avLst/>
          </a:prstGeom>
          <a:solidFill>
            <a:srgbClr val="FFC00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pieno 40 ore settimanali</a:t>
            </a:r>
            <a:r>
              <a:rPr lang="it-IT" sz="1600" b="1" dirty="0">
                <a:effectLst>
                  <a:outerShdw dist="12700" dir="5400000" algn="ctr" rotWithShape="0">
                    <a:schemeClr val="bg1">
                      <a:lumMod val="50000"/>
                      <a:alpha val="20000"/>
                    </a:schemeClr>
                  </a:outerShdw>
                </a:effectLst>
                <a:latin typeface="Verdana" pitchFamily="34" charset="0"/>
              </a:rPr>
              <a:t> : Plesso Via Rodano</a:t>
            </a:r>
            <a:endParaRPr lang="it-IT" sz="1600" dirty="0">
              <a:effectLst>
                <a:outerShdw blurRad="38100" dist="38100" dir="2700000" algn="tl">
                  <a:srgbClr val="000000">
                    <a:alpha val="43137"/>
                  </a:srgbClr>
                </a:outerShdw>
              </a:effectLst>
            </a:endParaRPr>
          </a:p>
        </p:txBody>
      </p:sp>
      <p:sp>
        <p:nvSpPr>
          <p:cNvPr id="7" name="CasellaDiTesto 10">
            <a:hlinkClick r:id="rId3" action="ppaction://hlinksldjump"/>
          </p:cNvPr>
          <p:cNvSpPr txBox="1">
            <a:spLocks noChangeArrowheads="1"/>
          </p:cNvSpPr>
          <p:nvPr/>
        </p:nvSpPr>
        <p:spPr bwMode="auto">
          <a:xfrm>
            <a:off x="350838" y="9377363"/>
            <a:ext cx="1500187" cy="261610"/>
          </a:xfrm>
          <a:prstGeom prst="rect">
            <a:avLst/>
          </a:prstGeom>
          <a:noFill/>
          <a:ln w="9525">
            <a:noFill/>
            <a:miter lim="800000"/>
            <a:headEnd/>
            <a:tailEnd/>
          </a:ln>
        </p:spPr>
        <p:txBody>
          <a:bodyPr>
            <a:spAutoFit/>
          </a:bodyPr>
          <a:lstStyle/>
          <a:p>
            <a:pPr algn="ctr"/>
            <a:r>
              <a:rPr lang="it-IT" sz="1100" b="1" dirty="0">
                <a:latin typeface="Verdana" pitchFamily="34" charset="0"/>
                <a:hlinkClick r:id="rId3" action="ppaction://hlinksldjump"/>
              </a:rPr>
              <a:t>indice</a:t>
            </a:r>
            <a:endParaRPr lang="it-IT" sz="1100" b="1" dirty="0">
              <a:latin typeface="Verdana" pitchFamily="34" charset="0"/>
            </a:endParaRPr>
          </a:p>
        </p:txBody>
      </p:sp>
      <p:sp>
        <p:nvSpPr>
          <p:cNvPr id="9" name="CasellaDiTesto 8"/>
          <p:cNvSpPr txBox="1">
            <a:spLocks noChangeArrowheads="1"/>
          </p:cNvSpPr>
          <p:nvPr/>
        </p:nvSpPr>
        <p:spPr bwMode="auto">
          <a:xfrm>
            <a:off x="5638019" y="9305160"/>
            <a:ext cx="1500187" cy="261610"/>
          </a:xfrm>
          <a:prstGeom prst="rect">
            <a:avLst/>
          </a:prstGeom>
          <a:noFill/>
          <a:ln w="9525">
            <a:noFill/>
            <a:miter lim="800000"/>
            <a:headEnd/>
            <a:tailEnd/>
          </a:ln>
        </p:spPr>
        <p:txBody>
          <a:bodyPr>
            <a:spAutoFit/>
          </a:bodyPr>
          <a:lstStyle/>
          <a:p>
            <a:pPr algn="ctr"/>
            <a:r>
              <a:rPr lang="it-IT" sz="1100" b="1" dirty="0">
                <a:latin typeface="Verdana" pitchFamily="34" charset="0"/>
                <a:hlinkClick r:id="rId4" action="ppaction://hlinksldjump"/>
              </a:rPr>
              <a:t>indietro</a:t>
            </a:r>
            <a:endParaRPr lang="it-IT" sz="1100" b="1" dirty="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2275" y="1293813"/>
            <a:ext cx="6716713" cy="7386637"/>
          </a:xfrm>
          <a:prstGeom prst="rect">
            <a:avLst/>
          </a:prstGeom>
          <a:noFill/>
        </p:spPr>
        <p:txBody>
          <a:bodyPr>
            <a:spAutoFit/>
          </a:bodyPr>
          <a:lstStyle/>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endParaRPr lang="it-IT" sz="1200" dirty="0">
              <a:latin typeface="Verdana" pitchFamily="34" charset="0"/>
              <a:cs typeface="+mn-cs"/>
            </a:endParaRPr>
          </a:p>
          <a:p>
            <a:pPr fontAlgn="auto">
              <a:spcBef>
                <a:spcPts val="0"/>
              </a:spcBef>
              <a:spcAft>
                <a:spcPts val="0"/>
              </a:spcAft>
              <a:defRPr/>
            </a:pPr>
            <a:r>
              <a:rPr lang="it-IT" sz="1200" b="1" dirty="0">
                <a:latin typeface="Verdana" pitchFamily="34" charset="0"/>
                <a:cs typeface="+mn-cs"/>
              </a:rPr>
              <a:t> </a:t>
            </a:r>
            <a:endParaRPr lang="it-IT" sz="1200" dirty="0">
              <a:latin typeface="Verdana" pitchFamily="34" charset="0"/>
              <a:cs typeface="+mn-cs"/>
            </a:endParaRPr>
          </a:p>
          <a:p>
            <a:pPr fontAlgn="auto">
              <a:spcBef>
                <a:spcPts val="0"/>
              </a:spcBef>
              <a:spcAft>
                <a:spcPts val="0"/>
              </a:spcAft>
              <a:defRPr/>
            </a:pPr>
            <a:r>
              <a:rPr lang="it-IT" sz="1200" b="1" dirty="0">
                <a:latin typeface="Verdana" pitchFamily="34" charset="0"/>
                <a:cs typeface="+mn-cs"/>
              </a:rPr>
              <a:t> </a:t>
            </a:r>
            <a:endParaRPr lang="it-IT" sz="1200" dirty="0">
              <a:latin typeface="Verdana" pitchFamily="34" charset="0"/>
              <a:cs typeface="+mn-cs"/>
            </a:endParaRPr>
          </a:p>
          <a:p>
            <a:pPr algn="just" fontAlgn="auto">
              <a:lnSpc>
                <a:spcPct val="150000"/>
              </a:lnSpc>
              <a:spcBef>
                <a:spcPts val="0"/>
              </a:spcBef>
              <a:spcAft>
                <a:spcPts val="0"/>
              </a:spcAft>
              <a:defRPr/>
            </a:pPr>
            <a:r>
              <a:rPr lang="it-IT" sz="1200" b="1" dirty="0">
                <a:latin typeface="Verdana" pitchFamily="34" charset="0"/>
                <a:cs typeface="+mn-cs"/>
              </a:rPr>
              <a:t>La Carta dei Servizi scolastici, introdotta nell'ordinamento dal </a:t>
            </a:r>
            <a:r>
              <a:rPr lang="it-IT" sz="1200" b="1" i="1" dirty="0">
                <a:latin typeface="Verdana" pitchFamily="34" charset="0"/>
                <a:cs typeface="+mn-cs"/>
              </a:rPr>
              <a:t>Decreto del Presidente del Consiglio dei Ministri 7 giugno 1995</a:t>
            </a:r>
            <a:r>
              <a:rPr lang="it-IT" sz="1200" b="1" dirty="0">
                <a:latin typeface="Verdana" pitchFamily="34" charset="0"/>
                <a:cs typeface="+mn-cs"/>
              </a:rPr>
              <a:t>, è un documento pluriennale nel quale ciascuna scuola definisce e rende noto all’esterno i principi fondamentali e le finalità a cui ispira la propria attività.</a:t>
            </a:r>
          </a:p>
          <a:p>
            <a:pPr algn="just" fontAlgn="auto">
              <a:lnSpc>
                <a:spcPct val="150000"/>
              </a:lnSpc>
              <a:spcBef>
                <a:spcPts val="0"/>
              </a:spcBef>
              <a:spcAft>
                <a:spcPts val="0"/>
              </a:spcAft>
              <a:defRPr/>
            </a:pPr>
            <a:r>
              <a:rPr lang="it-IT" sz="1200" b="1" dirty="0">
                <a:latin typeface="Verdana" pitchFamily="34" charset="0"/>
                <a:cs typeface="+mn-cs"/>
              </a:rPr>
              <a:t> </a:t>
            </a:r>
          </a:p>
          <a:p>
            <a:pPr algn="just" fontAlgn="auto">
              <a:lnSpc>
                <a:spcPct val="150000"/>
              </a:lnSpc>
              <a:spcBef>
                <a:spcPts val="0"/>
              </a:spcBef>
              <a:spcAft>
                <a:spcPts val="0"/>
              </a:spcAft>
              <a:defRPr/>
            </a:pPr>
            <a:r>
              <a:rPr lang="it-IT" sz="1200" b="1" dirty="0">
                <a:latin typeface="Verdana" pitchFamily="34" charset="0"/>
                <a:cs typeface="+mn-cs"/>
              </a:rPr>
              <a:t>La Carta dei Servizi ha come fonte di ispirazione fondamentale i seguenti  articoli della Costituzione:</a:t>
            </a:r>
          </a:p>
          <a:p>
            <a:pPr fontAlgn="auto">
              <a:lnSpc>
                <a:spcPct val="150000"/>
              </a:lnSpc>
              <a:spcBef>
                <a:spcPts val="0"/>
              </a:spcBef>
              <a:spcAft>
                <a:spcPts val="0"/>
              </a:spcAft>
              <a:defRPr/>
            </a:pPr>
            <a:r>
              <a:rPr lang="it-IT" sz="1200" b="1" dirty="0">
                <a:latin typeface="Verdana" pitchFamily="34" charset="0"/>
                <a:cs typeface="+mn-cs"/>
              </a:rPr>
              <a:t> </a:t>
            </a:r>
            <a:endParaRPr lang="it-IT" sz="1200" dirty="0">
              <a:latin typeface="Verdana" pitchFamily="34" charset="0"/>
              <a:cs typeface="+mn-cs"/>
            </a:endParaRPr>
          </a:p>
          <a:p>
            <a:pPr algn="just" fontAlgn="auto">
              <a:lnSpc>
                <a:spcPct val="150000"/>
              </a:lnSpc>
              <a:spcBef>
                <a:spcPts val="0"/>
              </a:spcBef>
              <a:spcAft>
                <a:spcPts val="0"/>
              </a:spcAft>
              <a:defRPr/>
            </a:pPr>
            <a:r>
              <a:rPr lang="it-IT" sz="1200" b="1" i="1" dirty="0">
                <a:latin typeface="Verdana" pitchFamily="34" charset="0"/>
                <a:cs typeface="+mn-cs"/>
              </a:rPr>
              <a:t>Art.3 : E’ compito della Repubblica rimuovere gli ostacoli di ordine economico e sociale che limitando di fatto la libertà e l’uguaglianza dei cittadini impediscono il pieno sviluppo della persona umana e l’effettiva partecipazione di tutti i lavoratori all’organizzazione politica, economica e sociale del Paese.</a:t>
            </a:r>
            <a:endParaRPr lang="it-IT" sz="1200" b="1" dirty="0">
              <a:latin typeface="Verdana" pitchFamily="34" charset="0"/>
              <a:cs typeface="+mn-cs"/>
            </a:endParaRPr>
          </a:p>
          <a:p>
            <a:pPr algn="just" fontAlgn="auto">
              <a:lnSpc>
                <a:spcPct val="150000"/>
              </a:lnSpc>
              <a:spcBef>
                <a:spcPts val="0"/>
              </a:spcBef>
              <a:spcAft>
                <a:spcPts val="0"/>
              </a:spcAft>
              <a:defRPr/>
            </a:pPr>
            <a:r>
              <a:rPr lang="it-IT" sz="1200" b="1" i="1" dirty="0">
                <a:latin typeface="Verdana" pitchFamily="34" charset="0"/>
                <a:cs typeface="+mn-cs"/>
              </a:rPr>
              <a:t> </a:t>
            </a:r>
            <a:endParaRPr lang="it-IT" sz="1200" b="1" dirty="0">
              <a:latin typeface="Verdana" pitchFamily="34" charset="0"/>
              <a:cs typeface="+mn-cs"/>
            </a:endParaRPr>
          </a:p>
          <a:p>
            <a:pPr algn="just" fontAlgn="auto">
              <a:lnSpc>
                <a:spcPct val="150000"/>
              </a:lnSpc>
              <a:spcBef>
                <a:spcPts val="0"/>
              </a:spcBef>
              <a:spcAft>
                <a:spcPts val="0"/>
              </a:spcAft>
              <a:defRPr/>
            </a:pPr>
            <a:r>
              <a:rPr lang="it-IT" sz="1200" b="1" i="1" dirty="0">
                <a:latin typeface="Verdana" pitchFamily="34" charset="0"/>
                <a:cs typeface="+mn-cs"/>
              </a:rPr>
              <a:t>Art. 33: L’arte e la scienza sono libere e libero ne è l’insegnamento. La Repubblica detta le norme generali sull’istruzione ed istituisce scuole statali per tutti gli ordini e gradi. Enti e privati hanno il diritto di istituire scuole ed istituti di educazione, senza oneri per lo Stato.</a:t>
            </a:r>
            <a:endParaRPr lang="it-IT" sz="1200" b="1" dirty="0">
              <a:latin typeface="Verdana" pitchFamily="34" charset="0"/>
              <a:cs typeface="+mn-cs"/>
            </a:endParaRPr>
          </a:p>
          <a:p>
            <a:pPr algn="just" fontAlgn="auto">
              <a:lnSpc>
                <a:spcPct val="150000"/>
              </a:lnSpc>
              <a:spcBef>
                <a:spcPts val="0"/>
              </a:spcBef>
              <a:spcAft>
                <a:spcPts val="0"/>
              </a:spcAft>
              <a:defRPr/>
            </a:pPr>
            <a:r>
              <a:rPr lang="it-IT" sz="1200" b="1" i="1" dirty="0">
                <a:latin typeface="Verdana" pitchFamily="34" charset="0"/>
                <a:cs typeface="+mn-cs"/>
              </a:rPr>
              <a:t> </a:t>
            </a:r>
            <a:endParaRPr lang="it-IT" sz="1200" b="1" dirty="0">
              <a:latin typeface="Verdana" pitchFamily="34" charset="0"/>
              <a:cs typeface="+mn-cs"/>
            </a:endParaRPr>
          </a:p>
          <a:p>
            <a:pPr algn="just" fontAlgn="auto">
              <a:lnSpc>
                <a:spcPct val="150000"/>
              </a:lnSpc>
              <a:spcBef>
                <a:spcPts val="0"/>
              </a:spcBef>
              <a:spcAft>
                <a:spcPts val="0"/>
              </a:spcAft>
              <a:defRPr/>
            </a:pPr>
            <a:r>
              <a:rPr lang="it-IT" sz="1200" b="1" i="1" dirty="0">
                <a:latin typeface="Verdana" pitchFamily="34" charset="0"/>
                <a:cs typeface="+mn-cs"/>
              </a:rPr>
              <a:t>Art. 34: La scuola è aperta a tutti. L’istruzione inferiore,impartita per almeno otto anni, è obbligatoria e gratuita.</a:t>
            </a:r>
            <a:endParaRPr lang="it-IT" sz="1200" b="1" dirty="0">
              <a:latin typeface="Verdana" pitchFamily="34" charset="0"/>
              <a:cs typeface="+mn-cs"/>
            </a:endParaRPr>
          </a:p>
          <a:p>
            <a:pPr fontAlgn="auto">
              <a:lnSpc>
                <a:spcPct val="150000"/>
              </a:lnSpc>
              <a:spcBef>
                <a:spcPts val="0"/>
              </a:spcBef>
              <a:spcAft>
                <a:spcPts val="0"/>
              </a:spcAft>
              <a:defRPr/>
            </a:pPr>
            <a:r>
              <a:rPr lang="it-IT" sz="1200" i="1" dirty="0">
                <a:latin typeface="Verdana" pitchFamily="34" charset="0"/>
                <a:cs typeface="+mn-cs"/>
              </a:rPr>
              <a:t> </a:t>
            </a:r>
            <a:endParaRPr lang="it-IT" sz="1200" dirty="0">
              <a:latin typeface="Verdana" pitchFamily="34" charset="0"/>
              <a:cs typeface="+mn-cs"/>
            </a:endParaRPr>
          </a:p>
          <a:p>
            <a:pPr fontAlgn="auto">
              <a:spcBef>
                <a:spcPts val="0"/>
              </a:spcBef>
              <a:spcAft>
                <a:spcPts val="0"/>
              </a:spcAft>
              <a:defRPr/>
            </a:pPr>
            <a:r>
              <a:rPr lang="it-IT" sz="1200" dirty="0">
                <a:latin typeface="Verdana" pitchFamily="34" charset="0"/>
                <a:cs typeface="+mn-cs"/>
              </a:rPr>
              <a:t> </a:t>
            </a:r>
          </a:p>
          <a:p>
            <a:pPr fontAlgn="auto">
              <a:spcBef>
                <a:spcPts val="0"/>
              </a:spcBef>
              <a:spcAft>
                <a:spcPts val="0"/>
              </a:spcAft>
              <a:defRPr/>
            </a:pPr>
            <a:endParaRPr lang="it-IT" sz="1200" dirty="0">
              <a:latin typeface="Verdana" pitchFamily="34" charset="0"/>
              <a:cs typeface="+mn-cs"/>
            </a:endParaRPr>
          </a:p>
        </p:txBody>
      </p:sp>
      <p:sp>
        <p:nvSpPr>
          <p:cNvPr id="3" name="Rettangolo 2"/>
          <p:cNvSpPr/>
          <p:nvPr/>
        </p:nvSpPr>
        <p:spPr>
          <a:xfrm>
            <a:off x="0" y="374650"/>
            <a:ext cx="7561263" cy="401638"/>
          </a:xfrm>
          <a:prstGeom prst="rect">
            <a:avLst/>
          </a:prstGeom>
        </p:spPr>
        <p:txBody>
          <a:bodyPr>
            <a:spAutoFit/>
          </a:bodyPr>
          <a:lstStyle/>
          <a:p>
            <a:pPr algn="ctr" fontAlgn="auto">
              <a:spcBef>
                <a:spcPts val="0"/>
              </a:spcBef>
              <a:spcAft>
                <a:spcPts val="0"/>
              </a:spcAft>
              <a:defRPr/>
            </a:pPr>
            <a:r>
              <a:rPr lang="it-IT" sz="2000" b="1" dirty="0">
                <a:solidFill>
                  <a:schemeClr val="tx2"/>
                </a:solidFill>
                <a:effectLst>
                  <a:outerShdw blurRad="50800" dist="38100" algn="tr" rotWithShape="0">
                    <a:prstClr val="black">
                      <a:alpha val="40000"/>
                    </a:prstClr>
                  </a:outerShdw>
                </a:effectLst>
                <a:latin typeface="Verdana" pitchFamily="34" charset="0"/>
                <a:cs typeface="+mn-cs"/>
              </a:rPr>
              <a:t>Sezione I - Carta dei servizi</a:t>
            </a:r>
            <a:endParaRPr lang="it-IT" sz="2000" dirty="0">
              <a:solidFill>
                <a:schemeClr val="tx2"/>
              </a:solidFill>
              <a:latin typeface="Verdana" pitchFamily="34" charset="0"/>
              <a:cs typeface="+mn-cs"/>
            </a:endParaRPr>
          </a:p>
        </p:txBody>
      </p:sp>
      <p:sp>
        <p:nvSpPr>
          <p:cNvPr id="5" name="CasellaDiTesto 4"/>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169551"/>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p>
          <a:p>
            <a:pPr algn="ctr" fontAlgn="auto">
              <a:spcBef>
                <a:spcPts val="0"/>
              </a:spcBef>
              <a:spcAft>
                <a:spcPts val="0"/>
              </a:spcAft>
              <a:defRPr/>
            </a:pPr>
            <a:endParaRPr lang="it-IT"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a:t>
            </a:r>
          </a:p>
        </p:txBody>
      </p:sp>
      <p:graphicFrame>
        <p:nvGraphicFramePr>
          <p:cNvPr id="7" name="Tabella 6"/>
          <p:cNvGraphicFramePr>
            <a:graphicFrameLocks noGrp="1"/>
          </p:cNvGraphicFramePr>
          <p:nvPr/>
        </p:nvGraphicFramePr>
        <p:xfrm>
          <a:off x="383109" y="1518418"/>
          <a:ext cx="6795045" cy="7045788"/>
        </p:xfrm>
        <a:graphic>
          <a:graphicData uri="http://schemas.openxmlformats.org/drawingml/2006/table">
            <a:tbl>
              <a:tblPr>
                <a:effectLst>
                  <a:outerShdw blurRad="50800" dist="38100" algn="l" rotWithShape="0">
                    <a:prstClr val="black">
                      <a:alpha val="40000"/>
                    </a:prstClr>
                  </a:outerShdw>
                </a:effectLst>
              </a:tblPr>
              <a:tblGrid>
                <a:gridCol w="2357454">
                  <a:extLst>
                    <a:ext uri="{9D8B030D-6E8A-4147-A177-3AD203B41FA5}">
                      <a16:colId xmlns:a16="http://schemas.microsoft.com/office/drawing/2014/main" xmlns="" val="20000"/>
                    </a:ext>
                  </a:extLst>
                </a:gridCol>
                <a:gridCol w="1328309">
                  <a:extLst>
                    <a:ext uri="{9D8B030D-6E8A-4147-A177-3AD203B41FA5}">
                      <a16:colId xmlns:a16="http://schemas.microsoft.com/office/drawing/2014/main" xmlns="" val="20001"/>
                    </a:ext>
                  </a:extLst>
                </a:gridCol>
                <a:gridCol w="1559123">
                  <a:extLst>
                    <a:ext uri="{9D8B030D-6E8A-4147-A177-3AD203B41FA5}">
                      <a16:colId xmlns:a16="http://schemas.microsoft.com/office/drawing/2014/main" xmlns="" val="20002"/>
                    </a:ext>
                  </a:extLst>
                </a:gridCol>
                <a:gridCol w="1550159">
                  <a:extLst>
                    <a:ext uri="{9D8B030D-6E8A-4147-A177-3AD203B41FA5}">
                      <a16:colId xmlns:a16="http://schemas.microsoft.com/office/drawing/2014/main" xmlns="" val="20003"/>
                    </a:ext>
                  </a:extLst>
                </a:gridCol>
              </a:tblGrid>
              <a:tr h="1086948">
                <a:tc gridSpan="4">
                  <a:txBody>
                    <a:bodyPr/>
                    <a:lstStyle/>
                    <a:p>
                      <a:pPr algn="ctr">
                        <a:spcAft>
                          <a:spcPts val="0"/>
                        </a:spcAft>
                      </a:pPr>
                      <a:endParaRPr lang="it-IT" sz="1000" b="0" u="none" dirty="0">
                        <a:solidFill>
                          <a:schemeClr val="tx2"/>
                        </a:solidFill>
                        <a:effectLst>
                          <a:outerShdw blurRad="50800" dist="38100" algn="tr" rotWithShape="0">
                            <a:prstClr val="black">
                              <a:alpha val="40000"/>
                            </a:prstClr>
                          </a:outerShdw>
                        </a:effectLst>
                        <a:latin typeface="Verdana"/>
                        <a:ea typeface="Times New Roman"/>
                      </a:endParaRPr>
                    </a:p>
                    <a:p>
                      <a:pPr algn="ctr">
                        <a:spcAft>
                          <a:spcPts val="0"/>
                        </a:spcAft>
                      </a:pPr>
                      <a:r>
                        <a:rPr lang="it-IT" sz="1700" b="1" u="none" dirty="0">
                          <a:solidFill>
                            <a:schemeClr val="tx2"/>
                          </a:solidFill>
                          <a:effectLst>
                            <a:outerShdw blurRad="50800" dist="38100" algn="tr" rotWithShape="0">
                              <a:prstClr val="black">
                                <a:alpha val="40000"/>
                              </a:prstClr>
                            </a:outerShdw>
                          </a:effectLst>
                          <a:latin typeface="Verdana"/>
                          <a:ea typeface="Times New Roman"/>
                        </a:rPr>
                        <a:t>SCUOLA PRIMARIA  </a:t>
                      </a:r>
                      <a:endParaRPr lang="it-IT" sz="1400" b="1" u="none" dirty="0">
                        <a:solidFill>
                          <a:schemeClr val="tx2"/>
                        </a:solidFill>
                        <a:latin typeface="Times New Roman"/>
                        <a:ea typeface="Times New Roman"/>
                      </a:endParaRPr>
                    </a:p>
                    <a:p>
                      <a:pPr algn="ctr">
                        <a:spcAft>
                          <a:spcPts val="0"/>
                        </a:spcAft>
                      </a:pPr>
                      <a:r>
                        <a:rPr lang="it-IT" sz="1700" b="1" dirty="0">
                          <a:solidFill>
                            <a:schemeClr val="tx2"/>
                          </a:solidFill>
                          <a:effectLst>
                            <a:outerShdw blurRad="50800" dist="38100" algn="tr" rotWithShape="0">
                              <a:prstClr val="black">
                                <a:alpha val="40000"/>
                              </a:prstClr>
                            </a:outerShdw>
                          </a:effectLst>
                          <a:latin typeface="Verdana"/>
                          <a:ea typeface="Times New Roman"/>
                        </a:rPr>
                        <a:t> QUOTE ORARIE PER DISCIPLINA - TEMPO PIENO </a:t>
                      </a:r>
                    </a:p>
                    <a:p>
                      <a:pPr algn="ctr">
                        <a:spcAft>
                          <a:spcPts val="0"/>
                        </a:spcAft>
                      </a:pPr>
                      <a:r>
                        <a:rPr lang="it-IT" sz="1700" b="1" dirty="0">
                          <a:solidFill>
                            <a:schemeClr val="tx2"/>
                          </a:solidFill>
                          <a:effectLst>
                            <a:outerShdw blurRad="50800" dist="38100" algn="tr" rotWithShape="0">
                              <a:prstClr val="black">
                                <a:alpha val="40000"/>
                              </a:prstClr>
                            </a:outerShdw>
                          </a:effectLst>
                          <a:latin typeface="Verdana"/>
                          <a:ea typeface="Times New Roman"/>
                        </a:rPr>
                        <a:t>(30 ORE + 10 MENSA)</a:t>
                      </a:r>
                      <a:endParaRPr lang="it-IT" sz="1400" b="1" dirty="0">
                        <a:solidFill>
                          <a:schemeClr val="tx2"/>
                        </a:solidFill>
                        <a:latin typeface="Times New Roman"/>
                        <a:ea typeface="Times New Roman"/>
                      </a:endParaRPr>
                    </a:p>
                  </a:txBody>
                  <a:tcPr marL="74474" marR="74474" marT="0" marB="0">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960120">
                <a:tc>
                  <a:txBody>
                    <a:bodyPr/>
                    <a:lstStyle/>
                    <a:p>
                      <a:pPr algn="ctr">
                        <a:lnSpc>
                          <a:spcPct val="150000"/>
                        </a:lnSpc>
                        <a:spcAft>
                          <a:spcPts val="0"/>
                        </a:spcAft>
                      </a:pPr>
                      <a:r>
                        <a:rPr lang="it-IT" sz="1400" b="1" dirty="0">
                          <a:solidFill>
                            <a:schemeClr val="tx2"/>
                          </a:solidFill>
                          <a:latin typeface="Verdana" pitchFamily="34" charset="0"/>
                          <a:ea typeface="Times New Roman"/>
                        </a:rPr>
                        <a:t>DISCIPLINE</a:t>
                      </a: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PRIME</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SECONDE</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TERZE-QUARTE-QUINTE</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20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it-IT" sz="1400" b="1" dirty="0">
                          <a:solidFill>
                            <a:schemeClr val="tx2"/>
                          </a:solidFill>
                          <a:latin typeface="Verdana" pitchFamily="34" charset="0"/>
                          <a:ea typeface="Times New Roman"/>
                        </a:rPr>
                        <a:t>ITALIANO </a:t>
                      </a:r>
                      <a:r>
                        <a:rPr lang="it-IT" sz="1200" b="1" dirty="0">
                          <a:solidFill>
                            <a:schemeClr val="tx1"/>
                          </a:solidFill>
                          <a:latin typeface="Verdana" pitchFamily="34" charset="0"/>
                          <a:ea typeface="Times New Roman"/>
                          <a:hlinkClick r:id="rId3" action="ppaction://hlinksldjump"/>
                        </a:rPr>
                        <a:t>dettagli</a:t>
                      </a:r>
                      <a:endParaRPr lang="it-IT" sz="1200" b="1" dirty="0">
                        <a:solidFill>
                          <a:schemeClr val="tx1"/>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9</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9</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7</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MATEMATICA </a:t>
                      </a:r>
                      <a:r>
                        <a:rPr lang="it-IT" sz="1200" b="1" dirty="0">
                          <a:solidFill>
                            <a:schemeClr val="tx1"/>
                          </a:solidFill>
                          <a:latin typeface="Verdana" pitchFamily="34" charset="0"/>
                          <a:ea typeface="Times New Roman"/>
                          <a:hlinkClick r:id="rId4"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8</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7</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7</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STORIA </a:t>
                      </a:r>
                      <a:r>
                        <a:rPr lang="it-IT" sz="1200" b="1" dirty="0">
                          <a:solidFill>
                            <a:schemeClr val="tx1"/>
                          </a:solidFill>
                          <a:latin typeface="Verdana" pitchFamily="34" charset="0"/>
                          <a:ea typeface="Times New Roman"/>
                          <a:hlinkClick r:id="rId5"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3</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GEOGRAFIA </a:t>
                      </a:r>
                      <a:r>
                        <a:rPr lang="it-IT" sz="1200" b="1" dirty="0">
                          <a:solidFill>
                            <a:schemeClr val="tx1"/>
                          </a:solidFill>
                          <a:latin typeface="Verdana" pitchFamily="34" charset="0"/>
                          <a:ea typeface="Times New Roman"/>
                          <a:hlinkClick r:id="rId6"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5"/>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SCIENZE </a:t>
                      </a:r>
                      <a:r>
                        <a:rPr lang="it-IT" sz="1200" b="1" dirty="0">
                          <a:solidFill>
                            <a:schemeClr val="tx1"/>
                          </a:solidFill>
                          <a:latin typeface="Verdana" pitchFamily="34" charset="0"/>
                          <a:ea typeface="Times New Roman"/>
                          <a:hlinkClick r:id="rId7"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6"/>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SPORT </a:t>
                      </a:r>
                      <a:r>
                        <a:rPr lang="it-IT" sz="1200" b="1" dirty="0">
                          <a:solidFill>
                            <a:schemeClr val="tx1"/>
                          </a:solidFill>
                          <a:latin typeface="Verdana" pitchFamily="34" charset="0"/>
                          <a:ea typeface="Times New Roman"/>
                          <a:hlinkClick r:id="rId8"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7"/>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TECNOLOGIA </a:t>
                      </a:r>
                      <a:r>
                        <a:rPr lang="it-IT" sz="1200" b="1" dirty="0">
                          <a:solidFill>
                            <a:schemeClr val="tx1"/>
                          </a:solidFill>
                          <a:latin typeface="Verdana" pitchFamily="34" charset="0"/>
                          <a:ea typeface="Times New Roman"/>
                          <a:hlinkClick r:id="rId9"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8"/>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IMMAGINE </a:t>
                      </a:r>
                      <a:r>
                        <a:rPr lang="it-IT" sz="1200" b="1" dirty="0">
                          <a:solidFill>
                            <a:schemeClr val="tx1"/>
                          </a:solidFill>
                          <a:latin typeface="Verdana" pitchFamily="34" charset="0"/>
                          <a:ea typeface="Times New Roman"/>
                          <a:hlinkClick r:id="rId10"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9"/>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MUSICA </a:t>
                      </a:r>
                      <a:r>
                        <a:rPr lang="it-IT" sz="1200" b="1" dirty="0">
                          <a:solidFill>
                            <a:schemeClr val="tx1"/>
                          </a:solidFill>
                          <a:latin typeface="Verdana" pitchFamily="34" charset="0"/>
                          <a:ea typeface="Times New Roman"/>
                          <a:hlinkClick r:id="rId11"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10"/>
                  </a:ext>
                </a:extLst>
              </a:tr>
              <a:tr h="320040">
                <a:tc>
                  <a:txBody>
                    <a:bodyPr/>
                    <a:lstStyle/>
                    <a:p>
                      <a:pPr algn="ctr">
                        <a:lnSpc>
                          <a:spcPct val="150000"/>
                        </a:lnSpc>
                        <a:spcAft>
                          <a:spcPts val="0"/>
                        </a:spcAft>
                      </a:pPr>
                      <a:r>
                        <a:rPr lang="it-IT" sz="1400" b="1" dirty="0">
                          <a:solidFill>
                            <a:schemeClr val="tx2"/>
                          </a:solidFill>
                          <a:latin typeface="Verdana" pitchFamily="34" charset="0"/>
                          <a:ea typeface="Times New Roman"/>
                        </a:rPr>
                        <a:t>INGLESE </a:t>
                      </a:r>
                      <a:r>
                        <a:rPr lang="it-IT" sz="1200" b="1" dirty="0">
                          <a:solidFill>
                            <a:schemeClr val="tx1"/>
                          </a:solidFill>
                          <a:latin typeface="Verdana" pitchFamily="34" charset="0"/>
                          <a:ea typeface="Times New Roman"/>
                          <a:hlinkClick r:id="rId12" action="ppaction://hlinksldjump"/>
                        </a:rPr>
                        <a:t>dettagli</a:t>
                      </a:r>
                      <a:endParaRPr lang="it-IT" sz="12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1</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3</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11"/>
                  </a:ext>
                </a:extLst>
              </a:tr>
              <a:tr h="1554480">
                <a:tc>
                  <a:txBody>
                    <a:bodyPr/>
                    <a:lstStyle/>
                    <a:p>
                      <a:pPr algn="ctr">
                        <a:lnSpc>
                          <a:spcPct val="150000"/>
                        </a:lnSpc>
                        <a:spcAft>
                          <a:spcPts val="0"/>
                        </a:spcAft>
                      </a:pPr>
                      <a:endParaRPr lang="it-IT" sz="1400" b="1" dirty="0">
                        <a:solidFill>
                          <a:schemeClr val="tx2"/>
                        </a:solidFill>
                        <a:latin typeface="Verdana" pitchFamily="34" charset="0"/>
                        <a:ea typeface="Times New Roman"/>
                      </a:endParaRPr>
                    </a:p>
                    <a:p>
                      <a:pPr algn="ctr">
                        <a:lnSpc>
                          <a:spcPct val="150000"/>
                        </a:lnSpc>
                        <a:spcAft>
                          <a:spcPts val="0"/>
                        </a:spcAft>
                      </a:pPr>
                      <a:r>
                        <a:rPr lang="it-IT" sz="1400" b="1" dirty="0">
                          <a:solidFill>
                            <a:schemeClr val="tx2"/>
                          </a:solidFill>
                          <a:latin typeface="Verdana" pitchFamily="34" charset="0"/>
                        </a:rPr>
                        <a:t>RELIGIONE/MATERIA ALTERNATIVA </a:t>
                      </a:r>
                    </a:p>
                    <a:p>
                      <a:pPr marL="0" marR="0" indent="0" algn="ctr" defTabSz="914400" rtl="0" eaLnBrk="1" fontAlgn="auto" latinLnBrk="0" hangingPunct="1">
                        <a:lnSpc>
                          <a:spcPct val="150000"/>
                        </a:lnSpc>
                        <a:spcBef>
                          <a:spcPts val="0"/>
                        </a:spcBef>
                        <a:spcAft>
                          <a:spcPts val="0"/>
                        </a:spcAft>
                        <a:buClrTx/>
                        <a:buSzTx/>
                        <a:buFontTx/>
                        <a:buNone/>
                        <a:tabLst/>
                        <a:defRPr/>
                      </a:pPr>
                      <a:r>
                        <a:rPr lang="it-IT" sz="1200" b="1" u="none" dirty="0">
                          <a:solidFill>
                            <a:schemeClr val="tx2"/>
                          </a:solidFill>
                          <a:latin typeface="Verdana" pitchFamily="34" charset="0"/>
                          <a:ea typeface="Times New Roman"/>
                          <a:hlinkClick r:id="rId13" action="ppaction://hlinksldjump"/>
                        </a:rPr>
                        <a:t>dettagli</a:t>
                      </a:r>
                      <a:endParaRPr lang="it-IT" sz="1200" b="1" u="none" dirty="0">
                        <a:solidFill>
                          <a:schemeClr val="tx2"/>
                        </a:solidFill>
                        <a:latin typeface="Verdana" pitchFamily="34" charset="0"/>
                        <a:ea typeface="Times New Roman"/>
                      </a:endParaRPr>
                    </a:p>
                    <a:p>
                      <a:pPr algn="ctr">
                        <a:lnSpc>
                          <a:spcPct val="150000"/>
                        </a:lnSpc>
                        <a:spcAft>
                          <a:spcPts val="0"/>
                        </a:spcAft>
                      </a:pPr>
                      <a:endParaRPr lang="it-IT" sz="1400" b="1" dirty="0">
                        <a:solidFill>
                          <a:schemeClr val="tx2"/>
                        </a:solidFill>
                        <a:latin typeface="Verdana" pitchFamily="34" charset="0"/>
                        <a:ea typeface="Times New Roman"/>
                      </a:endParaRP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2</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12"/>
                  </a:ext>
                </a:extLst>
              </a:tr>
              <a:tr h="243840">
                <a:tc>
                  <a:txBody>
                    <a:bodyPr/>
                    <a:lstStyle/>
                    <a:p>
                      <a:pPr algn="ctr">
                        <a:spcAft>
                          <a:spcPts val="0"/>
                        </a:spcAft>
                      </a:pPr>
                      <a:r>
                        <a:rPr lang="it-IT" sz="1600" b="1" dirty="0">
                          <a:solidFill>
                            <a:schemeClr val="tx2"/>
                          </a:solidFill>
                          <a:latin typeface="Verdana" pitchFamily="34" charset="0"/>
                          <a:ea typeface="Times New Roman"/>
                        </a:rPr>
                        <a:t>TOTALE</a:t>
                      </a:r>
                    </a:p>
                  </a:txBody>
                  <a:tcPr marL="74474" marR="74474"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spcAft>
                          <a:spcPts val="0"/>
                        </a:spcAft>
                      </a:pPr>
                      <a:r>
                        <a:rPr lang="it-IT" sz="1600" b="1" dirty="0">
                          <a:solidFill>
                            <a:schemeClr val="tx2"/>
                          </a:solidFill>
                          <a:latin typeface="Verdana" pitchFamily="34" charset="0"/>
                          <a:ea typeface="Times New Roman"/>
                        </a:rPr>
                        <a:t>30</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spcAft>
                          <a:spcPts val="0"/>
                        </a:spcAft>
                      </a:pPr>
                      <a:r>
                        <a:rPr lang="it-IT" sz="1600" b="1" dirty="0">
                          <a:solidFill>
                            <a:schemeClr val="tx2"/>
                          </a:solidFill>
                          <a:latin typeface="Verdana" pitchFamily="34" charset="0"/>
                          <a:ea typeface="Times New Roman"/>
                        </a:rPr>
                        <a:t>30</a:t>
                      </a:r>
                    </a:p>
                  </a:txBody>
                  <a:tcPr marL="74474" marR="74474"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spcAft>
                          <a:spcPts val="0"/>
                        </a:spcAft>
                      </a:pPr>
                      <a:r>
                        <a:rPr lang="it-IT" sz="1600" b="1" dirty="0">
                          <a:solidFill>
                            <a:schemeClr val="tx2"/>
                          </a:solidFill>
                          <a:latin typeface="Verdana" pitchFamily="34" charset="0"/>
                          <a:ea typeface="Times New Roman"/>
                        </a:rPr>
                        <a:t>30</a:t>
                      </a:r>
                    </a:p>
                  </a:txBody>
                  <a:tcPr marL="74474" marR="74474"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13"/>
                  </a:ext>
                </a:extLst>
              </a:tr>
            </a:tbl>
          </a:graphicData>
        </a:graphic>
      </p:graphicFrame>
      <p:sp>
        <p:nvSpPr>
          <p:cNvPr id="9" name="CasellaDiTesto 10">
            <a:hlinkClick r:id="rId14"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14" action="ppaction://hlinksldjump"/>
              </a:rPr>
              <a:t>indice</a:t>
            </a:r>
            <a:endParaRPr lang="it-IT" sz="1200" b="1" dirty="0">
              <a:latin typeface="Verdana" pitchFamily="34" charset="0"/>
            </a:endParaRPr>
          </a:p>
        </p:txBody>
      </p:sp>
      <p:sp>
        <p:nvSpPr>
          <p:cNvPr id="5" name="CasellaDiTesto 4"/>
          <p:cNvSpPr txBox="1">
            <a:spLocks noChangeArrowheads="1"/>
          </p:cNvSpPr>
          <p:nvPr/>
        </p:nvSpPr>
        <p:spPr bwMode="auto">
          <a:xfrm>
            <a:off x="5638019" y="9305160"/>
            <a:ext cx="1500187" cy="261610"/>
          </a:xfrm>
          <a:prstGeom prst="rect">
            <a:avLst/>
          </a:prstGeom>
          <a:noFill/>
          <a:ln w="9525">
            <a:noFill/>
            <a:miter lim="800000"/>
            <a:headEnd/>
            <a:tailEnd/>
          </a:ln>
        </p:spPr>
        <p:txBody>
          <a:bodyPr>
            <a:spAutoFit/>
          </a:bodyPr>
          <a:lstStyle/>
          <a:p>
            <a:pPr algn="ctr"/>
            <a:r>
              <a:rPr lang="it-IT" sz="1100" b="1" dirty="0">
                <a:latin typeface="Verdana" pitchFamily="34" charset="0"/>
                <a:hlinkClick r:id="rId15" action="ppaction://hlinksldjump"/>
              </a:rPr>
              <a:t>indietro</a:t>
            </a:r>
            <a:endParaRPr lang="it-IT" sz="1100" b="1" dirty="0">
              <a:latin typeface="Verdana"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 y="478536"/>
            <a:ext cx="7561263" cy="335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600" b="1" i="0" u="none" strike="noStrike" cap="none" normalizeH="0" baseline="0" dirty="0">
                <a:ln>
                  <a:noFill/>
                </a:ln>
                <a:solidFill>
                  <a:schemeClr val="tx1"/>
                </a:solidFill>
                <a:effectLst/>
                <a:latin typeface="Verdana" pitchFamily="34" charset="0"/>
              </a:rPr>
              <a:t>Materia alternativa all’insegnamento della religione cattolica</a:t>
            </a:r>
            <a:endParaRPr kumimoji="0" lang="it-IT" sz="1800" b="0" i="0" u="none" strike="noStrike" cap="none" normalizeH="0" baseline="0" dirty="0">
              <a:ln>
                <a:noFill/>
              </a:ln>
              <a:solidFill>
                <a:schemeClr val="tx1"/>
              </a:solidFill>
              <a:effectLst/>
              <a:latin typeface="Arial" pitchFamily="34" charset="0"/>
            </a:endParaRPr>
          </a:p>
        </p:txBody>
      </p:sp>
      <p:sp>
        <p:nvSpPr>
          <p:cNvPr id="8" name="CasellaDiTesto 7"/>
          <p:cNvSpPr txBox="1"/>
          <p:nvPr/>
        </p:nvSpPr>
        <p:spPr>
          <a:xfrm>
            <a:off x="494483" y="1247672"/>
            <a:ext cx="6643734" cy="3970318"/>
          </a:xfrm>
          <a:prstGeom prst="rect">
            <a:avLst/>
          </a:prstGeom>
          <a:noFill/>
        </p:spPr>
        <p:txBody>
          <a:bodyPr wrap="square" rtlCol="0">
            <a:spAutoFit/>
          </a:bodyPr>
          <a:lstStyle/>
          <a:p>
            <a:pPr algn="just"/>
            <a:r>
              <a:rPr lang="it-IT" sz="1200" b="1" dirty="0">
                <a:latin typeface="Verdana" pitchFamily="34" charset="0"/>
              </a:rPr>
              <a:t>Ogni anno il Collegio dei Docenti delibera i criteri organizzativi e i contenuti della materia alternativa all’insegnamento della religione cattolica per i tre ordini della nostra scuola.</a:t>
            </a:r>
          </a:p>
          <a:p>
            <a:pPr algn="just"/>
            <a:r>
              <a:rPr lang="it-IT" sz="1200" b="1" dirty="0">
                <a:latin typeface="Verdana" pitchFamily="34" charset="0"/>
              </a:rPr>
              <a:t> </a:t>
            </a:r>
          </a:p>
          <a:p>
            <a:pPr algn="just"/>
            <a:r>
              <a:rPr lang="it-IT" sz="1200" b="1" dirty="0">
                <a:latin typeface="Verdana" pitchFamily="34" charset="0"/>
              </a:rPr>
              <a:t>Materia di insegnamento: “educazione alla convivenza civile e intercultura, giochi linguistici, elementi di educazione civica ed educazione alla cittadinanza”;</a:t>
            </a:r>
          </a:p>
          <a:p>
            <a:pPr algn="just"/>
            <a:r>
              <a:rPr lang="it-IT" sz="1200" b="1" dirty="0">
                <a:latin typeface="Verdana" pitchFamily="34" charset="0"/>
              </a:rPr>
              <a:t>Modalità organizzative:</a:t>
            </a:r>
          </a:p>
          <a:p>
            <a:pPr algn="just"/>
            <a:endParaRPr lang="it-IT" sz="1200" b="1" dirty="0">
              <a:latin typeface="Verdana" pitchFamily="34" charset="0"/>
            </a:endParaRPr>
          </a:p>
          <a:p>
            <a:pPr lvl="1" algn="just">
              <a:buFont typeface="Wingdings" pitchFamily="2" charset="2"/>
              <a:buChar char="Ø"/>
            </a:pPr>
            <a:r>
              <a:rPr lang="it-IT" sz="1200" b="1" dirty="0">
                <a:latin typeface="Verdana" pitchFamily="34" charset="0"/>
              </a:rPr>
              <a:t>uscita anticipata o entrata posticipata per coloro che non intendano avvalersi dell’insegnamento della religione né della materia alternativa;</a:t>
            </a:r>
          </a:p>
          <a:p>
            <a:pPr lvl="1" algn="just">
              <a:buFont typeface="Wingdings" pitchFamily="2" charset="2"/>
              <a:buChar char="Ø"/>
            </a:pPr>
            <a:endParaRPr lang="it-IT" sz="1200" b="1" dirty="0">
              <a:latin typeface="Verdana" pitchFamily="34" charset="0"/>
            </a:endParaRPr>
          </a:p>
          <a:p>
            <a:pPr lvl="1" algn="just">
              <a:buFont typeface="Wingdings" pitchFamily="2" charset="2"/>
              <a:buChar char="Ø"/>
            </a:pPr>
            <a:r>
              <a:rPr lang="it-IT" sz="1200" b="1" dirty="0">
                <a:latin typeface="Verdana" pitchFamily="34" charset="0"/>
              </a:rPr>
              <a:t>insegnamento della materia alternativa con l’inserimento in una classe in cui la suddetta attività sarà svolta con la supervisione dell’insegnante della classe accogliente;</a:t>
            </a:r>
          </a:p>
          <a:p>
            <a:pPr lvl="1" algn="just">
              <a:buFont typeface="Wingdings" pitchFamily="2" charset="2"/>
              <a:buChar char="Ø"/>
            </a:pPr>
            <a:endParaRPr lang="it-IT" sz="1200" b="1" dirty="0">
              <a:latin typeface="Verdana" pitchFamily="34" charset="0"/>
            </a:endParaRPr>
          </a:p>
          <a:p>
            <a:pPr lvl="1" algn="just">
              <a:buFont typeface="Wingdings" pitchFamily="2" charset="2"/>
              <a:buChar char="Ø"/>
            </a:pPr>
            <a:r>
              <a:rPr lang="it-IT" sz="1200" b="1" dirty="0">
                <a:latin typeface="Verdana" pitchFamily="34" charset="0"/>
              </a:rPr>
              <a:t>per la scuola primaria anche per un solo alunno sarà disposta un’insegnante, che porterà con sé l’alunno stesso qualora dovesse esistere un’emergenza per le sostituzioni dei docenti assenti.</a:t>
            </a:r>
          </a:p>
          <a:p>
            <a:pPr algn="just"/>
            <a:endParaRPr lang="it-IT" sz="1200" b="1" dirty="0">
              <a:latin typeface="Verdana" pitchFamily="34" charset="0"/>
            </a:endParaRPr>
          </a:p>
        </p:txBody>
      </p:sp>
      <p:sp>
        <p:nvSpPr>
          <p:cNvPr id="9" name="Text Box 2"/>
          <p:cNvSpPr txBox="1">
            <a:spLocks noChangeArrowheads="1"/>
          </p:cNvSpPr>
          <p:nvPr/>
        </p:nvSpPr>
        <p:spPr bwMode="auto">
          <a:xfrm>
            <a:off x="851674" y="5376070"/>
            <a:ext cx="2000264" cy="489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strike="noStrike" cap="none" normalizeH="0" dirty="0">
                <a:ln>
                  <a:noFill/>
                </a:ln>
                <a:effectLst/>
                <a:latin typeface="Verdana" pitchFamily="34" charset="0"/>
                <a:hlinkClick r:id="rId2" action="ppaction://hlinksldjump"/>
              </a:rPr>
              <a:t>menu orario infanzia</a:t>
            </a:r>
            <a:endParaRPr kumimoji="0" lang="it-IT" sz="1200" b="0" i="0" strike="noStrike" cap="none" normalizeH="0" baseline="0" dirty="0">
              <a:ln>
                <a:noFill/>
              </a:ln>
              <a:effectLst/>
              <a:latin typeface="Arial" pitchFamily="34" charset="0"/>
            </a:endParaRPr>
          </a:p>
        </p:txBody>
      </p:sp>
      <p:sp>
        <p:nvSpPr>
          <p:cNvPr id="10" name="Text Box 3"/>
          <p:cNvSpPr txBox="1">
            <a:spLocks noChangeArrowheads="1"/>
          </p:cNvSpPr>
          <p:nvPr/>
        </p:nvSpPr>
        <p:spPr bwMode="auto">
          <a:xfrm>
            <a:off x="0" y="5376070"/>
            <a:ext cx="1108075" cy="330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strike="noStrike" cap="none" normalizeH="0" baseline="0" dirty="0">
                <a:ln>
                  <a:noFill/>
                </a:ln>
                <a:effectLst/>
                <a:latin typeface="Verdana" pitchFamily="34" charset="0"/>
                <a:hlinkClick r:id="rId3" action="ppaction://hlinksldjump"/>
              </a:rPr>
              <a:t>indice</a:t>
            </a:r>
            <a:endParaRPr kumimoji="0" lang="it-IT" sz="1200" b="0" i="0" strike="noStrike" cap="none" normalizeH="0" baseline="0" dirty="0">
              <a:ln>
                <a:noFill/>
              </a:ln>
              <a:effectLst/>
              <a:latin typeface="Arial" pitchFamily="34" charset="0"/>
            </a:endParaRPr>
          </a:p>
        </p:txBody>
      </p:sp>
      <p:sp>
        <p:nvSpPr>
          <p:cNvPr id="7" name="Text Box 2"/>
          <p:cNvSpPr txBox="1">
            <a:spLocks noChangeArrowheads="1"/>
          </p:cNvSpPr>
          <p:nvPr/>
        </p:nvSpPr>
        <p:spPr bwMode="auto">
          <a:xfrm>
            <a:off x="4923639" y="5376070"/>
            <a:ext cx="2428892" cy="489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strike="noStrike" cap="none" normalizeH="0" dirty="0">
                <a:ln>
                  <a:noFill/>
                </a:ln>
                <a:effectLst/>
                <a:latin typeface="Verdana" pitchFamily="34" charset="0"/>
                <a:hlinkClick r:id="rId4" action="ppaction://hlinksldjump"/>
              </a:rPr>
              <a:t>menu orario secondaria</a:t>
            </a:r>
            <a:endParaRPr kumimoji="0" lang="it-IT" sz="1200" b="0" i="0" strike="noStrike" cap="none" normalizeH="0" baseline="0" dirty="0">
              <a:ln>
                <a:noFill/>
              </a:ln>
              <a:effectLst/>
              <a:latin typeface="Arial" pitchFamily="34" charset="0"/>
            </a:endParaRPr>
          </a:p>
        </p:txBody>
      </p:sp>
      <p:sp>
        <p:nvSpPr>
          <p:cNvPr id="11" name="Text Box 2"/>
          <p:cNvSpPr txBox="1">
            <a:spLocks noChangeArrowheads="1"/>
          </p:cNvSpPr>
          <p:nvPr/>
        </p:nvSpPr>
        <p:spPr bwMode="auto">
          <a:xfrm>
            <a:off x="2851937" y="5376070"/>
            <a:ext cx="2036769" cy="489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strike="noStrike" cap="none" normalizeH="0" dirty="0">
                <a:ln>
                  <a:noFill/>
                </a:ln>
                <a:effectLst/>
                <a:latin typeface="Verdana" pitchFamily="34" charset="0"/>
                <a:hlinkClick r:id="rId5" action="ppaction://hlinksldjump"/>
              </a:rPr>
              <a:t>menu orario primaria</a:t>
            </a:r>
            <a:endParaRPr kumimoji="0" lang="it-IT" sz="1200" b="0" i="0" strike="noStrike" cap="none" normalizeH="0" baseline="0" dirty="0">
              <a:ln>
                <a:noFill/>
              </a:ln>
              <a:effectLst/>
              <a:latin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2333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endParaRPr lang="it-IT"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 Plesso Via Rodano</a:t>
            </a:r>
          </a:p>
        </p:txBody>
      </p:sp>
      <p:sp>
        <p:nvSpPr>
          <p:cNvPr id="10" name="CasellaDiTesto 9"/>
          <p:cNvSpPr txBox="1"/>
          <p:nvPr/>
        </p:nvSpPr>
        <p:spPr>
          <a:xfrm>
            <a:off x="-1" y="1381333"/>
            <a:ext cx="7561263" cy="338554"/>
          </a:xfrm>
          <a:prstGeom prst="rect">
            <a:avLst/>
          </a:prstGeom>
          <a:solidFill>
            <a:srgbClr val="FFC00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corto 27 ore settimanali</a:t>
            </a:r>
            <a:endParaRPr lang="it-IT" sz="1600" dirty="0">
              <a:effectLst>
                <a:outerShdw blurRad="38100" dist="38100" dir="2700000" algn="tl">
                  <a:srgbClr val="000000">
                    <a:alpha val="43137"/>
                  </a:srgbClr>
                </a:outerShdw>
              </a:effectLst>
            </a:endParaRPr>
          </a:p>
        </p:txBody>
      </p:sp>
      <p:graphicFrame>
        <p:nvGraphicFramePr>
          <p:cNvPr id="12" name="Tabella 11"/>
          <p:cNvGraphicFramePr>
            <a:graphicFrameLocks noGrp="1"/>
          </p:cNvGraphicFramePr>
          <p:nvPr>
            <p:extLst>
              <p:ext uri="{D42A27DB-BD31-4B8C-83A1-F6EECF244321}">
                <p14:modId xmlns:p14="http://schemas.microsoft.com/office/powerpoint/2010/main" xmlns="" val="807616461"/>
              </p:ext>
            </p:extLst>
          </p:nvPr>
        </p:nvGraphicFramePr>
        <p:xfrm>
          <a:off x="280169" y="5947574"/>
          <a:ext cx="7101633" cy="1944216"/>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442510">
                  <a:extLst>
                    <a:ext uri="{9D8B030D-6E8A-4147-A177-3AD203B41FA5}">
                      <a16:colId xmlns:a16="http://schemas.microsoft.com/office/drawing/2014/main" xmlns="" val="20000"/>
                    </a:ext>
                  </a:extLst>
                </a:gridCol>
                <a:gridCol w="976821">
                  <a:extLst>
                    <a:ext uri="{9D8B030D-6E8A-4147-A177-3AD203B41FA5}">
                      <a16:colId xmlns:a16="http://schemas.microsoft.com/office/drawing/2014/main" xmlns="" val="20001"/>
                    </a:ext>
                  </a:extLst>
                </a:gridCol>
                <a:gridCol w="1051366">
                  <a:extLst>
                    <a:ext uri="{9D8B030D-6E8A-4147-A177-3AD203B41FA5}">
                      <a16:colId xmlns:a16="http://schemas.microsoft.com/office/drawing/2014/main" xmlns="" val="20002"/>
                    </a:ext>
                  </a:extLst>
                </a:gridCol>
                <a:gridCol w="454472">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1008112">
                  <a:extLst>
                    <a:ext uri="{9D8B030D-6E8A-4147-A177-3AD203B41FA5}">
                      <a16:colId xmlns:a16="http://schemas.microsoft.com/office/drawing/2014/main" xmlns="" val="20005"/>
                    </a:ext>
                  </a:extLst>
                </a:gridCol>
                <a:gridCol w="648072">
                  <a:extLst>
                    <a:ext uri="{9D8B030D-6E8A-4147-A177-3AD203B41FA5}">
                      <a16:colId xmlns:a16="http://schemas.microsoft.com/office/drawing/2014/main" xmlns="" val="20006"/>
                    </a:ext>
                  </a:extLst>
                </a:gridCol>
                <a:gridCol w="782846">
                  <a:extLst>
                    <a:ext uri="{9D8B030D-6E8A-4147-A177-3AD203B41FA5}">
                      <a16:colId xmlns:a16="http://schemas.microsoft.com/office/drawing/2014/main" xmlns="" val="20007"/>
                    </a:ext>
                  </a:extLst>
                </a:gridCol>
                <a:gridCol w="873338">
                  <a:extLst>
                    <a:ext uri="{9D8B030D-6E8A-4147-A177-3AD203B41FA5}">
                      <a16:colId xmlns:a16="http://schemas.microsoft.com/office/drawing/2014/main" xmlns="" val="20008"/>
                    </a:ext>
                  </a:extLst>
                </a:gridCol>
              </a:tblGrid>
              <a:tr h="1296144">
                <a:tc>
                  <a:txBody>
                    <a:bodyPr/>
                    <a:lstStyle/>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CLASSE</a:t>
                      </a:r>
                    </a:p>
                  </a:txBody>
                  <a:tcPr marL="49848" marR="49848" marT="0" marB="0" vert="vert27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DOCENTE A</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DOCENTE B</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DOCENTE C</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SUPPLENTI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SOSTEGNO A</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SOSTEGNO B</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INGLESE</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RELIGIONE</a:t>
                      </a:r>
                    </a:p>
                  </a:txBody>
                  <a:tcPr marL="49848" marR="49848" marT="0" marB="0" vert="vert27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0"/>
                  </a:ext>
                </a:extLst>
              </a:tr>
              <a:tr h="648072">
                <a:tc>
                  <a:txBody>
                    <a:bodyPr/>
                    <a:lstStyle/>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V B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Tahoma" panose="020B0604030504040204" pitchFamily="34" charset="0"/>
                        <a:ea typeface="Calibri" panose="020F0502020204030204" pitchFamily="34" charset="0"/>
                        <a:cs typeface="Times New Roman" panose="02020603050405020304" pitchFamily="18" charset="0"/>
                      </a:endParaRPr>
                    </a:p>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SITZIA  VANESSA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Tahoma" panose="020B0604030504040204" pitchFamily="34" charset="0"/>
                        <a:ea typeface="Calibri" panose="020F0502020204030204" pitchFamily="34" charset="0"/>
                        <a:cs typeface="Times New Roman" panose="02020603050405020304" pitchFamily="18" charset="0"/>
                      </a:endParaRPr>
                    </a:p>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ABRESCIA PAOLA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a:effectLst/>
                          <a:latin typeface="Tahoma" panose="020B0604030504040204" pitchFamily="34" charset="0"/>
                          <a:ea typeface="Calibri" panose="020F0502020204030204" pitchFamily="34" charset="0"/>
                          <a:cs typeface="Times New Roman" panose="02020603050405020304" pitchFamily="18"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a:effectLst/>
                          <a:latin typeface="Tahoma" panose="020B0604030504040204" pitchFamily="34" charset="0"/>
                          <a:ea typeface="Calibri" panose="020F0502020204030204" pitchFamily="34" charset="0"/>
                          <a:cs typeface="Times New Roman" panose="02020603050405020304" pitchFamily="18" charset="0"/>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Tahoma" panose="020B0604030504040204" pitchFamily="34" charset="0"/>
                        <a:ea typeface="Calibri" panose="020F0502020204030204" pitchFamily="34" charset="0"/>
                        <a:cs typeface="Times New Roman" panose="02020603050405020304" pitchFamily="18" charset="0"/>
                      </a:endParaRPr>
                    </a:p>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CORTI LETIZIA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Tahoma" panose="020B0604030504040204" pitchFamily="34" charset="0"/>
                        <a:ea typeface="Calibri" panose="020F0502020204030204" pitchFamily="34" charset="0"/>
                        <a:cs typeface="Times New Roman" panose="02020603050405020304" pitchFamily="18" charset="0"/>
                      </a:endParaRPr>
                    </a:p>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SITZIA VANESSA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Tahoma" panose="020B0604030504040204" pitchFamily="34" charset="0"/>
                        <a:ea typeface="Calibri" panose="020F0502020204030204" pitchFamily="34" charset="0"/>
                        <a:cs typeface="Times New Roman" panose="02020603050405020304" pitchFamily="18" charset="0"/>
                      </a:endParaRPr>
                    </a:p>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CIAFRELLI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it-IT" sz="1000" b="1" dirty="0">
                          <a:effectLst/>
                          <a:latin typeface="Tahoma" panose="020B0604030504040204" pitchFamily="34" charset="0"/>
                          <a:ea typeface="Calibri" panose="020F0502020204030204" pitchFamily="34" charset="0"/>
                          <a:cs typeface="Times New Roman" panose="02020603050405020304" pitchFamily="18" charset="0"/>
                        </a:rPr>
                        <a:t>LAURA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1"/>
                  </a:ext>
                </a:extLst>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xmlns="" val="1612887545"/>
              </p:ext>
            </p:extLst>
          </p:nvPr>
        </p:nvGraphicFramePr>
        <p:xfrm>
          <a:off x="280169" y="1947046"/>
          <a:ext cx="7000923" cy="2987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3748">
                  <a:extLst>
                    <a:ext uri="{9D8B030D-6E8A-4147-A177-3AD203B41FA5}">
                      <a16:colId xmlns:a16="http://schemas.microsoft.com/office/drawing/2014/main" xmlns="" val="20000"/>
                    </a:ext>
                  </a:extLst>
                </a:gridCol>
                <a:gridCol w="956648">
                  <a:extLst>
                    <a:ext uri="{9D8B030D-6E8A-4147-A177-3AD203B41FA5}">
                      <a16:colId xmlns:a16="http://schemas.microsoft.com/office/drawing/2014/main" xmlns="" val="20001"/>
                    </a:ext>
                  </a:extLst>
                </a:gridCol>
                <a:gridCol w="1571636">
                  <a:extLst>
                    <a:ext uri="{9D8B030D-6E8A-4147-A177-3AD203B41FA5}">
                      <a16:colId xmlns:a16="http://schemas.microsoft.com/office/drawing/2014/main" xmlns="" val="20002"/>
                    </a:ext>
                  </a:extLst>
                </a:gridCol>
                <a:gridCol w="1051898">
                  <a:extLst>
                    <a:ext uri="{9D8B030D-6E8A-4147-A177-3AD203B41FA5}">
                      <a16:colId xmlns:a16="http://schemas.microsoft.com/office/drawing/2014/main" xmlns="" val="20003"/>
                    </a:ext>
                  </a:extLst>
                </a:gridCol>
                <a:gridCol w="1376993">
                  <a:extLst>
                    <a:ext uri="{9D8B030D-6E8A-4147-A177-3AD203B41FA5}">
                      <a16:colId xmlns:a16="http://schemas.microsoft.com/office/drawing/2014/main" xmlns="" val="20004"/>
                    </a:ext>
                  </a:extLst>
                </a:gridCol>
              </a:tblGrid>
              <a:tr h="1066800">
                <a:tc>
                  <a:txBody>
                    <a:bodyPr/>
                    <a:lstStyle/>
                    <a:p>
                      <a:pPr algn="ct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algn="ctr"/>
                      <a:r>
                        <a:rPr lang="it-IT" sz="1600" baseline="0" dirty="0">
                          <a:solidFill>
                            <a:schemeClr val="tx2"/>
                          </a:solidFill>
                          <a:effectLst>
                            <a:outerShdw blurRad="38100" dist="38100" dir="2700000" algn="tl">
                              <a:srgbClr val="000000">
                                <a:alpha val="43137"/>
                              </a:srgbClr>
                            </a:outerShdw>
                          </a:effectLst>
                          <a:latin typeface="Verdana" pitchFamily="34" charset="0"/>
                        </a:rPr>
                        <a:t>Scuola</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Classi</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Tempo scuola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Entrata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Uscita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extLst>
                  <a:ext uri="{0D108BD9-81ED-4DB2-BD59-A6C34878D82A}">
                    <a16:rowId xmlns:a16="http://schemas.microsoft.com/office/drawing/2014/main" xmlns="" val="10000"/>
                  </a:ext>
                </a:extLst>
              </a:tr>
              <a:tr h="1920240">
                <a:tc>
                  <a:txBody>
                    <a:bodyPr/>
                    <a:lstStyle/>
                    <a:p>
                      <a:endParaRPr lang="it-IT" sz="8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Primaria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Plesso </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Via Rodano</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IB</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IIB</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IIIB</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IVB</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VB</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VC</a:t>
                      </a: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Corto</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27 ore settimanali</a:t>
                      </a: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8:15 </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algn="ctr"/>
                      <a:r>
                        <a:rPr lang="it-IT" sz="1600" b="1" dirty="0">
                          <a:solidFill>
                            <a:schemeClr val="tx2"/>
                          </a:solidFill>
                          <a:effectLst>
                            <a:outerShdw blurRad="38100" dist="38100" dir="2700000" algn="tl">
                              <a:srgbClr val="000000">
                                <a:alpha val="43137"/>
                              </a:srgbClr>
                            </a:outerShdw>
                          </a:effectLst>
                          <a:latin typeface="Verdana" pitchFamily="34" charset="0"/>
                        </a:rPr>
                        <a:t>13:15 </a:t>
                      </a:r>
                    </a:p>
                    <a:p>
                      <a:pPr algn="ctr"/>
                      <a:r>
                        <a:rPr lang="it-IT" sz="1200" b="1" dirty="0">
                          <a:solidFill>
                            <a:schemeClr val="tx2"/>
                          </a:solidFill>
                          <a:effectLst>
                            <a:outerShdw blurRad="38100" dist="38100" dir="2700000" algn="tl">
                              <a:srgbClr val="000000">
                                <a:alpha val="43137"/>
                              </a:srgbClr>
                            </a:outerShdw>
                          </a:effectLst>
                          <a:latin typeface="Verdana" pitchFamily="34" charset="0"/>
                        </a:rPr>
                        <a:t>(3 giorni a settimana)</a:t>
                      </a: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16:15</a:t>
                      </a:r>
                      <a:r>
                        <a:rPr lang="it-IT" sz="1200" b="1" dirty="0">
                          <a:solidFill>
                            <a:schemeClr val="tx2"/>
                          </a:solidFill>
                          <a:effectLst>
                            <a:outerShdw blurRad="38100" dist="38100" dir="2700000" algn="tl">
                              <a:srgbClr val="000000">
                                <a:alpha val="43137"/>
                              </a:srgbClr>
                            </a:outerShdw>
                          </a:effectLst>
                          <a:latin typeface="Verdana"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2"/>
                          </a:solidFill>
                          <a:effectLst>
                            <a:outerShdw blurRad="38100" dist="38100" dir="2700000" algn="tl">
                              <a:srgbClr val="000000">
                                <a:alpha val="43137"/>
                              </a:srgbClr>
                            </a:outerShdw>
                          </a:effectLst>
                          <a:latin typeface="Verdana" pitchFamily="34" charset="0"/>
                        </a:rPr>
                        <a:t>(1 giorno a settimana) </a:t>
                      </a:r>
                      <a:r>
                        <a:rPr lang="it-IT" sz="1600" b="1" dirty="0">
                          <a:solidFill>
                            <a:schemeClr val="tx2"/>
                          </a:solidFill>
                          <a:effectLst>
                            <a:outerShdw blurRad="38100" dist="38100" dir="2700000" algn="tl">
                              <a:srgbClr val="000000">
                                <a:alpha val="43137"/>
                              </a:srgbClr>
                            </a:outerShdw>
                          </a:effectLst>
                          <a:latin typeface="Verdana" pitchFamily="34" charset="0"/>
                        </a:rPr>
                        <a:t>12:15</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2"/>
                          </a:solidFill>
                          <a:effectLst>
                            <a:outerShdw blurRad="38100" dist="38100" dir="2700000" algn="tl">
                              <a:srgbClr val="000000">
                                <a:alpha val="43137"/>
                              </a:srgbClr>
                            </a:outerShdw>
                          </a:effectLst>
                          <a:latin typeface="Verdana" pitchFamily="34" charset="0"/>
                        </a:rPr>
                        <a:t>Il venerdì</a:t>
                      </a:r>
                    </a:p>
                    <a:p>
                      <a:pPr algn="ctr"/>
                      <a:endParaRPr lang="it-IT" sz="12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extLst>
                  <a:ext uri="{0D108BD9-81ED-4DB2-BD59-A6C34878D82A}">
                    <a16:rowId xmlns:a16="http://schemas.microsoft.com/office/drawing/2014/main" xmlns="" val="10001"/>
                  </a:ext>
                </a:extLst>
              </a:tr>
            </a:tbl>
          </a:graphicData>
        </a:graphic>
      </p:graphicFrame>
      <p:sp>
        <p:nvSpPr>
          <p:cNvPr id="14" name="Text Box 5"/>
          <p:cNvSpPr txBox="1">
            <a:spLocks noChangeArrowheads="1"/>
          </p:cNvSpPr>
          <p:nvPr/>
        </p:nvSpPr>
        <p:spPr bwMode="auto">
          <a:xfrm>
            <a:off x="3637754" y="4090186"/>
            <a:ext cx="800100" cy="390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1" i="0" u="sng" strike="noStrike" cap="none" normalizeH="0" baseline="0" dirty="0">
                <a:ln>
                  <a:noFill/>
                </a:ln>
                <a:effectLst>
                  <a:outerShdw blurRad="38100" dist="38100" dir="2700000" algn="tl">
                    <a:srgbClr val="C0C0C0"/>
                  </a:outerShdw>
                </a:effectLst>
                <a:latin typeface="Verdana" pitchFamily="34" charset="0"/>
                <a:hlinkClick r:id="rId3" action="ppaction://hlinksldjump"/>
              </a:rPr>
              <a:t>dettagli</a:t>
            </a:r>
            <a:endParaRPr kumimoji="0" lang="it-IT" sz="1800" b="0" i="0" u="none" strike="noStrike" cap="none" normalizeH="0" baseline="0" dirty="0">
              <a:ln>
                <a:noFill/>
              </a:ln>
              <a:effectLst/>
              <a:latin typeface="Arial" pitchFamily="34" charset="0"/>
            </a:endParaRPr>
          </a:p>
        </p:txBody>
      </p:sp>
      <p:sp>
        <p:nvSpPr>
          <p:cNvPr id="9" name="CasellaDiTesto 8"/>
          <p:cNvSpPr txBox="1"/>
          <p:nvPr/>
        </p:nvSpPr>
        <p:spPr>
          <a:xfrm>
            <a:off x="373832" y="5233194"/>
            <a:ext cx="6813598" cy="307777"/>
          </a:xfrm>
          <a:prstGeom prst="rect">
            <a:avLst/>
          </a:prstGeom>
          <a:noFill/>
        </p:spPr>
        <p:txBody>
          <a:bodyPr wrap="square" rtlCol="0">
            <a:spAutoFit/>
          </a:bodyPr>
          <a:lstStyle/>
          <a:p>
            <a:pPr algn="ctr"/>
            <a:r>
              <a:rPr lang="it-IT" sz="1400" b="1" dirty="0">
                <a:effectLst>
                  <a:outerShdw blurRad="38100" dist="38100" dir="2700000" algn="tl">
                    <a:srgbClr val="000000">
                      <a:alpha val="43137"/>
                    </a:srgbClr>
                  </a:outerShdw>
                </a:effectLst>
                <a:latin typeface="Verdana" pitchFamily="34" charset="0"/>
              </a:rPr>
              <a:t>Docenti</a:t>
            </a:r>
            <a:endParaRPr lang="it-IT" sz="1400" dirty="0">
              <a:effectLst>
                <a:outerShdw blurRad="38100" dist="38100" dir="2700000" algn="tl">
                  <a:srgbClr val="000000">
                    <a:alpha val="43137"/>
                  </a:srgbClr>
                </a:outerShdw>
              </a:effectLst>
            </a:endParaRPr>
          </a:p>
        </p:txBody>
      </p:sp>
      <p:sp>
        <p:nvSpPr>
          <p:cNvPr id="13" name="CasellaDiTesto 21"/>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4" action="ppaction://hlinksldjump"/>
              </a:rPr>
              <a:t>indietro</a:t>
            </a:r>
            <a:endParaRPr lang="it-IT" sz="1200" b="1" dirty="0">
              <a:latin typeface="Verdana" pitchFamily="34" charset="0"/>
            </a:endParaRPr>
          </a:p>
        </p:txBody>
      </p:sp>
      <p:sp>
        <p:nvSpPr>
          <p:cNvPr id="15" name="CasellaDiTesto 10">
            <a:hlinkClick r:id="rId5" action="ppaction://hlinksldjump"/>
          </p:cNvPr>
          <p:cNvSpPr txBox="1">
            <a:spLocks noChangeArrowheads="1"/>
          </p:cNvSpPr>
          <p:nvPr/>
        </p:nvSpPr>
        <p:spPr bwMode="auto">
          <a:xfrm>
            <a:off x="5709457" y="9376598"/>
            <a:ext cx="1500187" cy="276999"/>
          </a:xfrm>
          <a:prstGeom prst="rect">
            <a:avLst/>
          </a:prstGeom>
          <a:noFill/>
          <a:ln w="9525">
            <a:noFill/>
            <a:miter lim="800000"/>
            <a:headEnd/>
            <a:tailEnd/>
          </a:ln>
        </p:spPr>
        <p:txBody>
          <a:bodyPr>
            <a:spAutoFit/>
          </a:bodyPr>
          <a:lstStyle/>
          <a:p>
            <a:pPr algn="ctr"/>
            <a:r>
              <a:rPr lang="it-IT" sz="1200" b="1" dirty="0">
                <a:latin typeface="Verdana" pitchFamily="34" charset="0"/>
                <a:hlinkClick r:id="rId5" action="ppaction://hlinksldjump"/>
              </a:rPr>
              <a:t>indice</a:t>
            </a:r>
            <a:endParaRPr lang="it-IT" sz="1200" b="1" dirty="0">
              <a:latin typeface="Verdana" pitchFamily="34" charset="0"/>
            </a:endParaRPr>
          </a:p>
        </p:txBody>
      </p:sp>
    </p:spTree>
    <p:extLst>
      <p:ext uri="{BB962C8B-B14F-4D97-AF65-F5344CB8AC3E}">
        <p14:creationId xmlns:p14="http://schemas.microsoft.com/office/powerpoint/2010/main" xmlns="" val="3969143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2333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endParaRPr lang="it-IT"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 Plesso Via Rodano</a:t>
            </a:r>
          </a:p>
        </p:txBody>
      </p:sp>
      <p:sp>
        <p:nvSpPr>
          <p:cNvPr id="10" name="CasellaDiTesto 9"/>
          <p:cNvSpPr txBox="1"/>
          <p:nvPr/>
        </p:nvSpPr>
        <p:spPr>
          <a:xfrm>
            <a:off x="-1" y="1381333"/>
            <a:ext cx="7561263" cy="338554"/>
          </a:xfrm>
          <a:prstGeom prst="rect">
            <a:avLst/>
          </a:prstGeom>
          <a:solidFill>
            <a:srgbClr val="FFC00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corto 27 ore settimanali</a:t>
            </a:r>
            <a:endParaRPr lang="it-IT" sz="1600" dirty="0">
              <a:effectLst>
                <a:outerShdw blurRad="38100" dist="38100" dir="2700000" algn="tl">
                  <a:srgbClr val="000000">
                    <a:alpha val="43137"/>
                  </a:srgbClr>
                </a:outerShdw>
              </a:effectLst>
            </a:endParaRPr>
          </a:p>
        </p:txBody>
      </p:sp>
      <p:graphicFrame>
        <p:nvGraphicFramePr>
          <p:cNvPr id="12" name="Tabella 11"/>
          <p:cNvGraphicFramePr>
            <a:graphicFrameLocks noGrp="1"/>
          </p:cNvGraphicFramePr>
          <p:nvPr>
            <p:extLst>
              <p:ext uri="{D42A27DB-BD31-4B8C-83A1-F6EECF244321}">
                <p14:modId xmlns:p14="http://schemas.microsoft.com/office/powerpoint/2010/main" xmlns="" val="3802601996"/>
              </p:ext>
            </p:extLst>
          </p:nvPr>
        </p:nvGraphicFramePr>
        <p:xfrm>
          <a:off x="229813" y="2364916"/>
          <a:ext cx="6979832" cy="5057118"/>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533714">
                  <a:extLst>
                    <a:ext uri="{9D8B030D-6E8A-4147-A177-3AD203B41FA5}">
                      <a16:colId xmlns:a16="http://schemas.microsoft.com/office/drawing/2014/main" xmlns="" val="20000"/>
                    </a:ext>
                  </a:extLst>
                </a:gridCol>
                <a:gridCol w="1197942">
                  <a:extLst>
                    <a:ext uri="{9D8B030D-6E8A-4147-A177-3AD203B41FA5}">
                      <a16:colId xmlns:a16="http://schemas.microsoft.com/office/drawing/2014/main" xmlns="" val="20001"/>
                    </a:ext>
                  </a:extLst>
                </a:gridCol>
                <a:gridCol w="1164193">
                  <a:extLst>
                    <a:ext uri="{9D8B030D-6E8A-4147-A177-3AD203B41FA5}">
                      <a16:colId xmlns:a16="http://schemas.microsoft.com/office/drawing/2014/main" xmlns="" val="20002"/>
                    </a:ext>
                  </a:extLst>
                </a:gridCol>
                <a:gridCol w="931355">
                  <a:extLst>
                    <a:ext uri="{9D8B030D-6E8A-4147-A177-3AD203B41FA5}">
                      <a16:colId xmlns:a16="http://schemas.microsoft.com/office/drawing/2014/main" xmlns="" val="20005"/>
                    </a:ext>
                  </a:extLst>
                </a:gridCol>
                <a:gridCol w="1008968">
                  <a:extLst>
                    <a:ext uri="{9D8B030D-6E8A-4147-A177-3AD203B41FA5}">
                      <a16:colId xmlns:a16="http://schemas.microsoft.com/office/drawing/2014/main" xmlns="" val="20006"/>
                    </a:ext>
                  </a:extLst>
                </a:gridCol>
                <a:gridCol w="1090323">
                  <a:extLst>
                    <a:ext uri="{9D8B030D-6E8A-4147-A177-3AD203B41FA5}">
                      <a16:colId xmlns:a16="http://schemas.microsoft.com/office/drawing/2014/main" xmlns="" val="20007"/>
                    </a:ext>
                  </a:extLst>
                </a:gridCol>
                <a:gridCol w="1053337">
                  <a:extLst>
                    <a:ext uri="{9D8B030D-6E8A-4147-A177-3AD203B41FA5}">
                      <a16:colId xmlns:a16="http://schemas.microsoft.com/office/drawing/2014/main" xmlns="" val="20008"/>
                    </a:ext>
                  </a:extLst>
                </a:gridCol>
              </a:tblGrid>
              <a:tr h="1296144">
                <a:tc>
                  <a:txBody>
                    <a:bodyPr/>
                    <a:lstStyle/>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CLASSE</a:t>
                      </a:r>
                    </a:p>
                  </a:txBody>
                  <a:tcPr marL="49848" marR="49848" marT="0" marB="0" vert="vert27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DOCENTE A</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DOCENTE B</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SOSTEGNO A</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SOSTEGNO B</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1000" b="1"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INGLESE</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effectLst/>
                          <a:latin typeface="Verdana" panose="020B0604030504040204" pitchFamily="34" charset="0"/>
                          <a:ea typeface="Verdana" panose="020B0604030504040204" pitchFamily="34" charset="0"/>
                          <a:cs typeface="Verdana" panose="020B0604030504040204" pitchFamily="34" charset="0"/>
                        </a:rPr>
                        <a:t>RELIGIONE</a:t>
                      </a:r>
                    </a:p>
                  </a:txBody>
                  <a:tcPr marL="49848" marR="49848" marT="0" marB="0" vert="vert27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0"/>
                  </a:ext>
                </a:extLst>
              </a:tr>
              <a:tr h="960120">
                <a:tc>
                  <a:txBody>
                    <a:bodyPr/>
                    <a:lstStyle/>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 B </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CIAMBRIELLO</a:t>
                      </a:r>
                      <a:r>
                        <a:rPr lang="it-IT" sz="90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DORA ANNA</a:t>
                      </a: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MARANO ROSANGELA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SARGO ELISA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endParaRPr lang="it-IT" sz="9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r>
                        <a:rPr lang="it-IT" sz="7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PASSALACQUA</a:t>
                      </a:r>
                      <a:r>
                        <a:rPr lang="it-IT" sz="9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ROSARIA</a:t>
                      </a:r>
                    </a:p>
                    <a:p>
                      <a:endParaRPr lang="it-IT" sz="9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r>
                        <a:rPr lang="it-IT" sz="9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MICELLO</a:t>
                      </a: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IDA’ GRAZIELLA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1"/>
                  </a:ext>
                </a:extLst>
              </a:tr>
              <a:tr h="467998">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IIB</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CARPINO VALERIA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SANSO ROSARIA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SANSO ROSARIA</a:t>
                      </a:r>
                    </a:p>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3973262152"/>
                  </a:ext>
                </a:extLst>
              </a:tr>
              <a:tr h="504056">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IIIB</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ACCHIONI SIMONETTA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SARUBBO</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IDA’ GRAZIELLA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412980382"/>
                  </a:ext>
                </a:extLst>
              </a:tr>
              <a:tr h="548640">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IVB</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MORGIA ELENA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MIMMO PIA MARIA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ZAMBOLI M. ROSARIA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ORIANO PALMA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2118889873"/>
                  </a:ext>
                </a:extLst>
              </a:tr>
              <a:tr h="548640">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VB</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MAIELLO ANTONIETTA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DI FIORE MAURIZIA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MALAFRONTE</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MICHELA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MAIELLO ANTONIETTA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3722638742"/>
                  </a:ext>
                </a:extLst>
              </a:tr>
              <a:tr h="731520">
                <a:tc>
                  <a:txBody>
                    <a:bodyPr/>
                    <a:lstStyle/>
                    <a:p>
                      <a:pPr algn="ctr">
                        <a:spcAft>
                          <a:spcPts val="0"/>
                        </a:spcAft>
                      </a:pPr>
                      <a:endPar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10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VC</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CRESCENZI GIULIANA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GRASSO ANGELA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MAZZOCCA FRANCESCA</a:t>
                      </a: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MALAFRONTE</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MICHELA</a:t>
                      </a: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GRASSO ANGELA</a:t>
                      </a:r>
                    </a:p>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CIAFRELLI</a:t>
                      </a:r>
                    </a:p>
                    <a:p>
                      <a:pPr algn="ctr">
                        <a:spcAft>
                          <a:spcPts val="0"/>
                        </a:spcAft>
                      </a:pPr>
                      <a:r>
                        <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LAURA</a:t>
                      </a:r>
                    </a:p>
                    <a:p>
                      <a:pPr algn="ctr">
                        <a:spcAft>
                          <a:spcPts val="0"/>
                        </a:spcAft>
                      </a:pPr>
                      <a:endParaRPr lang="it-IT" sz="9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2557349972"/>
                  </a:ext>
                </a:extLst>
              </a:tr>
            </a:tbl>
          </a:graphicData>
        </a:graphic>
      </p:graphicFrame>
      <p:sp>
        <p:nvSpPr>
          <p:cNvPr id="9" name="CasellaDiTesto 8"/>
          <p:cNvSpPr txBox="1"/>
          <p:nvPr/>
        </p:nvSpPr>
        <p:spPr>
          <a:xfrm>
            <a:off x="373831" y="1946115"/>
            <a:ext cx="6813598" cy="307777"/>
          </a:xfrm>
          <a:prstGeom prst="rect">
            <a:avLst/>
          </a:prstGeom>
          <a:noFill/>
        </p:spPr>
        <p:txBody>
          <a:bodyPr wrap="square" rtlCol="0">
            <a:spAutoFit/>
          </a:bodyPr>
          <a:lstStyle/>
          <a:p>
            <a:pPr algn="ctr"/>
            <a:r>
              <a:rPr lang="it-IT" sz="1400" b="1" dirty="0">
                <a:effectLst>
                  <a:outerShdw blurRad="38100" dist="38100" dir="2700000" algn="tl">
                    <a:srgbClr val="000000">
                      <a:alpha val="43137"/>
                    </a:srgbClr>
                  </a:outerShdw>
                </a:effectLst>
                <a:latin typeface="Verdana" pitchFamily="34" charset="0"/>
              </a:rPr>
              <a:t>Docenti</a:t>
            </a:r>
            <a:endParaRPr lang="it-IT" sz="1400" dirty="0">
              <a:effectLst>
                <a:outerShdw blurRad="38100" dist="38100" dir="2700000" algn="tl">
                  <a:srgbClr val="000000">
                    <a:alpha val="43137"/>
                  </a:srgbClr>
                </a:outerShdw>
              </a:effectLst>
            </a:endParaRPr>
          </a:p>
        </p:txBody>
      </p:sp>
      <p:sp>
        <p:nvSpPr>
          <p:cNvPr id="13" name="CasellaDiTesto 21"/>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indietro</a:t>
            </a:r>
            <a:endParaRPr lang="it-IT" sz="1200" b="1" dirty="0">
              <a:latin typeface="Verdana" pitchFamily="34" charset="0"/>
            </a:endParaRPr>
          </a:p>
        </p:txBody>
      </p:sp>
      <p:sp>
        <p:nvSpPr>
          <p:cNvPr id="15" name="CasellaDiTesto 10">
            <a:hlinkClick r:id="rId4" action="ppaction://hlinksldjump"/>
          </p:cNvPr>
          <p:cNvSpPr txBox="1">
            <a:spLocks noChangeArrowheads="1"/>
          </p:cNvSpPr>
          <p:nvPr/>
        </p:nvSpPr>
        <p:spPr bwMode="auto">
          <a:xfrm>
            <a:off x="5709457" y="9376598"/>
            <a:ext cx="1500187" cy="276999"/>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Tree>
    <p:extLst>
      <p:ext uri="{BB962C8B-B14F-4D97-AF65-F5344CB8AC3E}">
        <p14:creationId xmlns:p14="http://schemas.microsoft.com/office/powerpoint/2010/main" xmlns="" val="3393299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2333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endParaRPr lang="it-IT"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 Plesso Via Rodano</a:t>
            </a:r>
          </a:p>
        </p:txBody>
      </p:sp>
      <p:sp>
        <p:nvSpPr>
          <p:cNvPr id="10" name="CasellaDiTesto 9"/>
          <p:cNvSpPr txBox="1"/>
          <p:nvPr/>
        </p:nvSpPr>
        <p:spPr>
          <a:xfrm>
            <a:off x="0" y="1161228"/>
            <a:ext cx="7561263" cy="338554"/>
          </a:xfrm>
          <a:prstGeom prst="rect">
            <a:avLst/>
          </a:prstGeom>
          <a:solidFill>
            <a:srgbClr val="FFC00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corto 27 ore settimanali</a:t>
            </a:r>
            <a:endParaRPr lang="it-IT" sz="1600" dirty="0">
              <a:effectLst>
                <a:outerShdw blurRad="38100" dist="38100" dir="2700000" algn="tl">
                  <a:srgbClr val="000000">
                    <a:alpha val="43137"/>
                  </a:srgbClr>
                </a:outerShdw>
              </a:effectLst>
            </a:endParaRPr>
          </a:p>
        </p:txBody>
      </p:sp>
      <p:graphicFrame>
        <p:nvGraphicFramePr>
          <p:cNvPr id="9" name="Tabella 8"/>
          <p:cNvGraphicFramePr>
            <a:graphicFrameLocks noGrp="1"/>
          </p:cNvGraphicFramePr>
          <p:nvPr/>
        </p:nvGraphicFramePr>
        <p:xfrm>
          <a:off x="387327" y="1732732"/>
          <a:ext cx="6786608" cy="7498431"/>
        </p:xfrm>
        <a:graphic>
          <a:graphicData uri="http://schemas.openxmlformats.org/drawingml/2006/table">
            <a:tbl>
              <a:tblPr>
                <a:effectLst>
                  <a:outerShdw blurRad="50800" dist="38100" algn="l" rotWithShape="0">
                    <a:prstClr val="black">
                      <a:alpha val="40000"/>
                    </a:prstClr>
                  </a:outerShdw>
                </a:effectLst>
              </a:tblPr>
              <a:tblGrid>
                <a:gridCol w="2035982">
                  <a:extLst>
                    <a:ext uri="{9D8B030D-6E8A-4147-A177-3AD203B41FA5}">
                      <a16:colId xmlns:a16="http://schemas.microsoft.com/office/drawing/2014/main" xmlns="" val="20000"/>
                    </a:ext>
                  </a:extLst>
                </a:gridCol>
                <a:gridCol w="1500198">
                  <a:extLst>
                    <a:ext uri="{9D8B030D-6E8A-4147-A177-3AD203B41FA5}">
                      <a16:colId xmlns:a16="http://schemas.microsoft.com/office/drawing/2014/main" xmlns="" val="20001"/>
                    </a:ext>
                  </a:extLst>
                </a:gridCol>
                <a:gridCol w="1553429">
                  <a:extLst>
                    <a:ext uri="{9D8B030D-6E8A-4147-A177-3AD203B41FA5}">
                      <a16:colId xmlns:a16="http://schemas.microsoft.com/office/drawing/2014/main" xmlns="" val="20002"/>
                    </a:ext>
                  </a:extLst>
                </a:gridCol>
                <a:gridCol w="1696999">
                  <a:extLst>
                    <a:ext uri="{9D8B030D-6E8A-4147-A177-3AD203B41FA5}">
                      <a16:colId xmlns:a16="http://schemas.microsoft.com/office/drawing/2014/main" xmlns="" val="20003"/>
                    </a:ext>
                  </a:extLst>
                </a:gridCol>
              </a:tblGrid>
              <a:tr h="1048775">
                <a:tc gridSpan="4">
                  <a:txBody>
                    <a:bodyPr/>
                    <a:lstStyle/>
                    <a:p>
                      <a:pPr algn="ctr">
                        <a:spcAft>
                          <a:spcPts val="0"/>
                        </a:spcAft>
                      </a:pPr>
                      <a:endParaRPr lang="it-IT" sz="1300" b="1" u="none" dirty="0">
                        <a:solidFill>
                          <a:schemeClr val="tx1"/>
                        </a:solidFill>
                        <a:effectLst>
                          <a:outerShdw blurRad="50800" dist="38100" algn="tr" rotWithShape="0">
                            <a:prstClr val="black">
                              <a:alpha val="40000"/>
                            </a:prstClr>
                          </a:outerShdw>
                        </a:effectLst>
                        <a:latin typeface="Verdana"/>
                        <a:ea typeface="Times New Roman"/>
                      </a:endParaRPr>
                    </a:p>
                    <a:p>
                      <a:pPr algn="ctr">
                        <a:spcAft>
                          <a:spcPts val="0"/>
                        </a:spcAft>
                      </a:pPr>
                      <a:r>
                        <a:rPr lang="it-IT" sz="1700" b="1" u="none" dirty="0">
                          <a:solidFill>
                            <a:schemeClr val="tx1"/>
                          </a:solidFill>
                          <a:effectLst>
                            <a:outerShdw blurRad="50800" dist="38100" algn="tr" rotWithShape="0">
                              <a:prstClr val="black">
                                <a:alpha val="40000"/>
                              </a:prstClr>
                            </a:outerShdw>
                          </a:effectLst>
                          <a:latin typeface="Verdana" pitchFamily="34" charset="0"/>
                          <a:ea typeface="Times New Roman"/>
                        </a:rPr>
                        <a:t>SCUOLA PRIMARIA  </a:t>
                      </a:r>
                      <a:r>
                        <a:rPr lang="it-IT" sz="1700" b="1" u="none" dirty="0">
                          <a:solidFill>
                            <a:schemeClr val="tx2"/>
                          </a:solidFill>
                          <a:effectLst>
                            <a:outerShdw blurRad="50800" dist="38100" algn="tr" rotWithShape="0">
                              <a:prstClr val="black">
                                <a:alpha val="40000"/>
                              </a:prstClr>
                            </a:outerShdw>
                          </a:effectLst>
                          <a:latin typeface="Verdana" pitchFamily="34" charset="0"/>
                          <a:ea typeface="Times New Roman"/>
                        </a:rPr>
                        <a:t>27 ORE</a:t>
                      </a:r>
                      <a:endParaRPr lang="it-IT" sz="1700" b="1" u="none" dirty="0">
                        <a:solidFill>
                          <a:schemeClr val="tx2"/>
                        </a:solidFill>
                        <a:latin typeface="Verdana" pitchFamily="34" charset="0"/>
                        <a:ea typeface="Times New Roman"/>
                      </a:endParaRPr>
                    </a:p>
                    <a:p>
                      <a:pPr algn="ctr">
                        <a:spcAft>
                          <a:spcPts val="0"/>
                        </a:spcAft>
                      </a:pPr>
                      <a:r>
                        <a:rPr lang="it-IT" sz="1700" b="1" dirty="0">
                          <a:effectLst>
                            <a:outerShdw blurRad="50800" dist="38100" algn="tr" rotWithShape="0">
                              <a:prstClr val="black">
                                <a:alpha val="40000"/>
                              </a:prstClr>
                            </a:outerShdw>
                          </a:effectLst>
                          <a:latin typeface="Verdana" pitchFamily="34" charset="0"/>
                          <a:ea typeface="Times New Roman"/>
                        </a:rPr>
                        <a:t> QUOTE ORARIE PER DISCIPLINA - TEMPO CORTO </a:t>
                      </a:r>
                    </a:p>
                    <a:p>
                      <a:pPr algn="ctr">
                        <a:spcAft>
                          <a:spcPts val="0"/>
                        </a:spcAft>
                      </a:pPr>
                      <a:r>
                        <a:rPr lang="it-IT" sz="1700" b="1" dirty="0">
                          <a:effectLst>
                            <a:outerShdw blurRad="50800" dist="38100" algn="tr" rotWithShape="0">
                              <a:prstClr val="black">
                                <a:alpha val="40000"/>
                              </a:prstClr>
                            </a:outerShdw>
                          </a:effectLst>
                          <a:latin typeface="Verdana" pitchFamily="34" charset="0"/>
                          <a:ea typeface="Times New Roman"/>
                        </a:rPr>
                        <a:t>(26 ORE + 1 MENSA</a:t>
                      </a:r>
                      <a:r>
                        <a:rPr lang="it-IT" sz="1300" b="1" dirty="0">
                          <a:effectLst>
                            <a:outerShdw blurRad="50800" dist="38100" algn="tr" rotWithShape="0">
                              <a:prstClr val="black">
                                <a:alpha val="40000"/>
                              </a:prstClr>
                            </a:outerShdw>
                          </a:effectLst>
                          <a:latin typeface="Verdana"/>
                          <a:ea typeface="Times New Roman"/>
                        </a:rPr>
                        <a:t>)</a:t>
                      </a:r>
                      <a:endParaRPr lang="it-IT" sz="1000" b="1" dirty="0">
                        <a:latin typeface="Times New Roman"/>
                        <a:ea typeface="Times New Roman"/>
                      </a:endParaRPr>
                    </a:p>
                  </a:txBody>
                  <a:tcPr marL="55677" marR="55677" marT="0" marB="0">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640080">
                <a:tc>
                  <a:txBody>
                    <a:bodyPr/>
                    <a:lstStyle/>
                    <a:p>
                      <a:pPr algn="ctr">
                        <a:lnSpc>
                          <a:spcPct val="100000"/>
                        </a:lnSpc>
                        <a:spcBef>
                          <a:spcPts val="0"/>
                        </a:spcBef>
                        <a:spcAft>
                          <a:spcPts val="0"/>
                        </a:spcAft>
                      </a:pPr>
                      <a:r>
                        <a:rPr lang="it-IT" sz="1400" b="1" dirty="0">
                          <a:latin typeface="Verdana" pitchFamily="34" charset="0"/>
                          <a:ea typeface="Times New Roman"/>
                        </a:rPr>
                        <a:t>DISCIPLINE</a:t>
                      </a: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00000"/>
                        </a:lnSpc>
                        <a:spcBef>
                          <a:spcPts val="0"/>
                        </a:spcBef>
                        <a:spcAft>
                          <a:spcPts val="0"/>
                        </a:spcAft>
                      </a:pPr>
                      <a:r>
                        <a:rPr lang="it-IT" sz="1400" b="1" dirty="0">
                          <a:latin typeface="Verdana" pitchFamily="34" charset="0"/>
                          <a:ea typeface="Times New Roman"/>
                        </a:rPr>
                        <a:t>PRIME</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00000"/>
                        </a:lnSpc>
                        <a:spcBef>
                          <a:spcPts val="0"/>
                        </a:spcBef>
                        <a:spcAft>
                          <a:spcPts val="0"/>
                        </a:spcAft>
                      </a:pPr>
                      <a:r>
                        <a:rPr lang="it-IT" sz="1400" b="1">
                          <a:latin typeface="Verdana" pitchFamily="34" charset="0"/>
                          <a:ea typeface="Times New Roman"/>
                        </a:rPr>
                        <a:t>SECONDE</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00000"/>
                        </a:lnSpc>
                        <a:spcBef>
                          <a:spcPts val="0"/>
                        </a:spcBef>
                        <a:spcAft>
                          <a:spcPts val="0"/>
                        </a:spcAft>
                      </a:pPr>
                      <a:r>
                        <a:rPr lang="it-IT" sz="1400" b="1" dirty="0">
                          <a:latin typeface="Verdana" pitchFamily="34" charset="0"/>
                          <a:ea typeface="Times New Roman"/>
                        </a:rPr>
                        <a:t>TERZE-</a:t>
                      </a:r>
                    </a:p>
                    <a:p>
                      <a:pPr algn="ctr">
                        <a:lnSpc>
                          <a:spcPct val="100000"/>
                        </a:lnSpc>
                        <a:spcBef>
                          <a:spcPts val="0"/>
                        </a:spcBef>
                        <a:spcAft>
                          <a:spcPts val="0"/>
                        </a:spcAft>
                      </a:pPr>
                      <a:r>
                        <a:rPr lang="it-IT" sz="1400" b="1" dirty="0">
                          <a:latin typeface="Verdana" pitchFamily="34" charset="0"/>
                          <a:ea typeface="Times New Roman"/>
                        </a:rPr>
                        <a:t>QUARTE-</a:t>
                      </a:r>
                    </a:p>
                    <a:p>
                      <a:pPr algn="ctr">
                        <a:lnSpc>
                          <a:spcPct val="100000"/>
                        </a:lnSpc>
                        <a:spcBef>
                          <a:spcPts val="0"/>
                        </a:spcBef>
                        <a:spcAft>
                          <a:spcPts val="0"/>
                        </a:spcAft>
                      </a:pPr>
                      <a:r>
                        <a:rPr lang="it-IT" sz="1400" b="1" dirty="0">
                          <a:latin typeface="Verdana" pitchFamily="34" charset="0"/>
                          <a:ea typeface="Times New Roman"/>
                        </a:rPr>
                        <a:t>QUINTE</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508000">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it-IT" sz="1400" b="1" dirty="0">
                          <a:latin typeface="Verdana" pitchFamily="34" charset="0"/>
                          <a:ea typeface="Times New Roman"/>
                        </a:rPr>
                        <a:t>ITALIANO</a:t>
                      </a:r>
                    </a:p>
                    <a:p>
                      <a:pPr marL="0" marR="0" indent="0" algn="ctr" defTabSz="914400" rtl="0" eaLnBrk="1" fontAlgn="auto" latinLnBrk="0" hangingPunct="1">
                        <a:lnSpc>
                          <a:spcPts val="2000"/>
                        </a:lnSpc>
                        <a:spcBef>
                          <a:spcPts val="0"/>
                        </a:spcBef>
                        <a:spcAft>
                          <a:spcPts val="0"/>
                        </a:spcAft>
                        <a:buClrTx/>
                        <a:buSzTx/>
                        <a:buFontTx/>
                        <a:buNone/>
                        <a:tabLst/>
                        <a:defRPr/>
                      </a:pPr>
                      <a:r>
                        <a:rPr lang="it-IT" sz="1200" b="1" dirty="0">
                          <a:solidFill>
                            <a:schemeClr val="tx1"/>
                          </a:solidFill>
                          <a:latin typeface="Verdana" pitchFamily="34" charset="0"/>
                          <a:ea typeface="Times New Roman"/>
                          <a:hlinkClick r:id="rId3" action="ppaction://hlinksldjump"/>
                        </a:rPr>
                        <a:t>dettagli</a:t>
                      </a:r>
                      <a:endParaRPr lang="it-IT" sz="1200" b="1" dirty="0">
                        <a:solidFill>
                          <a:schemeClr val="tx1"/>
                        </a:solidFill>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7</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a:latin typeface="Verdana" pitchFamily="34" charset="0"/>
                          <a:ea typeface="Times New Roman"/>
                        </a:rPr>
                        <a:t>6</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6</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508000">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it-IT" sz="1400" b="1" dirty="0">
                          <a:latin typeface="Verdana" pitchFamily="34" charset="0"/>
                          <a:ea typeface="Times New Roman"/>
                        </a:rPr>
                        <a:t>MATEMATICA </a:t>
                      </a:r>
                      <a:r>
                        <a:rPr lang="it-IT" sz="1200" b="1" dirty="0">
                          <a:solidFill>
                            <a:schemeClr val="tx1"/>
                          </a:solidFill>
                          <a:latin typeface="Verdana" pitchFamily="34" charset="0"/>
                          <a:ea typeface="Times New Roman"/>
                          <a:hlinkClick r:id="rId4"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7</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6</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5</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268916">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it-IT" sz="1400" b="1" dirty="0">
                          <a:latin typeface="Verdana" pitchFamily="34" charset="0"/>
                          <a:ea typeface="Times New Roman"/>
                        </a:rPr>
                        <a:t>STORIA </a:t>
                      </a:r>
                      <a:r>
                        <a:rPr lang="it-IT" sz="1200" b="1" dirty="0">
                          <a:solidFill>
                            <a:schemeClr val="tx1"/>
                          </a:solidFill>
                          <a:latin typeface="Verdana" pitchFamily="34" charset="0"/>
                          <a:ea typeface="Times New Roman"/>
                          <a:hlinkClick r:id="rId5"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r h="508000">
                <a:tc>
                  <a:txBody>
                    <a:bodyPr/>
                    <a:lstStyle/>
                    <a:p>
                      <a:pPr algn="ctr">
                        <a:lnSpc>
                          <a:spcPts val="2000"/>
                        </a:lnSpc>
                        <a:spcBef>
                          <a:spcPts val="0"/>
                        </a:spcBef>
                        <a:spcAft>
                          <a:spcPts val="0"/>
                        </a:spcAft>
                      </a:pPr>
                      <a:r>
                        <a:rPr lang="it-IT" sz="1400" b="1" dirty="0">
                          <a:latin typeface="Verdana" pitchFamily="34" charset="0"/>
                          <a:ea typeface="Times New Roman"/>
                        </a:rPr>
                        <a:t>GEOGRAFIA  </a:t>
                      </a:r>
                      <a:r>
                        <a:rPr lang="it-IT" sz="1200" b="1" dirty="0">
                          <a:solidFill>
                            <a:schemeClr val="tx1"/>
                          </a:solidFill>
                          <a:latin typeface="Verdana" pitchFamily="34" charset="0"/>
                          <a:ea typeface="Times New Roman"/>
                          <a:hlinkClick r:id="rId6" action="ppaction://hlinksldjump"/>
                        </a:rPr>
                        <a:t>dettagli</a:t>
                      </a:r>
                      <a:endParaRPr lang="it-IT" sz="1200" b="1" dirty="0">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5"/>
                  </a:ext>
                </a:extLst>
              </a:tr>
              <a:tr h="268916">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it-IT" sz="1400" b="1" dirty="0">
                          <a:latin typeface="Verdana" pitchFamily="34" charset="0"/>
                          <a:ea typeface="Times New Roman"/>
                        </a:rPr>
                        <a:t>SCIENZE </a:t>
                      </a:r>
                      <a:r>
                        <a:rPr lang="it-IT" sz="1400" b="1" dirty="0">
                          <a:solidFill>
                            <a:schemeClr val="tx1"/>
                          </a:solidFill>
                          <a:latin typeface="Verdana" pitchFamily="34" charset="0"/>
                          <a:ea typeface="Times New Roman"/>
                          <a:hlinkClick r:id="rId7" action="ppaction://hlinksldjump"/>
                        </a:rPr>
                        <a:t>dettagli</a:t>
                      </a:r>
                      <a:endParaRPr lang="it-IT" sz="1400" b="1" dirty="0">
                        <a:solidFill>
                          <a:schemeClr val="tx2"/>
                        </a:solidFill>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6"/>
                  </a:ext>
                </a:extLst>
              </a:tr>
              <a:tr h="268916">
                <a:tc>
                  <a:txBody>
                    <a:bodyPr/>
                    <a:lstStyle/>
                    <a:p>
                      <a:pPr algn="ctr">
                        <a:lnSpc>
                          <a:spcPts val="2000"/>
                        </a:lnSpc>
                        <a:spcBef>
                          <a:spcPts val="0"/>
                        </a:spcBef>
                        <a:spcAft>
                          <a:spcPts val="0"/>
                        </a:spcAft>
                      </a:pPr>
                      <a:r>
                        <a:rPr lang="it-IT" sz="1400" b="1" dirty="0">
                          <a:latin typeface="Verdana" pitchFamily="34" charset="0"/>
                          <a:ea typeface="Times New Roman"/>
                        </a:rPr>
                        <a:t>SPORT </a:t>
                      </a:r>
                      <a:r>
                        <a:rPr lang="it-IT" sz="1400" b="1" dirty="0">
                          <a:solidFill>
                            <a:schemeClr val="tx1"/>
                          </a:solidFill>
                          <a:latin typeface="Verdana" pitchFamily="34" charset="0"/>
                          <a:ea typeface="Times New Roman"/>
                          <a:hlinkClick r:id="rId8" action="ppaction://hlinksldjump"/>
                        </a:rPr>
                        <a:t>dettagli</a:t>
                      </a:r>
                      <a:endParaRPr lang="it-IT" sz="1400" b="1" dirty="0">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7"/>
                  </a:ext>
                </a:extLst>
              </a:tr>
              <a:tr h="508000">
                <a:tc>
                  <a:txBody>
                    <a:bodyPr/>
                    <a:lstStyle/>
                    <a:p>
                      <a:pPr algn="ctr">
                        <a:lnSpc>
                          <a:spcPts val="2000"/>
                        </a:lnSpc>
                        <a:spcBef>
                          <a:spcPts val="0"/>
                        </a:spcBef>
                        <a:spcAft>
                          <a:spcPts val="0"/>
                        </a:spcAft>
                      </a:pPr>
                      <a:r>
                        <a:rPr lang="it-IT" sz="1400" b="1" dirty="0">
                          <a:latin typeface="Verdana" pitchFamily="34" charset="0"/>
                          <a:ea typeface="Times New Roman"/>
                        </a:rPr>
                        <a:t>TECNOLOGIA </a:t>
                      </a:r>
                      <a:r>
                        <a:rPr lang="it-IT" sz="1200" b="1" dirty="0">
                          <a:solidFill>
                            <a:schemeClr val="tx1"/>
                          </a:solidFill>
                          <a:latin typeface="Verdana" pitchFamily="34" charset="0"/>
                          <a:ea typeface="Times New Roman"/>
                          <a:hlinkClick r:id="rId9" action="ppaction://hlinksldjump"/>
                        </a:rPr>
                        <a:t>dettagli</a:t>
                      </a:r>
                      <a:endParaRPr lang="it-IT" sz="1200" b="1" dirty="0">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8"/>
                  </a:ext>
                </a:extLst>
              </a:tr>
              <a:tr h="268916">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it-IT" sz="1400" b="1" dirty="0">
                          <a:latin typeface="Verdana" pitchFamily="34" charset="0"/>
                          <a:ea typeface="Times New Roman"/>
                        </a:rPr>
                        <a:t>IMMAGINE </a:t>
                      </a:r>
                      <a:r>
                        <a:rPr lang="it-IT" sz="1200" b="1" dirty="0">
                          <a:solidFill>
                            <a:schemeClr val="tx1"/>
                          </a:solidFill>
                          <a:latin typeface="Verdana" pitchFamily="34" charset="0"/>
                          <a:ea typeface="Times New Roman"/>
                          <a:hlinkClick r:id="rId10"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9"/>
                  </a:ext>
                </a:extLst>
              </a:tr>
              <a:tr h="268916">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it-IT" sz="1400" b="1" dirty="0">
                          <a:latin typeface="Verdana" pitchFamily="34" charset="0"/>
                          <a:ea typeface="Times New Roman"/>
                        </a:rPr>
                        <a:t>MUSICA </a:t>
                      </a:r>
                      <a:r>
                        <a:rPr lang="it-IT" sz="1200" b="1" dirty="0">
                          <a:solidFill>
                            <a:schemeClr val="tx1"/>
                          </a:solidFill>
                          <a:latin typeface="Verdana" pitchFamily="34" charset="0"/>
                          <a:ea typeface="Times New Roman"/>
                          <a:hlinkClick r:id="rId11"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10"/>
                  </a:ext>
                </a:extLst>
              </a:tr>
              <a:tr h="268916">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it-IT" sz="1400" b="1" dirty="0">
                          <a:latin typeface="Verdana" pitchFamily="34" charset="0"/>
                          <a:ea typeface="Times New Roman"/>
                        </a:rPr>
                        <a:t>INGLESE </a:t>
                      </a:r>
                      <a:r>
                        <a:rPr lang="it-IT" sz="1200" b="1" dirty="0">
                          <a:solidFill>
                            <a:schemeClr val="tx1"/>
                          </a:solidFill>
                          <a:latin typeface="Verdana" pitchFamily="34" charset="0"/>
                          <a:ea typeface="Times New Roman"/>
                          <a:hlinkClick r:id="rId12"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a:latin typeface="Verdana" pitchFamily="34" charset="0"/>
                          <a:ea typeface="Times New Roman"/>
                        </a:rPr>
                        <a:t>1</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r>
                        <a:rPr lang="it-IT" sz="1400" b="1" dirty="0">
                          <a:latin typeface="Verdana" pitchFamily="34" charset="0"/>
                          <a:ea typeface="Times New Roman"/>
                        </a:rPr>
                        <a:t>3</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11"/>
                  </a:ext>
                </a:extLst>
              </a:tr>
              <a:tr h="1524000">
                <a:tc>
                  <a:txBody>
                    <a:bodyPr/>
                    <a:lstStyle/>
                    <a:p>
                      <a:pPr algn="ctr">
                        <a:lnSpc>
                          <a:spcPts val="2000"/>
                        </a:lnSpc>
                        <a:spcBef>
                          <a:spcPts val="0"/>
                        </a:spcBef>
                        <a:spcAft>
                          <a:spcPts val="0"/>
                        </a:spcAft>
                      </a:pPr>
                      <a:endParaRPr lang="it-IT" sz="1400" b="1" dirty="0">
                        <a:latin typeface="Verdana" pitchFamily="34" charset="0"/>
                        <a:ea typeface="Times New Roman"/>
                      </a:endParaRPr>
                    </a:p>
                    <a:p>
                      <a:pPr algn="ctr">
                        <a:lnSpc>
                          <a:spcPts val="2000"/>
                        </a:lnSpc>
                        <a:spcBef>
                          <a:spcPts val="0"/>
                        </a:spcBef>
                        <a:spcAft>
                          <a:spcPts val="0"/>
                        </a:spcAft>
                      </a:pPr>
                      <a:r>
                        <a:rPr lang="it-IT" sz="1400" b="1" dirty="0">
                          <a:latin typeface="Verdana" pitchFamily="34" charset="0"/>
                        </a:rPr>
                        <a:t>RELIGIONE/</a:t>
                      </a:r>
                    </a:p>
                    <a:p>
                      <a:pPr algn="ctr">
                        <a:lnSpc>
                          <a:spcPts val="2000"/>
                        </a:lnSpc>
                        <a:spcBef>
                          <a:spcPts val="0"/>
                        </a:spcBef>
                        <a:spcAft>
                          <a:spcPts val="0"/>
                        </a:spcAft>
                      </a:pPr>
                      <a:r>
                        <a:rPr lang="it-IT" sz="1400" b="1" dirty="0">
                          <a:latin typeface="Verdana" pitchFamily="34" charset="0"/>
                        </a:rPr>
                        <a:t>MATERIA ALTERNATIVA</a:t>
                      </a:r>
                    </a:p>
                    <a:p>
                      <a:pPr marL="0" marR="0" indent="0" algn="ctr" defTabSz="914400" rtl="0" eaLnBrk="1" fontAlgn="auto" latinLnBrk="0" hangingPunct="1">
                        <a:lnSpc>
                          <a:spcPts val="2000"/>
                        </a:lnSpc>
                        <a:spcBef>
                          <a:spcPts val="0"/>
                        </a:spcBef>
                        <a:spcAft>
                          <a:spcPts val="0"/>
                        </a:spcAft>
                        <a:buClrTx/>
                        <a:buSzTx/>
                        <a:buFontTx/>
                        <a:buNone/>
                        <a:tabLst/>
                        <a:defRPr/>
                      </a:pPr>
                      <a:r>
                        <a:rPr lang="it-IT" sz="1200" b="1" u="none" dirty="0">
                          <a:solidFill>
                            <a:schemeClr val="tx1"/>
                          </a:solidFill>
                          <a:latin typeface="Verdana" pitchFamily="34" charset="0"/>
                          <a:ea typeface="Times New Roman"/>
                          <a:hlinkClick r:id="rId13" action="ppaction://hlinksldjump"/>
                        </a:rPr>
                        <a:t>dettagli</a:t>
                      </a:r>
                      <a:endParaRPr lang="it-IT" sz="1200" b="1" u="none" dirty="0">
                        <a:solidFill>
                          <a:schemeClr val="tx1"/>
                        </a:solidFill>
                        <a:latin typeface="Verdana" pitchFamily="34" charset="0"/>
                        <a:ea typeface="Times New Roman"/>
                      </a:endParaRPr>
                    </a:p>
                    <a:p>
                      <a:pPr algn="ctr">
                        <a:lnSpc>
                          <a:spcPts val="2000"/>
                        </a:lnSpc>
                        <a:spcBef>
                          <a:spcPts val="0"/>
                        </a:spcBef>
                        <a:spcAft>
                          <a:spcPts val="0"/>
                        </a:spcAft>
                      </a:pPr>
                      <a:r>
                        <a:rPr lang="it-IT" sz="1400" b="1" dirty="0">
                          <a:latin typeface="Verdana" pitchFamily="34" charset="0"/>
                        </a:rPr>
                        <a:t> </a:t>
                      </a:r>
                      <a:endParaRPr lang="it-IT" sz="1400" b="1" dirty="0">
                        <a:latin typeface="Verdana" pitchFamily="34" charset="0"/>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endParaRPr lang="it-IT" sz="1400" b="1" dirty="0">
                        <a:latin typeface="Verdana" pitchFamily="34" charset="0"/>
                        <a:ea typeface="Times New Roman"/>
                      </a:endParaRPr>
                    </a:p>
                    <a:p>
                      <a:pPr algn="ctr">
                        <a:lnSpc>
                          <a:spcPts val="2000"/>
                        </a:lnSpc>
                        <a:spcBef>
                          <a:spcPts val="0"/>
                        </a:spcBef>
                        <a:spcAft>
                          <a:spcPts val="0"/>
                        </a:spcAft>
                      </a:pPr>
                      <a:endParaRPr lang="it-IT" sz="1400" b="1" dirty="0">
                        <a:latin typeface="Verdana" pitchFamily="34" charset="0"/>
                        <a:ea typeface="Times New Roman"/>
                      </a:endParaRPr>
                    </a:p>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endParaRPr lang="it-IT" sz="1400" b="1" dirty="0">
                        <a:latin typeface="Verdana" pitchFamily="34" charset="0"/>
                        <a:ea typeface="Times New Roman"/>
                      </a:endParaRPr>
                    </a:p>
                    <a:p>
                      <a:pPr algn="ctr">
                        <a:lnSpc>
                          <a:spcPts val="2000"/>
                        </a:lnSpc>
                        <a:spcBef>
                          <a:spcPts val="0"/>
                        </a:spcBef>
                        <a:spcAft>
                          <a:spcPts val="0"/>
                        </a:spcAft>
                      </a:pPr>
                      <a:endParaRPr lang="it-IT" sz="1400" b="1" dirty="0">
                        <a:latin typeface="Verdana" pitchFamily="34" charset="0"/>
                        <a:ea typeface="Times New Roman"/>
                      </a:endParaRPr>
                    </a:p>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ts val="2000"/>
                        </a:lnSpc>
                        <a:spcBef>
                          <a:spcPts val="0"/>
                        </a:spcBef>
                        <a:spcAft>
                          <a:spcPts val="0"/>
                        </a:spcAft>
                      </a:pPr>
                      <a:endParaRPr lang="it-IT" sz="1400" b="1" dirty="0">
                        <a:latin typeface="Verdana" pitchFamily="34" charset="0"/>
                        <a:ea typeface="Times New Roman"/>
                      </a:endParaRPr>
                    </a:p>
                    <a:p>
                      <a:pPr algn="ctr">
                        <a:lnSpc>
                          <a:spcPts val="2000"/>
                        </a:lnSpc>
                        <a:spcBef>
                          <a:spcPts val="0"/>
                        </a:spcBef>
                        <a:spcAft>
                          <a:spcPts val="0"/>
                        </a:spcAft>
                      </a:pPr>
                      <a:endParaRPr lang="it-IT" sz="1400" b="1" dirty="0">
                        <a:latin typeface="Verdana" pitchFamily="34" charset="0"/>
                        <a:ea typeface="Times New Roman"/>
                      </a:endParaRPr>
                    </a:p>
                    <a:p>
                      <a:pPr algn="ctr">
                        <a:lnSpc>
                          <a:spcPts val="2000"/>
                        </a:lnSpc>
                        <a:spcBef>
                          <a:spcPts val="0"/>
                        </a:spcBef>
                        <a:spcAft>
                          <a:spcPts val="0"/>
                        </a:spcAft>
                      </a:pPr>
                      <a:r>
                        <a:rPr lang="it-IT" sz="1400" b="1" dirty="0">
                          <a:latin typeface="Verdana" pitchFamily="34" charset="0"/>
                          <a:ea typeface="Times New Roman"/>
                        </a:rPr>
                        <a:t>2</a:t>
                      </a: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12"/>
                  </a:ext>
                </a:extLst>
              </a:tr>
              <a:tr h="640080">
                <a:tc>
                  <a:txBody>
                    <a:bodyPr/>
                    <a:lstStyle/>
                    <a:p>
                      <a:pPr algn="ctr">
                        <a:lnSpc>
                          <a:spcPct val="100000"/>
                        </a:lnSpc>
                        <a:spcBef>
                          <a:spcPts val="0"/>
                        </a:spcBef>
                        <a:spcAft>
                          <a:spcPts val="0"/>
                        </a:spcAft>
                      </a:pPr>
                      <a:endParaRPr lang="it-IT" sz="1400" b="1" dirty="0">
                        <a:latin typeface="Verdana"/>
                        <a:ea typeface="Times New Roman"/>
                      </a:endParaRPr>
                    </a:p>
                    <a:p>
                      <a:pPr algn="ctr">
                        <a:lnSpc>
                          <a:spcPct val="100000"/>
                        </a:lnSpc>
                        <a:spcBef>
                          <a:spcPts val="0"/>
                        </a:spcBef>
                        <a:spcAft>
                          <a:spcPts val="0"/>
                        </a:spcAft>
                      </a:pPr>
                      <a:r>
                        <a:rPr lang="it-IT" sz="1400" b="1" dirty="0">
                          <a:latin typeface="Verdana"/>
                          <a:ea typeface="Times New Roman"/>
                        </a:rPr>
                        <a:t>TOTALE</a:t>
                      </a:r>
                      <a:endParaRPr lang="it-IT" sz="1400" b="1" dirty="0">
                        <a:latin typeface="Times New Roman"/>
                        <a:ea typeface="Times New Roman"/>
                      </a:endParaRPr>
                    </a:p>
                  </a:txBody>
                  <a:tcPr marL="55677" marR="55677"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00000"/>
                        </a:lnSpc>
                        <a:spcBef>
                          <a:spcPts val="0"/>
                        </a:spcBef>
                        <a:spcAft>
                          <a:spcPts val="0"/>
                        </a:spcAft>
                      </a:pPr>
                      <a:endParaRPr lang="it-IT" sz="1400" b="1" dirty="0">
                        <a:latin typeface="Verdana"/>
                        <a:ea typeface="Times New Roman"/>
                      </a:endParaRPr>
                    </a:p>
                    <a:p>
                      <a:pPr algn="ctr">
                        <a:lnSpc>
                          <a:spcPct val="100000"/>
                        </a:lnSpc>
                        <a:spcBef>
                          <a:spcPts val="0"/>
                        </a:spcBef>
                        <a:spcAft>
                          <a:spcPts val="0"/>
                        </a:spcAft>
                      </a:pPr>
                      <a:r>
                        <a:rPr lang="it-IT" sz="1400" b="1" dirty="0">
                          <a:latin typeface="Verdana"/>
                          <a:ea typeface="Times New Roman"/>
                        </a:rPr>
                        <a:t>26</a:t>
                      </a:r>
                      <a:endParaRPr lang="it-IT" sz="1400" b="1" dirty="0">
                        <a:latin typeface="Times New Roman"/>
                        <a:ea typeface="Times New Roman"/>
                      </a:endParaRP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00000"/>
                        </a:lnSpc>
                        <a:spcBef>
                          <a:spcPts val="0"/>
                        </a:spcBef>
                        <a:spcAft>
                          <a:spcPts val="0"/>
                        </a:spcAft>
                      </a:pPr>
                      <a:endParaRPr lang="it-IT" sz="1400" b="1" dirty="0">
                        <a:latin typeface="Verdana"/>
                        <a:ea typeface="Times New Roman"/>
                      </a:endParaRPr>
                    </a:p>
                    <a:p>
                      <a:pPr algn="ctr">
                        <a:lnSpc>
                          <a:spcPct val="100000"/>
                        </a:lnSpc>
                        <a:spcBef>
                          <a:spcPts val="0"/>
                        </a:spcBef>
                        <a:spcAft>
                          <a:spcPts val="0"/>
                        </a:spcAft>
                      </a:pPr>
                      <a:r>
                        <a:rPr lang="it-IT" sz="1400" b="1" dirty="0">
                          <a:latin typeface="Verdana"/>
                          <a:ea typeface="Times New Roman"/>
                        </a:rPr>
                        <a:t>26</a:t>
                      </a:r>
                      <a:endParaRPr lang="it-IT" sz="1400" b="1" dirty="0">
                        <a:latin typeface="Times New Roman"/>
                        <a:ea typeface="Times New Roman"/>
                      </a:endParaRPr>
                    </a:p>
                  </a:txBody>
                  <a:tcPr marL="55677" marR="55677"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pPr algn="ctr">
                        <a:lnSpc>
                          <a:spcPct val="100000"/>
                        </a:lnSpc>
                        <a:spcBef>
                          <a:spcPts val="0"/>
                        </a:spcBef>
                        <a:spcAft>
                          <a:spcPts val="0"/>
                        </a:spcAft>
                      </a:pPr>
                      <a:endParaRPr lang="it-IT" sz="1400" b="1" dirty="0">
                        <a:latin typeface="Verdana"/>
                        <a:ea typeface="Times New Roman"/>
                      </a:endParaRPr>
                    </a:p>
                    <a:p>
                      <a:pPr algn="ctr">
                        <a:lnSpc>
                          <a:spcPct val="100000"/>
                        </a:lnSpc>
                        <a:spcBef>
                          <a:spcPts val="0"/>
                        </a:spcBef>
                        <a:spcAft>
                          <a:spcPts val="0"/>
                        </a:spcAft>
                      </a:pPr>
                      <a:r>
                        <a:rPr lang="it-IT" sz="1400" b="1" dirty="0">
                          <a:latin typeface="Verdana"/>
                          <a:ea typeface="Times New Roman"/>
                        </a:rPr>
                        <a:t>26</a:t>
                      </a:r>
                    </a:p>
                    <a:p>
                      <a:pPr algn="ctr">
                        <a:lnSpc>
                          <a:spcPct val="100000"/>
                        </a:lnSpc>
                        <a:spcBef>
                          <a:spcPts val="0"/>
                        </a:spcBef>
                        <a:spcAft>
                          <a:spcPts val="0"/>
                        </a:spcAft>
                      </a:pPr>
                      <a:endParaRPr lang="it-IT" sz="1400" b="1" dirty="0">
                        <a:latin typeface="Times New Roman"/>
                        <a:ea typeface="Times New Roman"/>
                      </a:endParaRPr>
                    </a:p>
                  </a:txBody>
                  <a:tcPr marL="55677" marR="55677"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13"/>
                  </a:ext>
                </a:extLst>
              </a:tr>
            </a:tbl>
          </a:graphicData>
        </a:graphic>
      </p:graphicFrame>
      <p:sp>
        <p:nvSpPr>
          <p:cNvPr id="13" name="CasellaDiTesto 10">
            <a:hlinkClick r:id="rId14"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14" action="ppaction://hlinksldjump"/>
              </a:rPr>
              <a:t>Indice</a:t>
            </a:r>
            <a:endParaRPr lang="it-IT" sz="1200" b="1" dirty="0">
              <a:latin typeface="Verdana" pitchFamily="34" charset="0"/>
            </a:endParaRPr>
          </a:p>
        </p:txBody>
      </p:sp>
      <p:sp>
        <p:nvSpPr>
          <p:cNvPr id="15" name="CasellaDiTesto 14"/>
          <p:cNvSpPr txBox="1">
            <a:spLocks noChangeArrowheads="1"/>
          </p:cNvSpPr>
          <p:nvPr/>
        </p:nvSpPr>
        <p:spPr bwMode="auto">
          <a:xfrm>
            <a:off x="5638019" y="9305160"/>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15" action="ppaction://hlinksldjump"/>
              </a:rPr>
              <a:t>indietro</a:t>
            </a:r>
            <a:endParaRPr lang="it-IT" sz="1200" b="1" dirty="0">
              <a:latin typeface="Verdana" pitchFamily="34" charset="0"/>
            </a:endParaRPr>
          </a:p>
        </p:txBody>
      </p:sp>
    </p:spTree>
    <p:extLst>
      <p:ext uri="{BB962C8B-B14F-4D97-AF65-F5344CB8AC3E}">
        <p14:creationId xmlns:p14="http://schemas.microsoft.com/office/powerpoint/2010/main" xmlns="" val="3969143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2534"/>
            <a:ext cx="7561263" cy="1169551"/>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2016 – 2017</a:t>
            </a:r>
          </a:p>
          <a:p>
            <a:pPr algn="ctr" fontAlgn="auto">
              <a:spcBef>
                <a:spcPts val="0"/>
              </a:spcBef>
              <a:spcAft>
                <a:spcPts val="0"/>
              </a:spcAft>
              <a:defRPr/>
            </a:pPr>
            <a:endParaRPr lang="it-IT"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 Plesso Viale di Focene</a:t>
            </a:r>
          </a:p>
        </p:txBody>
      </p:sp>
      <p:sp>
        <p:nvSpPr>
          <p:cNvPr id="10" name="CasellaDiTesto 9"/>
          <p:cNvSpPr txBox="1"/>
          <p:nvPr/>
        </p:nvSpPr>
        <p:spPr>
          <a:xfrm>
            <a:off x="-1" y="1881399"/>
            <a:ext cx="7561263" cy="338554"/>
          </a:xfrm>
          <a:prstGeom prst="rect">
            <a:avLst/>
          </a:prstGeom>
          <a:solidFill>
            <a:srgbClr val="FFC00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pieno 40 ore settimanali</a:t>
            </a:r>
            <a:endParaRPr lang="it-IT" sz="1600" dirty="0">
              <a:effectLst>
                <a:outerShdw blurRad="38100" dist="38100" dir="2700000" algn="tl">
                  <a:srgbClr val="000000">
                    <a:alpha val="43137"/>
                  </a:srgbClr>
                </a:outerShdw>
              </a:effectLst>
            </a:endParaRPr>
          </a:p>
        </p:txBody>
      </p:sp>
      <p:graphicFrame>
        <p:nvGraphicFramePr>
          <p:cNvPr id="6" name="Tabella 5"/>
          <p:cNvGraphicFramePr>
            <a:graphicFrameLocks noGrp="1"/>
          </p:cNvGraphicFramePr>
          <p:nvPr>
            <p:extLst>
              <p:ext uri="{D42A27DB-BD31-4B8C-83A1-F6EECF244321}">
                <p14:modId xmlns:p14="http://schemas.microsoft.com/office/powerpoint/2010/main" xmlns="" val="2651520554"/>
              </p:ext>
            </p:extLst>
          </p:nvPr>
        </p:nvGraphicFramePr>
        <p:xfrm>
          <a:off x="280169" y="2447112"/>
          <a:ext cx="7000923" cy="40843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3748">
                  <a:extLst>
                    <a:ext uri="{9D8B030D-6E8A-4147-A177-3AD203B41FA5}">
                      <a16:colId xmlns:a16="http://schemas.microsoft.com/office/drawing/2014/main" xmlns="" val="20000"/>
                    </a:ext>
                  </a:extLst>
                </a:gridCol>
                <a:gridCol w="956648">
                  <a:extLst>
                    <a:ext uri="{9D8B030D-6E8A-4147-A177-3AD203B41FA5}">
                      <a16:colId xmlns:a16="http://schemas.microsoft.com/office/drawing/2014/main" xmlns="" val="20001"/>
                    </a:ext>
                  </a:extLst>
                </a:gridCol>
                <a:gridCol w="1571636">
                  <a:extLst>
                    <a:ext uri="{9D8B030D-6E8A-4147-A177-3AD203B41FA5}">
                      <a16:colId xmlns:a16="http://schemas.microsoft.com/office/drawing/2014/main" xmlns="" val="20002"/>
                    </a:ext>
                  </a:extLst>
                </a:gridCol>
                <a:gridCol w="1051898">
                  <a:extLst>
                    <a:ext uri="{9D8B030D-6E8A-4147-A177-3AD203B41FA5}">
                      <a16:colId xmlns:a16="http://schemas.microsoft.com/office/drawing/2014/main" xmlns="" val="20003"/>
                    </a:ext>
                  </a:extLst>
                </a:gridCol>
                <a:gridCol w="1376993">
                  <a:extLst>
                    <a:ext uri="{9D8B030D-6E8A-4147-A177-3AD203B41FA5}">
                      <a16:colId xmlns:a16="http://schemas.microsoft.com/office/drawing/2014/main" xmlns="" val="20004"/>
                    </a:ext>
                  </a:extLst>
                </a:gridCol>
              </a:tblGrid>
              <a:tr h="1066800">
                <a:tc>
                  <a:txBody>
                    <a:bodyPr/>
                    <a:lstStyle/>
                    <a:p>
                      <a:pPr algn="ct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algn="ctr"/>
                      <a:r>
                        <a:rPr lang="it-IT" sz="1600" baseline="0" dirty="0">
                          <a:solidFill>
                            <a:schemeClr val="tx2"/>
                          </a:solidFill>
                          <a:effectLst>
                            <a:outerShdw blurRad="38100" dist="38100" dir="2700000" algn="tl">
                              <a:srgbClr val="000000">
                                <a:alpha val="43137"/>
                              </a:srgbClr>
                            </a:outerShdw>
                          </a:effectLst>
                          <a:latin typeface="Verdana" pitchFamily="34" charset="0"/>
                        </a:rPr>
                        <a:t>Scuola</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Classi</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Tempo scuola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Entrata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Uscita</a:t>
                      </a:r>
                    </a:p>
                    <a:p>
                      <a:pPr algn="ctr"/>
                      <a:endParaRPr lang="it-IT" sz="1600" dirty="0">
                        <a:solidFill>
                          <a:schemeClr val="tx2"/>
                        </a:solidFill>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4902"/>
                      </a:srgbClr>
                    </a:solidFill>
                  </a:tcPr>
                </a:tc>
                <a:extLst>
                  <a:ext uri="{0D108BD9-81ED-4DB2-BD59-A6C34878D82A}">
                    <a16:rowId xmlns:a16="http://schemas.microsoft.com/office/drawing/2014/main" xmlns="" val="10000"/>
                  </a:ext>
                </a:extLst>
              </a:tr>
              <a:tr h="3017520">
                <a:tc>
                  <a:txBody>
                    <a:bodyPr/>
                    <a:lstStyle/>
                    <a:p>
                      <a:endParaRPr lang="it-IT" sz="8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Primaria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Plesso </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Viale</a:t>
                      </a:r>
                      <a:r>
                        <a:rPr lang="it-IT" sz="1600" b="1" baseline="0" dirty="0">
                          <a:solidFill>
                            <a:schemeClr val="tx2"/>
                          </a:solidFill>
                          <a:effectLst>
                            <a:outerShdw blurRad="38100" dist="38100" dir="2700000" algn="tl">
                              <a:srgbClr val="000000">
                                <a:alpha val="43137"/>
                              </a:srgbClr>
                            </a:outerShdw>
                          </a:effectLst>
                          <a:latin typeface="Verdana" pitchFamily="34" charset="0"/>
                        </a:rPr>
                        <a:t> di Focene</a:t>
                      </a: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IVA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VA</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IB</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IIC</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IVC</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VC</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Pieno</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40 ore settimanali</a:t>
                      </a: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8:15 </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16:15</a:t>
                      </a:r>
                      <a:r>
                        <a:rPr lang="it-IT" sz="1200" b="1" dirty="0">
                          <a:solidFill>
                            <a:schemeClr val="tx2"/>
                          </a:solidFill>
                          <a:effectLst>
                            <a:outerShdw blurRad="38100" dist="38100" dir="2700000" algn="tl">
                              <a:srgbClr val="000000">
                                <a:alpha val="43137"/>
                              </a:srgbClr>
                            </a:outerShdw>
                          </a:effectLst>
                          <a:latin typeface="Verdana" pitchFamily="34" charset="0"/>
                        </a:rPr>
                        <a:t> </a:t>
                      </a:r>
                    </a:p>
                    <a:p>
                      <a:pPr algn="ctr"/>
                      <a:endParaRPr lang="it-IT" sz="12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4902"/>
                      </a:srgbClr>
                    </a:solidFill>
                  </a:tcPr>
                </a:tc>
                <a:extLst>
                  <a:ext uri="{0D108BD9-81ED-4DB2-BD59-A6C34878D82A}">
                    <a16:rowId xmlns:a16="http://schemas.microsoft.com/office/drawing/2014/main" xmlns="" val="10001"/>
                  </a:ext>
                </a:extLst>
              </a:tr>
            </a:tbl>
          </a:graphicData>
        </a:graphic>
      </p:graphicFrame>
      <p:sp>
        <p:nvSpPr>
          <p:cNvPr id="7" name="Text Box 5"/>
          <p:cNvSpPr txBox="1">
            <a:spLocks noChangeArrowheads="1"/>
          </p:cNvSpPr>
          <p:nvPr/>
        </p:nvSpPr>
        <p:spPr bwMode="auto">
          <a:xfrm>
            <a:off x="3494879" y="5233194"/>
            <a:ext cx="1143008"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u="sng" strike="noStrike" cap="none" normalizeH="0" baseline="0" dirty="0">
                <a:ln>
                  <a:noFill/>
                </a:ln>
                <a:effectLst>
                  <a:outerShdw blurRad="38100" dist="38100" dir="2700000" algn="tl">
                    <a:srgbClr val="C0C0C0"/>
                  </a:outerShdw>
                </a:effectLst>
                <a:latin typeface="Verdana" pitchFamily="34" charset="0"/>
                <a:hlinkClick r:id="rId3" action="ppaction://hlinksldjump"/>
              </a:rPr>
              <a:t>dettagli</a:t>
            </a:r>
            <a:endParaRPr kumimoji="0" lang="it-IT" sz="1200" b="0" i="0" u="none" strike="noStrike" cap="none" normalizeH="0" baseline="0" dirty="0">
              <a:ln>
                <a:noFill/>
              </a:ln>
              <a:effectLst/>
              <a:latin typeface="Arial" pitchFamily="34" charset="0"/>
            </a:endParaRPr>
          </a:p>
        </p:txBody>
      </p:sp>
      <p:sp>
        <p:nvSpPr>
          <p:cNvPr id="11" name="CasellaDiTesto 10">
            <a:hlinkClick r:id="rId4"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Indice</a:t>
            </a:r>
            <a:endParaRPr lang="it-IT" sz="1200" b="1" dirty="0">
              <a:latin typeface="Verdana" pitchFamily="34" charset="0"/>
            </a:endParaRPr>
          </a:p>
        </p:txBody>
      </p:sp>
      <p:sp>
        <p:nvSpPr>
          <p:cNvPr id="12" name="CasellaDiTesto 11"/>
          <p:cNvSpPr txBox="1">
            <a:spLocks noChangeArrowheads="1"/>
          </p:cNvSpPr>
          <p:nvPr/>
        </p:nvSpPr>
        <p:spPr bwMode="auto">
          <a:xfrm>
            <a:off x="5638019" y="9305160"/>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5" action="ppaction://hlinksldjump"/>
              </a:rPr>
              <a:t>indietro</a:t>
            </a:r>
            <a:endParaRPr lang="it-IT" sz="1200" b="1" dirty="0">
              <a:latin typeface="Verdana" pitchFamily="34" charset="0"/>
            </a:endParaRPr>
          </a:p>
        </p:txBody>
      </p:sp>
      <p:sp>
        <p:nvSpPr>
          <p:cNvPr id="9" name="Rettangolo 8"/>
          <p:cNvSpPr/>
          <p:nvPr/>
        </p:nvSpPr>
        <p:spPr>
          <a:xfrm>
            <a:off x="923111" y="5233194"/>
            <a:ext cx="822661" cy="276999"/>
          </a:xfrm>
          <a:prstGeom prst="rect">
            <a:avLst/>
          </a:prstGeom>
        </p:spPr>
        <p:txBody>
          <a:bodyPr wrap="none">
            <a:spAutoFit/>
          </a:bodyPr>
          <a:lstStyle/>
          <a:p>
            <a:pPr lvl="0" algn="ctr" fontAlgn="auto">
              <a:spcBef>
                <a:spcPts val="0"/>
              </a:spcBef>
              <a:spcAft>
                <a:spcPts val="0"/>
              </a:spcAft>
              <a:defRPr/>
            </a:pPr>
            <a:r>
              <a:rPr lang="it-IT" sz="1200" b="1" u="sng" dirty="0">
                <a:effectLst>
                  <a:outerShdw blurRad="38100" dist="38100" dir="2700000" algn="tl">
                    <a:srgbClr val="C0C0C0"/>
                  </a:outerShdw>
                </a:effectLst>
                <a:latin typeface="Verdana" pitchFamily="34" charset="0"/>
                <a:hlinkClick r:id="rId6" action="ppaction://hlinksldjump"/>
              </a:rPr>
              <a:t>docent</a:t>
            </a:r>
            <a:r>
              <a:rPr lang="it-IT" sz="1200" b="1" u="sng" dirty="0">
                <a:effectLst>
                  <a:outerShdw blurRad="38100" dist="38100" dir="2700000" algn="tl">
                    <a:srgbClr val="C0C0C0"/>
                  </a:outerShdw>
                </a:effectLst>
                <a:latin typeface="Verdana" pitchFamily="34" charset="0"/>
                <a:hlinkClick r:id="rId7" action="ppaction://hlinksldjump"/>
              </a:rPr>
              <a:t>i</a:t>
            </a:r>
            <a:endParaRPr lang="it-IT" sz="1200" dirty="0">
              <a:latin typeface="Arial" pitchFamily="34" charset="0"/>
            </a:endParaRPr>
          </a:p>
        </p:txBody>
      </p:sp>
    </p:spTree>
    <p:extLst>
      <p:ext uri="{BB962C8B-B14F-4D97-AF65-F5344CB8AC3E}">
        <p14:creationId xmlns:p14="http://schemas.microsoft.com/office/powerpoint/2010/main" xmlns="" val="1742346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23330"/>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2015 - 2016</a:t>
            </a:r>
            <a:endParaRPr lang="it-IT" dirty="0">
              <a:latin typeface="Verdana" pitchFamily="34" charset="0"/>
              <a:cs typeface="+mn-cs"/>
            </a:endParaRPr>
          </a:p>
          <a:p>
            <a:pPr algn="ct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r>
              <a:rPr lang="it-IT" sz="1400" b="1" dirty="0">
                <a:effectLst>
                  <a:outerShdw dist="12700" dir="5400000" algn="ctr" rotWithShape="0">
                    <a:schemeClr val="bg1">
                      <a:lumMod val="50000"/>
                      <a:alpha val="20000"/>
                    </a:schemeClr>
                  </a:outerShdw>
                </a:effectLst>
                <a:latin typeface="Verdana" pitchFamily="34" charset="0"/>
                <a:cs typeface="+mn-cs"/>
              </a:rPr>
              <a:t>c) Tempo scuola – 2) Scuola primaria: Plesso Viale di Focene</a:t>
            </a:r>
          </a:p>
        </p:txBody>
      </p:sp>
      <p:graphicFrame>
        <p:nvGraphicFramePr>
          <p:cNvPr id="9" name="Tabella 8"/>
          <p:cNvGraphicFramePr>
            <a:graphicFrameLocks noGrp="1"/>
          </p:cNvGraphicFramePr>
          <p:nvPr>
            <p:extLst>
              <p:ext uri="{D42A27DB-BD31-4B8C-83A1-F6EECF244321}">
                <p14:modId xmlns:p14="http://schemas.microsoft.com/office/powerpoint/2010/main" xmlns="" val="1889714885"/>
              </p:ext>
            </p:extLst>
          </p:nvPr>
        </p:nvGraphicFramePr>
        <p:xfrm>
          <a:off x="229815" y="1824826"/>
          <a:ext cx="7101633" cy="6958072"/>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442510">
                  <a:extLst>
                    <a:ext uri="{9D8B030D-6E8A-4147-A177-3AD203B41FA5}">
                      <a16:colId xmlns:a16="http://schemas.microsoft.com/office/drawing/2014/main" xmlns="" val="20000"/>
                    </a:ext>
                  </a:extLst>
                </a:gridCol>
                <a:gridCol w="102007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598489">
                  <a:extLst>
                    <a:ext uri="{9D8B030D-6E8A-4147-A177-3AD203B41FA5}">
                      <a16:colId xmlns:a16="http://schemas.microsoft.com/office/drawing/2014/main" xmlns="" val="20004"/>
                    </a:ext>
                  </a:extLst>
                </a:gridCol>
                <a:gridCol w="1008112">
                  <a:extLst>
                    <a:ext uri="{9D8B030D-6E8A-4147-A177-3AD203B41FA5}">
                      <a16:colId xmlns:a16="http://schemas.microsoft.com/office/drawing/2014/main" xmlns="" val="20005"/>
                    </a:ext>
                  </a:extLst>
                </a:gridCol>
                <a:gridCol w="409623">
                  <a:extLst>
                    <a:ext uri="{9D8B030D-6E8A-4147-A177-3AD203B41FA5}">
                      <a16:colId xmlns:a16="http://schemas.microsoft.com/office/drawing/2014/main" xmlns="" val="20006"/>
                    </a:ext>
                  </a:extLst>
                </a:gridCol>
                <a:gridCol w="936104">
                  <a:extLst>
                    <a:ext uri="{9D8B030D-6E8A-4147-A177-3AD203B41FA5}">
                      <a16:colId xmlns:a16="http://schemas.microsoft.com/office/drawing/2014/main" xmlns="" val="20007"/>
                    </a:ext>
                  </a:extLst>
                </a:gridCol>
                <a:gridCol w="958529">
                  <a:extLst>
                    <a:ext uri="{9D8B030D-6E8A-4147-A177-3AD203B41FA5}">
                      <a16:colId xmlns:a16="http://schemas.microsoft.com/office/drawing/2014/main" xmlns="" val="20008"/>
                    </a:ext>
                  </a:extLst>
                </a:gridCol>
              </a:tblGrid>
              <a:tr h="1152128">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CLASSE</a:t>
                      </a:r>
                    </a:p>
                  </a:txBody>
                  <a:tcPr marL="49848" marR="49848" marT="0" marB="0" vert="vert27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DOCENTE A</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DOCENTE B</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ts val="500"/>
                        </a:lnSpc>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DOCENTE C</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SUPPLENTI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SOSTEGNO A</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ts val="600"/>
                        </a:lnSpc>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SOSTEGNO B</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INGLESE</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49848" marR="49848" marT="0" marB="0" vert="vert27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RELIGIONE</a:t>
                      </a:r>
                    </a:p>
                  </a:txBody>
                  <a:tcPr marL="49848" marR="49848" marT="0" marB="0" vert="vert27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0"/>
                  </a:ext>
                </a:extLst>
              </a:tr>
              <a:tr h="744072">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 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r>
                        <a:rPr lang="it-IT" sz="8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MASSARO</a:t>
                      </a:r>
                      <a:endParaRPr lang="it-IT" sz="8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r>
                        <a:rPr lang="it-IT" sz="80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VINCENZA</a:t>
                      </a:r>
                      <a:endParaRPr lang="it-IT" sz="8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RANDAZZO</a:t>
                      </a: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FAVORITO 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BUCCINO ALESSANDRA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RANDAZZO</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1"/>
                  </a:ext>
                </a:extLst>
              </a:tr>
              <a:tr h="609600">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IIA</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AGOSTA VALENTINA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LI PUMA</a:t>
                      </a:r>
                    </a:p>
                    <a:p>
                      <a:pPr algn="ctr">
                        <a:spcAft>
                          <a:spcPts val="0"/>
                        </a:spcAft>
                      </a:pP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GIUSEPPINA</a:t>
                      </a:r>
                      <a:endParaRPr lang="it-IT" sz="7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BUCCINO ALESSANDRA</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D’ALTERIO</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DIANA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AGOSTA VALENTINA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2"/>
                  </a:ext>
                </a:extLst>
              </a:tr>
              <a:tr h="487680">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III 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FAGNANI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BARBARA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SALVATO GIUSEPPA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RISPOLI AGNESE</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FAGNANI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BARBARA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3"/>
                  </a:ext>
                </a:extLst>
              </a:tr>
              <a:tr h="880472">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IV A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MARTELLO</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CALLOZZO PEO LINA</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(11 ORE)</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TRINGALE  MANUELA</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(8 ORE)</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6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VANTAGGIATO</a:t>
                      </a: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LORY OLGA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LEONI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DANIELE</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MARTELLO</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4"/>
                  </a:ext>
                </a:extLst>
              </a:tr>
              <a:tr h="609600">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 A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ALBANESI DANIELA (11ore)</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PERONE</a:t>
                      </a:r>
                      <a:r>
                        <a:rPr lang="it-IT" sz="80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ESTERINA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MAROTTA M. GRAZIA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lnSpc>
                          <a:spcPct val="115000"/>
                        </a:lnSpc>
                        <a:spcAft>
                          <a:spcPts val="100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LEONI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DANIELE</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FAGNANI BARBARA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6"/>
                  </a:ext>
                </a:extLst>
              </a:tr>
              <a:tr h="581000">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 B</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CICIULLA LORENA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COSENTINI B.</a:t>
                      </a:r>
                      <a:r>
                        <a:rPr lang="it-IT" sz="80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LAURA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BUCCINO ALESSANDRA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RANDAZZO</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7"/>
                  </a:ext>
                </a:extLst>
              </a:tr>
              <a:tr h="581000">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II C</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MAROTTA M.GRAZIA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DONNINI STEFANIA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SCHIFANO</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ANDREOZZI</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OLIVIERO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RISPOLI AGNESE</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AGOSTA VALENTINA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8"/>
                  </a:ext>
                </a:extLst>
              </a:tr>
              <a:tr h="731520">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IV  C</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MAFRICI ANTONELLA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CALLOZZO PEO LINA</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(11 ORE)</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COSENTINI B. LAURA</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PAGLIUCA</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SABATINA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RISPOLI AGNESE</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MARTELLO</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09"/>
                  </a:ext>
                </a:extLst>
              </a:tr>
              <a:tr h="581000">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VC      </a:t>
                      </a:r>
                    </a:p>
                  </a:txBody>
                  <a:tcPr marL="68580" marR="68580" marT="0" marB="0">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CUSMANO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 MARIA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RUFINO </a:t>
                      </a:r>
                      <a:r>
                        <a:rPr lang="it-IT" sz="7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GIUSEPPINA</a:t>
                      </a:r>
                      <a:endParaRPr lang="it-IT" sz="7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CICIULLA LORENA</a:t>
                      </a: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LEONI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DANIELE</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r>
                        <a:rPr lang="it-IT" sz="800" b="1">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it-IT" sz="8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CUSMANO </a:t>
                      </a: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 MARIA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tc>
                  <a:txBody>
                    <a:bodyPr/>
                    <a:lstStyle/>
                    <a:p>
                      <a:pPr algn="ctr">
                        <a:spcAft>
                          <a:spcPts val="0"/>
                        </a:spcAft>
                      </a:pPr>
                      <a:endPar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ANDREOLI</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it-IT" sz="80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MARGHERITA</a:t>
                      </a:r>
                      <a:endParaRPr lang="it-IT" sz="8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10196"/>
                      </a:srgbClr>
                    </a:solidFill>
                  </a:tcPr>
                </a:tc>
                <a:extLst>
                  <a:ext uri="{0D108BD9-81ED-4DB2-BD59-A6C34878D82A}">
                    <a16:rowId xmlns:a16="http://schemas.microsoft.com/office/drawing/2014/main" xmlns="" val="10010"/>
                  </a:ext>
                </a:extLst>
              </a:tr>
            </a:tbl>
          </a:graphicData>
        </a:graphic>
      </p:graphicFrame>
      <p:sp>
        <p:nvSpPr>
          <p:cNvPr id="10" name="CasellaDiTesto 9"/>
          <p:cNvSpPr txBox="1"/>
          <p:nvPr/>
        </p:nvSpPr>
        <p:spPr>
          <a:xfrm>
            <a:off x="-1" y="1381333"/>
            <a:ext cx="7561263" cy="338554"/>
          </a:xfrm>
          <a:prstGeom prst="rect">
            <a:avLst/>
          </a:prstGeom>
          <a:solidFill>
            <a:srgbClr val="FFC000">
              <a:alpha val="14902"/>
            </a:srgbClr>
          </a:solidFill>
        </p:spPr>
        <p:txBody>
          <a:bodyPr wrap="square" rtlCol="0">
            <a:spAutoFit/>
          </a:bodyPr>
          <a:lstStyle/>
          <a:p>
            <a:pPr algn="ctr"/>
            <a:r>
              <a:rPr lang="it-IT" sz="1600" b="1" dirty="0">
                <a:effectLst>
                  <a:outerShdw blurRad="38100" dist="38100" dir="2700000" algn="tl">
                    <a:srgbClr val="000000">
                      <a:alpha val="43137"/>
                    </a:srgbClr>
                  </a:outerShdw>
                </a:effectLst>
                <a:latin typeface="Verdana" pitchFamily="34" charset="0"/>
              </a:rPr>
              <a:t>Tempo pieno 40 ore settimanali</a:t>
            </a:r>
            <a:endParaRPr lang="it-IT" sz="1600" dirty="0">
              <a:effectLst>
                <a:outerShdw blurRad="38100" dist="38100" dir="2700000" algn="tl">
                  <a:srgbClr val="000000">
                    <a:alpha val="43137"/>
                  </a:srgbClr>
                </a:outerShdw>
              </a:effectLst>
            </a:endParaRPr>
          </a:p>
        </p:txBody>
      </p:sp>
      <p:sp>
        <p:nvSpPr>
          <p:cNvPr id="6" name="CasellaDiTesto 10">
            <a:hlinkClick r:id="rId3"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7" name="CasellaDiTesto 10">
            <a:hlinkClick r:id="rId3" action="ppaction://hlinksldjump"/>
          </p:cNvPr>
          <p:cNvSpPr txBox="1">
            <a:spLocks noChangeArrowheads="1"/>
          </p:cNvSpPr>
          <p:nvPr/>
        </p:nvSpPr>
        <p:spPr bwMode="auto">
          <a:xfrm>
            <a:off x="5709457" y="9376598"/>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indietro</a:t>
            </a:r>
            <a:endParaRPr lang="it-IT" sz="1200" b="1" dirty="0">
              <a:latin typeface="Verdana" pitchFamily="34" charset="0"/>
            </a:endParaRPr>
          </a:p>
        </p:txBody>
      </p:sp>
    </p:spTree>
    <p:extLst>
      <p:ext uri="{BB962C8B-B14F-4D97-AF65-F5344CB8AC3E}">
        <p14:creationId xmlns:p14="http://schemas.microsoft.com/office/powerpoint/2010/main" xmlns="" val="1742346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107996"/>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p>
          <a:p>
            <a:pPr algn="ctr" fontAlgn="auto">
              <a:spcBef>
                <a:spcPts val="0"/>
              </a:spcBef>
              <a:spcAft>
                <a:spcPts val="0"/>
              </a:spcAft>
              <a:defRPr/>
            </a:pPr>
            <a:r>
              <a:rPr lang="it-IT" b="1" dirty="0">
                <a:solidFill>
                  <a:srgbClr val="C00000"/>
                </a:solidFill>
                <a:effectLst>
                  <a:outerShdw blurRad="38100" dist="38100" dir="2700000" algn="tl">
                    <a:srgbClr val="000000">
                      <a:alpha val="43137"/>
                    </a:srgbClr>
                  </a:outerShdw>
                </a:effectLst>
                <a:latin typeface="Verdana" pitchFamily="34" charset="0"/>
              </a:rPr>
              <a:t>anno scolastico 2015 - 2016</a:t>
            </a:r>
            <a:endParaRPr lang="it-IT"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3) Scuola secondaria di primo grado</a:t>
            </a:r>
          </a:p>
        </p:txBody>
      </p:sp>
      <p:sp>
        <p:nvSpPr>
          <p:cNvPr id="4" name="CasellaDiTesto 3"/>
          <p:cNvSpPr txBox="1">
            <a:spLocks noChangeArrowheads="1"/>
          </p:cNvSpPr>
          <p:nvPr/>
        </p:nvSpPr>
        <p:spPr bwMode="auto">
          <a:xfrm>
            <a:off x="280169" y="1589856"/>
            <a:ext cx="7002463" cy="923925"/>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Il tempo scuola della Scuola secondaria di primo grado dell’Istituto Comprensivo </a:t>
            </a:r>
            <a:r>
              <a:rPr lang="it-IT" sz="1200" b="1" i="1" dirty="0">
                <a:latin typeface="Verdana" pitchFamily="34" charset="0"/>
              </a:rPr>
              <a:t>C. Colombo</a:t>
            </a:r>
            <a:r>
              <a:rPr lang="it-IT" sz="1200" b="1" dirty="0">
                <a:latin typeface="Verdana" pitchFamily="34" charset="0"/>
              </a:rPr>
              <a:t> è organizzato su cinque giorni settimanali, dal lunedì al venerdì, con 30 ore settimanali. </a:t>
            </a:r>
          </a:p>
        </p:txBody>
      </p:sp>
      <p:graphicFrame>
        <p:nvGraphicFramePr>
          <p:cNvPr id="7" name="Tabella 6"/>
          <p:cNvGraphicFramePr>
            <a:graphicFrameLocks noGrp="1"/>
          </p:cNvGraphicFramePr>
          <p:nvPr>
            <p:extLst>
              <p:ext uri="{D42A27DB-BD31-4B8C-83A1-F6EECF244321}">
                <p14:modId xmlns:p14="http://schemas.microsoft.com/office/powerpoint/2010/main" xmlns="" val="4162611089"/>
              </p:ext>
            </p:extLst>
          </p:nvPr>
        </p:nvGraphicFramePr>
        <p:xfrm>
          <a:off x="387327" y="3804434"/>
          <a:ext cx="6786608" cy="3931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00197">
                  <a:extLst>
                    <a:ext uri="{9D8B030D-6E8A-4147-A177-3AD203B41FA5}">
                      <a16:colId xmlns:a16="http://schemas.microsoft.com/office/drawing/2014/main" xmlns="" val="20000"/>
                    </a:ext>
                  </a:extLst>
                </a:gridCol>
                <a:gridCol w="1214446">
                  <a:extLst>
                    <a:ext uri="{9D8B030D-6E8A-4147-A177-3AD203B41FA5}">
                      <a16:colId xmlns:a16="http://schemas.microsoft.com/office/drawing/2014/main" xmlns="" val="20001"/>
                    </a:ext>
                  </a:extLst>
                </a:gridCol>
                <a:gridCol w="785818">
                  <a:extLst>
                    <a:ext uri="{9D8B030D-6E8A-4147-A177-3AD203B41FA5}">
                      <a16:colId xmlns:a16="http://schemas.microsoft.com/office/drawing/2014/main" xmlns="" val="20002"/>
                    </a:ext>
                  </a:extLst>
                </a:gridCol>
                <a:gridCol w="1023945">
                  <a:extLst>
                    <a:ext uri="{9D8B030D-6E8A-4147-A177-3AD203B41FA5}">
                      <a16:colId xmlns:a16="http://schemas.microsoft.com/office/drawing/2014/main" xmlns="" val="20003"/>
                    </a:ext>
                  </a:extLst>
                </a:gridCol>
                <a:gridCol w="1131101">
                  <a:extLst>
                    <a:ext uri="{9D8B030D-6E8A-4147-A177-3AD203B41FA5}">
                      <a16:colId xmlns:a16="http://schemas.microsoft.com/office/drawing/2014/main" xmlns="" val="20004"/>
                    </a:ext>
                  </a:extLst>
                </a:gridCol>
                <a:gridCol w="1131101">
                  <a:extLst>
                    <a:ext uri="{9D8B030D-6E8A-4147-A177-3AD203B41FA5}">
                      <a16:colId xmlns:a16="http://schemas.microsoft.com/office/drawing/2014/main" xmlns="" val="20005"/>
                    </a:ext>
                  </a:extLst>
                </a:gridCol>
              </a:tblGrid>
              <a:tr h="1066800">
                <a:tc>
                  <a:txBody>
                    <a:bodyPr/>
                    <a:lstStyle/>
                    <a:p>
                      <a:pPr algn="ct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algn="ctr"/>
                      <a:r>
                        <a:rPr lang="it-IT" sz="1600" baseline="0" dirty="0">
                          <a:solidFill>
                            <a:schemeClr val="tx2"/>
                          </a:solidFill>
                          <a:effectLst>
                            <a:outerShdw blurRad="38100" dist="38100" dir="2700000" algn="tl">
                              <a:srgbClr val="000000">
                                <a:alpha val="43137"/>
                              </a:srgbClr>
                            </a:outerShdw>
                          </a:effectLst>
                          <a:latin typeface="Verdana" pitchFamily="34" charset="0"/>
                        </a:rPr>
                        <a:t>Scuola</a:t>
                      </a:r>
                    </a:p>
                  </a:txBody>
                  <a:tcPr>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Sede</a:t>
                      </a:r>
                    </a:p>
                    <a:p>
                      <a:pPr algn="ctr"/>
                      <a:endParaRPr lang="it-IT" sz="1600" dirty="0">
                        <a:solidFill>
                          <a:schemeClr val="tx2"/>
                        </a:solidFill>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Corsi</a:t>
                      </a:r>
                    </a:p>
                    <a:p>
                      <a:pPr algn="ctr"/>
                      <a:endParaRPr lang="it-IT" sz="1600" dirty="0">
                        <a:solidFill>
                          <a:schemeClr val="tx2"/>
                        </a:solidFill>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Tempo scuola</a:t>
                      </a:r>
                    </a:p>
                    <a:p>
                      <a:pPr algn="ctr"/>
                      <a:endParaRPr lang="it-IT" sz="1600" dirty="0">
                        <a:solidFill>
                          <a:schemeClr val="tx2"/>
                        </a:solidFill>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Entrata</a:t>
                      </a:r>
                    </a:p>
                    <a:p>
                      <a:pPr algn="ctr"/>
                      <a:endParaRPr lang="it-IT" sz="1600" dirty="0">
                        <a:solidFill>
                          <a:schemeClr val="tx2"/>
                        </a:solidFill>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aseline="0"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a:solidFill>
                            <a:schemeClr val="tx2"/>
                          </a:solidFill>
                          <a:effectLst>
                            <a:outerShdw blurRad="38100" dist="38100" dir="2700000" algn="tl">
                              <a:srgbClr val="000000">
                                <a:alpha val="43137"/>
                              </a:srgbClr>
                            </a:outerShdw>
                          </a:effectLst>
                          <a:latin typeface="Verdana" pitchFamily="34" charset="0"/>
                        </a:rPr>
                        <a:t>Uscita</a:t>
                      </a:r>
                    </a:p>
                    <a:p>
                      <a:pPr algn="ctr"/>
                      <a:endParaRPr lang="it-IT" sz="1600" dirty="0">
                        <a:solidFill>
                          <a:schemeClr val="tx2"/>
                        </a:solidFill>
                      </a:endParaRPr>
                    </a:p>
                  </a:txBody>
                  <a:tcPr>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0"/>
                  </a:ext>
                </a:extLst>
              </a:tr>
              <a:tr h="1554480">
                <a:tc rowSpan="2">
                  <a:txBody>
                    <a:bodyPr/>
                    <a:lstStyle/>
                    <a:p>
                      <a:endParaRPr lang="it-IT" sz="1600" b="1" dirty="0">
                        <a:solidFill>
                          <a:schemeClr val="tx2"/>
                        </a:solidFill>
                        <a:effectLst>
                          <a:outerShdw blurRad="38100" dist="38100" dir="2700000" algn="tl">
                            <a:srgbClr val="000000">
                              <a:alpha val="43137"/>
                            </a:srgbClr>
                          </a:outerShdw>
                        </a:effectLst>
                        <a:latin typeface="Verdana" pitchFamily="34" charset="0"/>
                      </a:endParaRPr>
                    </a:p>
                    <a:p>
                      <a:endParaRPr lang="it-IT" sz="1600" b="1" dirty="0">
                        <a:solidFill>
                          <a:schemeClr val="tx2"/>
                        </a:solidFill>
                        <a:effectLst>
                          <a:outerShdw blurRad="38100" dist="38100" dir="2700000" algn="tl">
                            <a:srgbClr val="000000">
                              <a:alpha val="43137"/>
                            </a:srgbClr>
                          </a:outerShdw>
                        </a:effectLst>
                        <a:latin typeface="Verdana" pitchFamily="34" charset="0"/>
                      </a:endParaRPr>
                    </a:p>
                    <a:p>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Secondaria di I grado</a:t>
                      </a:r>
                    </a:p>
                  </a:txBody>
                  <a:tcPr>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endParaRPr lang="it-IT" sz="1600" b="1" dirty="0">
                        <a:solidFill>
                          <a:schemeClr val="tx2"/>
                        </a:solidFill>
                        <a:effectLst>
                          <a:outerShdw blurRad="38100" dist="38100" dir="2700000" algn="tl">
                            <a:srgbClr val="000000">
                              <a:alpha val="43137"/>
                            </a:srgbClr>
                          </a:outerShdw>
                        </a:effectLst>
                        <a:latin typeface="Verdana" pitchFamily="34" charset="0"/>
                      </a:endParaRPr>
                    </a:p>
                    <a:p>
                      <a:endParaRPr lang="it-IT" sz="1600" b="1" dirty="0">
                        <a:solidFill>
                          <a:schemeClr val="tx2"/>
                        </a:solidFill>
                        <a:effectLst>
                          <a:outerShdw blurRad="38100" dist="38100" dir="2700000" algn="tl">
                            <a:srgbClr val="000000">
                              <a:alpha val="43137"/>
                            </a:srgbClr>
                          </a:outerShdw>
                        </a:effectLst>
                        <a:latin typeface="Verdana" pitchFamily="34" charset="0"/>
                      </a:endParaRPr>
                    </a:p>
                    <a:p>
                      <a:r>
                        <a:rPr lang="it-IT" sz="1600" b="1" dirty="0">
                          <a:solidFill>
                            <a:schemeClr val="tx2"/>
                          </a:solidFill>
                          <a:effectLst>
                            <a:outerShdw blurRad="38100" dist="38100" dir="2700000" algn="tl">
                              <a:srgbClr val="000000">
                                <a:alpha val="43137"/>
                              </a:srgbClr>
                            </a:outerShdw>
                          </a:effectLst>
                          <a:latin typeface="Verdana" pitchFamily="34" charset="0"/>
                        </a:rPr>
                        <a:t>Centrale</a:t>
                      </a: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A</a:t>
                      </a:r>
                      <a:r>
                        <a:rPr lang="it-IT" sz="1600" b="1" baseline="0" dirty="0">
                          <a:solidFill>
                            <a:schemeClr val="tx2"/>
                          </a:solidFill>
                          <a:effectLst>
                            <a:outerShdw blurRad="38100" dist="38100" dir="2700000" algn="tl">
                              <a:srgbClr val="000000">
                                <a:alpha val="43137"/>
                              </a:srgbClr>
                            </a:outerShdw>
                          </a:effectLst>
                          <a:latin typeface="Verdana" pitchFamily="34" charset="0"/>
                        </a:rPr>
                        <a:t> – B</a:t>
                      </a: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C – D</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F – IIH</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Corto</a:t>
                      </a: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8.10</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14.10</a:t>
                      </a:r>
                    </a:p>
                  </a:txBody>
                  <a:tcPr>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1310640">
                <a:tc vMerge="1">
                  <a:txBody>
                    <a:bodyPr/>
                    <a:lstStyle/>
                    <a:p>
                      <a:endParaRPr lang="it-IT" dirty="0">
                        <a:solidFill>
                          <a:schemeClr val="tx2">
                            <a:lumMod val="75000"/>
                          </a:schemeClr>
                        </a:solidFill>
                      </a:endParaRPr>
                    </a:p>
                  </a:txBody>
                  <a:tcPr>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noFill/>
                  </a:tcPr>
                </a:tc>
                <a:tc>
                  <a:txBody>
                    <a:bodyPr/>
                    <a:lstStyle/>
                    <a:p>
                      <a:pPr algn="ctr"/>
                      <a:endParaRPr lang="it-IT" sz="1600" b="1" u="none"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u="none" dirty="0">
                          <a:solidFill>
                            <a:schemeClr val="tx2"/>
                          </a:solidFill>
                          <a:effectLst>
                            <a:outerShdw blurRad="38100" dist="38100" dir="2700000" algn="tl">
                              <a:srgbClr val="000000">
                                <a:alpha val="43137"/>
                              </a:srgbClr>
                            </a:outerShdw>
                          </a:effectLst>
                          <a:latin typeface="Verdana" pitchFamily="34" charset="0"/>
                        </a:rPr>
                        <a:t>Focene</a:t>
                      </a: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G – IE - IIIE</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Corto</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8.10</a:t>
                      </a:r>
                    </a:p>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txBody>
                  <a:tcP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endParaRPr lang="it-IT" sz="1600" b="1" dirty="0">
                        <a:solidFill>
                          <a:schemeClr val="tx2"/>
                        </a:solidFill>
                        <a:effectLst>
                          <a:outerShdw blurRad="38100" dist="38100" dir="2700000" algn="tl">
                            <a:srgbClr val="000000">
                              <a:alpha val="43137"/>
                            </a:srgbClr>
                          </a:outerShdw>
                        </a:effectLst>
                        <a:latin typeface="Verdana" pitchFamily="34" charset="0"/>
                      </a:endParaRPr>
                    </a:p>
                    <a:p>
                      <a:pPr algn="ctr"/>
                      <a:r>
                        <a:rPr lang="it-IT" sz="1600" b="1" dirty="0">
                          <a:solidFill>
                            <a:schemeClr val="tx2"/>
                          </a:solidFill>
                          <a:effectLst>
                            <a:outerShdw blurRad="38100" dist="38100" dir="2700000" algn="tl">
                              <a:srgbClr val="000000">
                                <a:alpha val="43137"/>
                              </a:srgbClr>
                            </a:outerShdw>
                          </a:effectLst>
                          <a:latin typeface="Verdana" pitchFamily="34" charset="0"/>
                        </a:rPr>
                        <a:t>14.10</a:t>
                      </a:r>
                    </a:p>
                  </a:txBody>
                  <a:tcPr>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bl>
          </a:graphicData>
        </a:graphic>
      </p:graphicFrame>
      <p:sp>
        <p:nvSpPr>
          <p:cNvPr id="48133" name="Rettangolo 8"/>
          <p:cNvSpPr>
            <a:spLocks noChangeArrowheads="1"/>
          </p:cNvSpPr>
          <p:nvPr/>
        </p:nvSpPr>
        <p:spPr bwMode="auto">
          <a:xfrm>
            <a:off x="387350" y="3303588"/>
            <a:ext cx="6786563" cy="307975"/>
          </a:xfrm>
          <a:prstGeom prst="rect">
            <a:avLst/>
          </a:prstGeom>
          <a:noFill/>
          <a:ln w="9525">
            <a:noFill/>
            <a:miter lim="800000"/>
            <a:headEnd/>
            <a:tailEnd/>
          </a:ln>
        </p:spPr>
        <p:txBody>
          <a:bodyPr>
            <a:spAutoFit/>
          </a:bodyPr>
          <a:lstStyle/>
          <a:p>
            <a:pPr algn="ctr"/>
            <a:r>
              <a:rPr lang="it-IT" sz="1400" b="1">
                <a:latin typeface="Verdana" pitchFamily="34" charset="0"/>
              </a:rPr>
              <a:t>Orario articolato su 5 giorni dal lunedì al venerdì</a:t>
            </a:r>
            <a:endParaRPr lang="it-IT" sz="1400">
              <a:latin typeface="Calibri" pitchFamily="34" charset="0"/>
            </a:endParaRPr>
          </a:p>
        </p:txBody>
      </p:sp>
      <p:sp>
        <p:nvSpPr>
          <p:cNvPr id="9" name="CasellaDiTesto 10">
            <a:hlinkClick r:id="rId3" action="ppaction://hlinksldjump"/>
          </p:cNvPr>
          <p:cNvSpPr txBox="1">
            <a:spLocks noChangeArrowheads="1"/>
          </p:cNvSpPr>
          <p:nvPr/>
        </p:nvSpPr>
        <p:spPr bwMode="auto">
          <a:xfrm>
            <a:off x="5780895"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11" name="Text Box 5"/>
          <p:cNvSpPr txBox="1">
            <a:spLocks noChangeArrowheads="1"/>
          </p:cNvSpPr>
          <p:nvPr/>
        </p:nvSpPr>
        <p:spPr bwMode="auto">
          <a:xfrm>
            <a:off x="2137557" y="5733260"/>
            <a:ext cx="800100" cy="390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1" i="0" u="sng" strike="noStrike" cap="none" normalizeH="0" baseline="0" dirty="0">
                <a:ln>
                  <a:noFill/>
                </a:ln>
                <a:effectLst>
                  <a:outerShdw blurRad="38100" dist="38100" dir="2700000" algn="tl">
                    <a:srgbClr val="C0C0C0"/>
                  </a:outerShdw>
                </a:effectLst>
                <a:latin typeface="Verdana" pitchFamily="34" charset="0"/>
                <a:hlinkClick r:id="rId4" action="ppaction://hlinksldjump"/>
              </a:rPr>
              <a:t>dettagli</a:t>
            </a:r>
            <a:endParaRPr kumimoji="0" lang="it-IT" sz="1800" b="0" i="0" u="none" strike="noStrike" cap="none" normalizeH="0" baseline="0" dirty="0">
              <a:ln>
                <a:noFill/>
              </a:ln>
              <a:effectLst/>
              <a:latin typeface="Arial" pitchFamily="34" charset="0"/>
            </a:endParaRPr>
          </a:p>
        </p:txBody>
      </p:sp>
      <p:sp>
        <p:nvSpPr>
          <p:cNvPr id="12" name="Text Box 5"/>
          <p:cNvSpPr txBox="1">
            <a:spLocks noChangeArrowheads="1"/>
          </p:cNvSpPr>
          <p:nvPr/>
        </p:nvSpPr>
        <p:spPr bwMode="auto">
          <a:xfrm>
            <a:off x="2137557" y="6947706"/>
            <a:ext cx="800100" cy="390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1" i="0" u="sng" strike="noStrike" cap="none" normalizeH="0" baseline="0" dirty="0">
                <a:ln>
                  <a:noFill/>
                </a:ln>
                <a:effectLst>
                  <a:outerShdw blurRad="38100" dist="38100" dir="2700000" algn="tl">
                    <a:srgbClr val="C0C0C0"/>
                  </a:outerShdw>
                </a:effectLst>
                <a:latin typeface="Verdana" pitchFamily="34" charset="0"/>
                <a:hlinkClick r:id="rId4" action="ppaction://hlinksldjump"/>
              </a:rPr>
              <a:t>dettagli</a:t>
            </a:r>
            <a:endParaRPr kumimoji="0" lang="it-IT" sz="1800" b="0" i="0" u="none" strike="noStrike" cap="none" normalizeH="0" baseline="0" dirty="0">
              <a:ln>
                <a:noFill/>
              </a:ln>
              <a:effectLst/>
              <a:latin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858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c) Tempo scuola – 3) Scuola secondaria di primo grado</a:t>
            </a:r>
          </a:p>
          <a:p>
            <a:pPr fontAlgn="auto">
              <a:spcBef>
                <a:spcPts val="0"/>
              </a:spcBef>
              <a:spcAft>
                <a:spcPts val="0"/>
              </a:spcAft>
              <a:defRPr/>
            </a:pPr>
            <a:endParaRPr lang="it-IT" sz="1200" dirty="0">
              <a:latin typeface="Verdana" pitchFamily="34" charset="0"/>
              <a:cs typeface="+mn-cs"/>
            </a:endParaRPr>
          </a:p>
        </p:txBody>
      </p:sp>
      <p:sp>
        <p:nvSpPr>
          <p:cNvPr id="9" name="CasellaDiTesto 10">
            <a:hlinkClick r:id="rId3" action="ppaction://hlinksldjump"/>
          </p:cNvPr>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10" name="CasellaDiTesto 9"/>
          <p:cNvSpPr txBox="1">
            <a:spLocks noChangeArrowheads="1"/>
          </p:cNvSpPr>
          <p:nvPr/>
        </p:nvSpPr>
        <p:spPr bwMode="auto">
          <a:xfrm>
            <a:off x="5638019" y="9305160"/>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4" action="ppaction://hlinksldjump"/>
              </a:rPr>
              <a:t>indietro</a:t>
            </a:r>
            <a:endParaRPr lang="it-IT" sz="1200" b="1" dirty="0">
              <a:latin typeface="Verdana" pitchFamily="34" charset="0"/>
            </a:endParaRPr>
          </a:p>
        </p:txBody>
      </p:sp>
      <p:graphicFrame>
        <p:nvGraphicFramePr>
          <p:cNvPr id="12" name="Tabella 11"/>
          <p:cNvGraphicFramePr>
            <a:graphicFrameLocks noGrp="1"/>
          </p:cNvGraphicFramePr>
          <p:nvPr/>
        </p:nvGraphicFramePr>
        <p:xfrm>
          <a:off x="175804" y="1232666"/>
          <a:ext cx="7209655" cy="7375578"/>
        </p:xfrm>
        <a:graphic>
          <a:graphicData uri="http://schemas.openxmlformats.org/drawingml/2006/table">
            <a:tbl>
              <a:tblPr>
                <a:effectLst>
                  <a:outerShdw blurRad="50800" dist="38100" algn="l" rotWithShape="0">
                    <a:prstClr val="black">
                      <a:alpha val="40000"/>
                    </a:prstClr>
                  </a:outerShdw>
                </a:effectLst>
              </a:tblPr>
              <a:tblGrid>
                <a:gridCol w="3572811">
                  <a:extLst>
                    <a:ext uri="{9D8B030D-6E8A-4147-A177-3AD203B41FA5}">
                      <a16:colId xmlns:a16="http://schemas.microsoft.com/office/drawing/2014/main" xmlns="" val="20000"/>
                    </a:ext>
                  </a:extLst>
                </a:gridCol>
                <a:gridCol w="1138367">
                  <a:extLst>
                    <a:ext uri="{9D8B030D-6E8A-4147-A177-3AD203B41FA5}">
                      <a16:colId xmlns:a16="http://schemas.microsoft.com/office/drawing/2014/main" xmlns="" val="20001"/>
                    </a:ext>
                  </a:extLst>
                </a:gridCol>
                <a:gridCol w="1214258">
                  <a:extLst>
                    <a:ext uri="{9D8B030D-6E8A-4147-A177-3AD203B41FA5}">
                      <a16:colId xmlns:a16="http://schemas.microsoft.com/office/drawing/2014/main" xmlns="" val="20002"/>
                    </a:ext>
                  </a:extLst>
                </a:gridCol>
                <a:gridCol w="1284219">
                  <a:extLst>
                    <a:ext uri="{9D8B030D-6E8A-4147-A177-3AD203B41FA5}">
                      <a16:colId xmlns:a16="http://schemas.microsoft.com/office/drawing/2014/main" xmlns="" val="20003"/>
                    </a:ext>
                  </a:extLst>
                </a:gridCol>
              </a:tblGrid>
              <a:tr h="1048775">
                <a:tc gridSpan="4">
                  <a:txBody>
                    <a:bodyPr/>
                    <a:lstStyle/>
                    <a:p>
                      <a:pPr algn="ctr">
                        <a:spcAft>
                          <a:spcPts val="0"/>
                        </a:spcAft>
                      </a:pPr>
                      <a:endParaRPr lang="it-IT" sz="1300" b="1" u="none" dirty="0">
                        <a:solidFill>
                          <a:schemeClr val="tx2"/>
                        </a:solidFill>
                        <a:effectLst>
                          <a:outerShdw blurRad="50800" dist="38100" algn="tr" rotWithShape="0">
                            <a:prstClr val="black">
                              <a:alpha val="40000"/>
                            </a:prstClr>
                          </a:outerShdw>
                        </a:effectLst>
                        <a:latin typeface="Verdana"/>
                        <a:ea typeface="Times New Roman"/>
                      </a:endParaRPr>
                    </a:p>
                    <a:p>
                      <a:pPr algn="ctr">
                        <a:spcAft>
                          <a:spcPts val="0"/>
                        </a:spcAft>
                      </a:pPr>
                      <a:r>
                        <a:rPr lang="it-IT" sz="1700" b="1" i="0" u="none" dirty="0">
                          <a:solidFill>
                            <a:schemeClr val="tx2"/>
                          </a:solidFill>
                          <a:effectLst>
                            <a:outerShdw blurRad="50800" dist="38100" algn="tr" rotWithShape="0">
                              <a:prstClr val="black">
                                <a:alpha val="40000"/>
                              </a:prstClr>
                            </a:outerShdw>
                          </a:effectLst>
                          <a:latin typeface="Verdana" pitchFamily="34" charset="0"/>
                          <a:ea typeface="Times New Roman"/>
                        </a:rPr>
                        <a:t>SCUOLA SECONDARIA </a:t>
                      </a:r>
                      <a:r>
                        <a:rPr lang="it-IT" sz="1700" b="1" i="0" u="none" dirty="0" err="1">
                          <a:solidFill>
                            <a:schemeClr val="tx2"/>
                          </a:solidFill>
                          <a:effectLst>
                            <a:outerShdw blurRad="50800" dist="38100" algn="tr" rotWithShape="0">
                              <a:prstClr val="black">
                                <a:alpha val="40000"/>
                              </a:prstClr>
                            </a:outerShdw>
                          </a:effectLst>
                          <a:latin typeface="Verdana" pitchFamily="34" charset="0"/>
                          <a:ea typeface="Times New Roman"/>
                        </a:rPr>
                        <a:t>DI</a:t>
                      </a:r>
                      <a:r>
                        <a:rPr lang="it-IT" sz="1700" b="1" i="0" u="none" dirty="0">
                          <a:solidFill>
                            <a:schemeClr val="tx2"/>
                          </a:solidFill>
                          <a:effectLst>
                            <a:outerShdw blurRad="50800" dist="38100" algn="tr" rotWithShape="0">
                              <a:prstClr val="black">
                                <a:alpha val="40000"/>
                              </a:prstClr>
                            </a:outerShdw>
                          </a:effectLst>
                          <a:latin typeface="Verdana" pitchFamily="34" charset="0"/>
                          <a:ea typeface="Times New Roman"/>
                        </a:rPr>
                        <a:t> I GRADO</a:t>
                      </a:r>
                      <a:endParaRPr lang="it-IT" sz="1700" b="1" i="0" dirty="0">
                        <a:solidFill>
                          <a:schemeClr val="tx2"/>
                        </a:solidFill>
                        <a:latin typeface="Verdana" pitchFamily="34" charset="0"/>
                        <a:ea typeface="Times New Roman"/>
                      </a:endParaRPr>
                    </a:p>
                    <a:p>
                      <a:pPr algn="ctr">
                        <a:spcAft>
                          <a:spcPts val="0"/>
                        </a:spcAft>
                      </a:pPr>
                      <a:r>
                        <a:rPr lang="it-IT" sz="1700" b="1" i="0" dirty="0">
                          <a:solidFill>
                            <a:schemeClr val="tx2"/>
                          </a:solidFill>
                          <a:effectLst>
                            <a:outerShdw blurRad="50800" dist="38100" algn="tr" rotWithShape="0">
                              <a:prstClr val="black">
                                <a:alpha val="40000"/>
                              </a:prstClr>
                            </a:outerShdw>
                          </a:effectLst>
                          <a:latin typeface="Verdana" pitchFamily="34" charset="0"/>
                          <a:ea typeface="Times New Roman"/>
                        </a:rPr>
                        <a:t> QUOTE ORARIE PER DISCIPLINA - TEMPO CORTO </a:t>
                      </a:r>
                    </a:p>
                    <a:p>
                      <a:pPr algn="ctr">
                        <a:spcAft>
                          <a:spcPts val="0"/>
                        </a:spcAft>
                      </a:pPr>
                      <a:r>
                        <a:rPr lang="it-IT" sz="1700" b="1" i="0" dirty="0">
                          <a:solidFill>
                            <a:schemeClr val="tx2"/>
                          </a:solidFill>
                          <a:effectLst>
                            <a:outerShdw blurRad="50800" dist="38100" algn="tr" rotWithShape="0">
                              <a:prstClr val="black">
                                <a:alpha val="40000"/>
                              </a:prstClr>
                            </a:outerShdw>
                          </a:effectLst>
                          <a:latin typeface="Verdana" pitchFamily="34" charset="0"/>
                          <a:ea typeface="Times New Roman"/>
                        </a:rPr>
                        <a:t>(30 ORE</a:t>
                      </a:r>
                      <a:r>
                        <a:rPr lang="it-IT" sz="1300" b="1" i="0" dirty="0">
                          <a:solidFill>
                            <a:schemeClr val="tx2"/>
                          </a:solidFill>
                          <a:effectLst>
                            <a:outerShdw blurRad="50800" dist="38100" algn="tr" rotWithShape="0">
                              <a:prstClr val="black">
                                <a:alpha val="40000"/>
                              </a:prstClr>
                            </a:outerShdw>
                          </a:effectLst>
                          <a:latin typeface="Verdana"/>
                          <a:ea typeface="Times New Roman"/>
                        </a:rPr>
                        <a:t>)</a:t>
                      </a:r>
                      <a:endParaRPr lang="it-IT" sz="1000" b="1" i="0" dirty="0">
                        <a:solidFill>
                          <a:schemeClr val="tx2"/>
                        </a:solidFill>
                        <a:latin typeface="Times New Roman"/>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451423">
                <a:tc>
                  <a:txBody>
                    <a:bodyPr/>
                    <a:lstStyle/>
                    <a:p>
                      <a:pPr algn="ctr">
                        <a:lnSpc>
                          <a:spcPct val="150000"/>
                        </a:lnSpc>
                        <a:spcAft>
                          <a:spcPts val="0"/>
                        </a:spcAft>
                      </a:pPr>
                      <a:r>
                        <a:rPr lang="it-IT" sz="1400" b="1" dirty="0">
                          <a:solidFill>
                            <a:schemeClr val="tx2"/>
                          </a:solidFill>
                          <a:latin typeface="Verdana" pitchFamily="34" charset="0"/>
                          <a:ea typeface="Times New Roman"/>
                        </a:rPr>
                        <a:t>DISCIPLINE</a:t>
                      </a: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PRIME</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ct val="150000"/>
                        </a:lnSpc>
                        <a:spcAft>
                          <a:spcPts val="0"/>
                        </a:spcAft>
                      </a:pPr>
                      <a:r>
                        <a:rPr lang="it-IT" sz="1400" b="1" dirty="0">
                          <a:solidFill>
                            <a:schemeClr val="tx2"/>
                          </a:solidFill>
                          <a:latin typeface="Verdana" pitchFamily="34" charset="0"/>
                          <a:ea typeface="Times New Roman"/>
                        </a:rPr>
                        <a:t>SECONDE</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ct val="150000"/>
                        </a:lnSpc>
                        <a:spcAft>
                          <a:spcPts val="0"/>
                        </a:spcAft>
                      </a:pPr>
                      <a:r>
                        <a:rPr lang="it-IT" sz="1200" b="1" dirty="0">
                          <a:solidFill>
                            <a:schemeClr val="tx2"/>
                          </a:solidFill>
                          <a:latin typeface="Verdana" pitchFamily="34" charset="0"/>
                          <a:ea typeface="Times New Roman"/>
                        </a:rPr>
                        <a:t>TERZE</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571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1"/>
                  </a:ext>
                </a:extLst>
              </a:tr>
              <a:tr h="609600">
                <a:tc>
                  <a:txBody>
                    <a:bodyPr/>
                    <a:lstStyle/>
                    <a:p>
                      <a:pPr algn="ctr">
                        <a:lnSpc>
                          <a:spcPts val="2400"/>
                        </a:lnSpc>
                        <a:spcAft>
                          <a:spcPts val="0"/>
                        </a:spcAft>
                      </a:pPr>
                      <a:r>
                        <a:rPr lang="it-IT" sz="1400" b="1" dirty="0">
                          <a:solidFill>
                            <a:schemeClr val="tx2"/>
                          </a:solidFill>
                          <a:latin typeface="Verdana" pitchFamily="34" charset="0"/>
                          <a:ea typeface="Times New Roman"/>
                        </a:rPr>
                        <a:t>ITALIANO – STORIA </a:t>
                      </a:r>
                      <a:r>
                        <a:rPr lang="it-IT" sz="1400" b="1" dirty="0" err="1">
                          <a:solidFill>
                            <a:schemeClr val="tx2"/>
                          </a:solidFill>
                          <a:latin typeface="Verdana" pitchFamily="34" charset="0"/>
                          <a:ea typeface="Times New Roman"/>
                        </a:rPr>
                        <a:t>–GEOGRAFIA</a:t>
                      </a:r>
                      <a:endParaRPr lang="it-IT" sz="1400" b="1" dirty="0">
                        <a:solidFill>
                          <a:schemeClr val="tx2"/>
                        </a:solidFill>
                        <a:latin typeface="Verdana" pitchFamily="34" charset="0"/>
                        <a:ea typeface="Times New Roman"/>
                      </a:endParaRPr>
                    </a:p>
                    <a:p>
                      <a:pPr marL="0" marR="0" indent="0" algn="ctr" defTabSz="914400" rtl="0" eaLnBrk="1" fontAlgn="auto" latinLnBrk="0" hangingPunct="1">
                        <a:lnSpc>
                          <a:spcPts val="2400"/>
                        </a:lnSpc>
                        <a:spcBef>
                          <a:spcPts val="0"/>
                        </a:spcBef>
                        <a:spcAft>
                          <a:spcPts val="0"/>
                        </a:spcAft>
                        <a:buClrTx/>
                        <a:buSzTx/>
                        <a:buFontTx/>
                        <a:buNone/>
                        <a:tabLst/>
                        <a:defRPr/>
                      </a:pPr>
                      <a:r>
                        <a:rPr lang="it-IT" sz="1200" b="1" dirty="0">
                          <a:solidFill>
                            <a:schemeClr val="tx2"/>
                          </a:solidFill>
                          <a:latin typeface="Verdana" pitchFamily="34" charset="0"/>
                          <a:ea typeface="Times New Roman"/>
                          <a:hlinkClick r:id="rId5" action="ppaction://hlinksldjump"/>
                        </a:rPr>
                        <a:t>dettagli  </a:t>
                      </a:r>
                      <a:r>
                        <a:rPr lang="it-IT" sz="1200" b="1" dirty="0">
                          <a:solidFill>
                            <a:schemeClr val="tx2"/>
                          </a:solidFill>
                          <a:latin typeface="Verdana" pitchFamily="34" charset="0"/>
                          <a:ea typeface="Times New Roman"/>
                        </a:rPr>
                        <a:t>       </a:t>
                      </a:r>
                      <a:r>
                        <a:rPr lang="it-IT" sz="1200" b="1" dirty="0" err="1">
                          <a:solidFill>
                            <a:schemeClr val="tx2"/>
                          </a:solidFill>
                          <a:latin typeface="Verdana" pitchFamily="34" charset="0"/>
                          <a:ea typeface="Times New Roman"/>
                          <a:hlinkClick r:id="rId6" action="ppaction://hlinksldjump"/>
                        </a:rPr>
                        <a:t>dettagli</a:t>
                      </a:r>
                      <a:r>
                        <a:rPr lang="it-IT" sz="1200" b="1" dirty="0">
                          <a:solidFill>
                            <a:schemeClr val="tx2"/>
                          </a:solidFill>
                          <a:latin typeface="Verdana" pitchFamily="34" charset="0"/>
                          <a:ea typeface="Times New Roman"/>
                          <a:hlinkClick r:id="rId6" action="ppaction://hlinksldjump"/>
                        </a:rPr>
                        <a:t> </a:t>
                      </a:r>
                      <a:r>
                        <a:rPr lang="it-IT" sz="1200" b="1" dirty="0">
                          <a:solidFill>
                            <a:schemeClr val="tx2"/>
                          </a:solidFill>
                          <a:latin typeface="Verdana" pitchFamily="34" charset="0"/>
                          <a:ea typeface="Times New Roman"/>
                        </a:rPr>
                        <a:t>         </a:t>
                      </a:r>
                      <a:r>
                        <a:rPr lang="it-IT" sz="1200" b="1" dirty="0" err="1">
                          <a:solidFill>
                            <a:schemeClr val="tx2"/>
                          </a:solidFill>
                          <a:latin typeface="Verdana" pitchFamily="34" charset="0"/>
                          <a:ea typeface="Times New Roman"/>
                          <a:hlinkClick r:id="rId7"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9</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9</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9</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2"/>
                  </a:ext>
                </a:extLst>
              </a:tr>
              <a:tr h="609600">
                <a:tc>
                  <a:txBody>
                    <a:bodyPr/>
                    <a:lstStyle/>
                    <a:p>
                      <a:pPr algn="ctr">
                        <a:lnSpc>
                          <a:spcPts val="2400"/>
                        </a:lnSpc>
                        <a:spcAft>
                          <a:spcPts val="0"/>
                        </a:spcAft>
                      </a:pPr>
                      <a:r>
                        <a:rPr lang="it-IT" sz="1400" b="1" dirty="0">
                          <a:solidFill>
                            <a:schemeClr val="tx2"/>
                          </a:solidFill>
                          <a:latin typeface="Verdana" pitchFamily="34" charset="0"/>
                          <a:ea typeface="Times New Roman"/>
                        </a:rPr>
                        <a:t>MATEMATICA E SCIENZE</a:t>
                      </a:r>
                    </a:p>
                    <a:p>
                      <a:pPr marL="0" marR="0" indent="0" algn="ctr" defTabSz="914400" rtl="0" eaLnBrk="1" fontAlgn="auto" latinLnBrk="0" hangingPunct="1">
                        <a:lnSpc>
                          <a:spcPts val="2400"/>
                        </a:lnSpc>
                        <a:spcBef>
                          <a:spcPts val="0"/>
                        </a:spcBef>
                        <a:spcAft>
                          <a:spcPts val="0"/>
                        </a:spcAft>
                        <a:buClrTx/>
                        <a:buSzTx/>
                        <a:buFontTx/>
                        <a:buNone/>
                        <a:tabLst/>
                        <a:defRPr/>
                      </a:pPr>
                      <a:r>
                        <a:rPr lang="it-IT" sz="1200" b="1" dirty="0">
                          <a:solidFill>
                            <a:schemeClr val="tx2"/>
                          </a:solidFill>
                          <a:latin typeface="Verdana" pitchFamily="34" charset="0"/>
                          <a:ea typeface="Times New Roman"/>
                          <a:hlinkClick r:id="rId8" action="ppaction://hlinksldjump"/>
                        </a:rPr>
                        <a:t>dettagli</a:t>
                      </a:r>
                      <a:r>
                        <a:rPr lang="it-IT" sz="1200" b="1" dirty="0">
                          <a:solidFill>
                            <a:schemeClr val="tx2"/>
                          </a:solidFill>
                          <a:latin typeface="Verdana" pitchFamily="34" charset="0"/>
                          <a:ea typeface="Times New Roman"/>
                        </a:rPr>
                        <a:t>                </a:t>
                      </a:r>
                      <a:r>
                        <a:rPr lang="it-IT" sz="1200" b="1" dirty="0" err="1">
                          <a:solidFill>
                            <a:schemeClr val="tx2"/>
                          </a:solidFill>
                          <a:latin typeface="Verdana" pitchFamily="34" charset="0"/>
                          <a:ea typeface="Times New Roman"/>
                          <a:hlinkClick r:id="rId9"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6</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6</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6</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3"/>
                  </a:ext>
                </a:extLst>
              </a:tr>
              <a:tr h="304800">
                <a:tc>
                  <a:txBody>
                    <a:bodyPr/>
                    <a:lstStyle/>
                    <a:p>
                      <a:pPr algn="ctr">
                        <a:lnSpc>
                          <a:spcPts val="2400"/>
                        </a:lnSpc>
                        <a:spcBef>
                          <a:spcPts val="600"/>
                        </a:spcBef>
                        <a:spcAft>
                          <a:spcPts val="600"/>
                        </a:spcAft>
                      </a:pPr>
                      <a:r>
                        <a:rPr lang="it-IT" sz="1400" b="1" dirty="0">
                          <a:solidFill>
                            <a:schemeClr val="tx2"/>
                          </a:solidFill>
                          <a:latin typeface="Verdana" pitchFamily="34" charset="0"/>
                          <a:ea typeface="Times New Roman"/>
                        </a:rPr>
                        <a:t>LINGUA INGLESE </a:t>
                      </a:r>
                      <a:r>
                        <a:rPr lang="it-IT" sz="1200" b="1" dirty="0">
                          <a:solidFill>
                            <a:schemeClr val="tx2"/>
                          </a:solidFill>
                          <a:latin typeface="Verdana" pitchFamily="34" charset="0"/>
                          <a:ea typeface="Times New Roman"/>
                          <a:hlinkClick r:id="rId10"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3</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3</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3</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4"/>
                  </a:ext>
                </a:extLst>
              </a:tr>
              <a:tr h="609600">
                <a:tc>
                  <a:txBody>
                    <a:bodyPr/>
                    <a:lstStyle/>
                    <a:p>
                      <a:pPr algn="ctr">
                        <a:lnSpc>
                          <a:spcPts val="2400"/>
                        </a:lnSpc>
                        <a:spcAft>
                          <a:spcPts val="0"/>
                        </a:spcAft>
                      </a:pPr>
                      <a:r>
                        <a:rPr lang="it-IT" sz="1400" b="1" dirty="0">
                          <a:solidFill>
                            <a:schemeClr val="tx2"/>
                          </a:solidFill>
                          <a:latin typeface="Verdana" pitchFamily="34" charset="0"/>
                          <a:ea typeface="Times New Roman"/>
                        </a:rPr>
                        <a:t>SECONDA LINGUA COMUNITARIA</a:t>
                      </a:r>
                    </a:p>
                    <a:p>
                      <a:pPr algn="ctr">
                        <a:lnSpc>
                          <a:spcPts val="2400"/>
                        </a:lnSpc>
                        <a:spcAft>
                          <a:spcPts val="0"/>
                        </a:spcAft>
                      </a:pPr>
                      <a:r>
                        <a:rPr lang="it-IT" sz="1400" b="1" dirty="0">
                          <a:solidFill>
                            <a:schemeClr val="tx2"/>
                          </a:solidFill>
                          <a:latin typeface="Verdana" pitchFamily="34" charset="0"/>
                          <a:ea typeface="Times New Roman"/>
                        </a:rPr>
                        <a:t>(FRANCESE) </a:t>
                      </a:r>
                      <a:r>
                        <a:rPr lang="it-IT" sz="1200" b="1" dirty="0">
                          <a:solidFill>
                            <a:schemeClr val="tx2"/>
                          </a:solidFill>
                          <a:latin typeface="Verdana" pitchFamily="34" charset="0"/>
                          <a:ea typeface="Times New Roman"/>
                          <a:hlinkClick r:id="rId11" action="ppaction://hlinksldjump"/>
                        </a:rPr>
                        <a:t>dettagli</a:t>
                      </a:r>
                      <a:endParaRPr lang="it-IT" sz="14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5"/>
                  </a:ext>
                </a:extLst>
              </a:tr>
              <a:tr h="304800">
                <a:tc>
                  <a:txBody>
                    <a:bodyPr/>
                    <a:lstStyle/>
                    <a:p>
                      <a:pPr algn="ctr">
                        <a:lnSpc>
                          <a:spcPts val="2400"/>
                        </a:lnSpc>
                        <a:spcAft>
                          <a:spcPts val="0"/>
                        </a:spcAft>
                      </a:pPr>
                      <a:r>
                        <a:rPr lang="it-IT" sz="1400" b="1" dirty="0">
                          <a:solidFill>
                            <a:schemeClr val="tx2"/>
                          </a:solidFill>
                          <a:latin typeface="Verdana" pitchFamily="34" charset="0"/>
                          <a:ea typeface="Times New Roman"/>
                        </a:rPr>
                        <a:t>ARTE E IMMAGINE </a:t>
                      </a:r>
                      <a:r>
                        <a:rPr lang="it-IT" sz="1200" b="1" dirty="0">
                          <a:solidFill>
                            <a:schemeClr val="tx2"/>
                          </a:solidFill>
                          <a:latin typeface="Verdana" pitchFamily="34" charset="0"/>
                          <a:ea typeface="Times New Roman"/>
                          <a:hlinkClick r:id="rId12" action="ppaction://hlinksldjump"/>
                        </a:rPr>
                        <a:t>dettagli</a:t>
                      </a:r>
                      <a:endParaRPr lang="it-IT" sz="14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6"/>
                  </a:ext>
                </a:extLst>
              </a:tr>
              <a:tr h="304800">
                <a:tc>
                  <a:txBody>
                    <a:bodyPr/>
                    <a:lstStyle/>
                    <a:p>
                      <a:pPr algn="ctr">
                        <a:lnSpc>
                          <a:spcPts val="2400"/>
                        </a:lnSpc>
                        <a:spcAft>
                          <a:spcPts val="0"/>
                        </a:spcAft>
                      </a:pPr>
                      <a:r>
                        <a:rPr lang="it-IT" sz="1400" b="1" dirty="0">
                          <a:solidFill>
                            <a:schemeClr val="tx2"/>
                          </a:solidFill>
                          <a:latin typeface="Verdana" pitchFamily="34" charset="0"/>
                          <a:ea typeface="Times New Roman"/>
                        </a:rPr>
                        <a:t>MUSICA </a:t>
                      </a:r>
                      <a:r>
                        <a:rPr lang="it-IT" sz="1200" b="1" dirty="0">
                          <a:solidFill>
                            <a:schemeClr val="tx2"/>
                          </a:solidFill>
                          <a:latin typeface="Verdana" pitchFamily="34" charset="0"/>
                          <a:ea typeface="Times New Roman"/>
                          <a:hlinkClick r:id="rId13" action="ppaction://hlinksldjump"/>
                        </a:rPr>
                        <a:t>dettagli</a:t>
                      </a:r>
                      <a:endParaRPr lang="it-IT" sz="14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endParaRPr lang="it-IT" sz="1400" b="1" dirty="0">
                        <a:solidFill>
                          <a:schemeClr val="tx2"/>
                        </a:solidFill>
                        <a:latin typeface="Verdana" pitchFamily="34" charset="0"/>
                        <a:ea typeface="Times New Roman"/>
                      </a:endParaRP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7"/>
                  </a:ext>
                </a:extLst>
              </a:tr>
              <a:tr h="609600">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it-IT" sz="1400" b="1" dirty="0">
                          <a:solidFill>
                            <a:schemeClr val="tx2"/>
                          </a:solidFill>
                          <a:latin typeface="Verdana" pitchFamily="34" charset="0"/>
                          <a:ea typeface="Times New Roman"/>
                        </a:rPr>
                        <a:t>EDUCAZIONE FISICA</a:t>
                      </a:r>
                    </a:p>
                    <a:p>
                      <a:pPr algn="ctr">
                        <a:lnSpc>
                          <a:spcPts val="2400"/>
                        </a:lnSpc>
                        <a:spcAft>
                          <a:spcPts val="0"/>
                        </a:spcAft>
                      </a:pPr>
                      <a:r>
                        <a:rPr lang="it-IT" sz="1200" b="1" dirty="0">
                          <a:solidFill>
                            <a:schemeClr val="tx2"/>
                          </a:solidFill>
                          <a:latin typeface="Verdana" pitchFamily="34" charset="0"/>
                          <a:ea typeface="Times New Roman"/>
                          <a:hlinkClick r:id="rId14" action="ppaction://hlinksldjump"/>
                        </a:rPr>
                        <a:t>dettagli</a:t>
                      </a:r>
                      <a:endParaRPr lang="it-IT" sz="12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8"/>
                  </a:ext>
                </a:extLst>
              </a:tr>
              <a:tr h="304800">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it-IT" sz="1400" b="1" dirty="0">
                          <a:solidFill>
                            <a:schemeClr val="tx2"/>
                          </a:solidFill>
                          <a:latin typeface="Verdana" pitchFamily="34" charset="0"/>
                          <a:ea typeface="Times New Roman"/>
                        </a:rPr>
                        <a:t>TECNOLOGIA </a:t>
                      </a:r>
                      <a:r>
                        <a:rPr lang="it-IT" sz="1200" b="1" dirty="0">
                          <a:solidFill>
                            <a:schemeClr val="tx2"/>
                          </a:solidFill>
                          <a:latin typeface="Verdana" pitchFamily="34" charset="0"/>
                          <a:ea typeface="Times New Roman"/>
                          <a:hlinkClick r:id="rId15" action="ppaction://hlinksldjump"/>
                        </a:rPr>
                        <a:t>dettagli</a:t>
                      </a:r>
                      <a:endParaRPr lang="it-IT" sz="14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2</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09"/>
                  </a:ext>
                </a:extLst>
              </a:tr>
              <a:tr h="609600">
                <a:tc>
                  <a:txBody>
                    <a:bodyPr/>
                    <a:lstStyle/>
                    <a:p>
                      <a:pPr algn="ctr">
                        <a:lnSpc>
                          <a:spcPts val="2400"/>
                        </a:lnSpc>
                        <a:spcAft>
                          <a:spcPts val="0"/>
                        </a:spcAft>
                      </a:pPr>
                      <a:r>
                        <a:rPr lang="it-IT" sz="1400" b="1" dirty="0">
                          <a:solidFill>
                            <a:schemeClr val="tx2"/>
                          </a:solidFill>
                          <a:latin typeface="Verdana" pitchFamily="34" charset="0"/>
                          <a:ea typeface="Times New Roman"/>
                        </a:rPr>
                        <a:t>ATTIVITA’ </a:t>
                      </a:r>
                      <a:r>
                        <a:rPr lang="it-IT" sz="1400" b="1" dirty="0" err="1">
                          <a:solidFill>
                            <a:schemeClr val="tx2"/>
                          </a:solidFill>
                          <a:latin typeface="Verdana" pitchFamily="34" charset="0"/>
                          <a:ea typeface="Times New Roman"/>
                        </a:rPr>
                        <a:t>DI</a:t>
                      </a:r>
                      <a:r>
                        <a:rPr lang="it-IT" sz="1400" b="1" dirty="0">
                          <a:solidFill>
                            <a:schemeClr val="tx2"/>
                          </a:solidFill>
                          <a:latin typeface="Verdana" pitchFamily="34" charset="0"/>
                          <a:ea typeface="Times New Roman"/>
                        </a:rPr>
                        <a:t> APPROFONDIMENTO</a:t>
                      </a:r>
                    </a:p>
                    <a:p>
                      <a:pPr algn="ctr">
                        <a:lnSpc>
                          <a:spcPts val="2400"/>
                        </a:lnSpc>
                        <a:spcAft>
                          <a:spcPts val="0"/>
                        </a:spcAft>
                      </a:pPr>
                      <a:r>
                        <a:rPr lang="it-IT" sz="1400" b="1" dirty="0">
                          <a:solidFill>
                            <a:schemeClr val="tx2"/>
                          </a:solidFill>
                          <a:latin typeface="Verdana" pitchFamily="34" charset="0"/>
                          <a:ea typeface="Times New Roman"/>
                        </a:rPr>
                        <a:t>IN MATERIE LETTERARIE </a:t>
                      </a:r>
                      <a:r>
                        <a:rPr lang="it-IT" sz="1200" b="1" dirty="0">
                          <a:solidFill>
                            <a:schemeClr val="tx2"/>
                          </a:solidFill>
                          <a:latin typeface="Verdana" pitchFamily="34" charset="0"/>
                          <a:ea typeface="Times New Roman"/>
                        </a:rPr>
                        <a:t>dettagli</a:t>
                      </a:r>
                      <a:endParaRPr lang="it-IT" sz="1400" b="1"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1</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1</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r>
                        <a:rPr lang="it-IT" sz="1400" b="1" dirty="0">
                          <a:solidFill>
                            <a:schemeClr val="tx2"/>
                          </a:solidFill>
                          <a:latin typeface="Verdana" pitchFamily="34" charset="0"/>
                          <a:ea typeface="Times New Roman"/>
                        </a:rPr>
                        <a:t>1</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10"/>
                  </a:ext>
                </a:extLst>
              </a:tr>
              <a:tr h="968100">
                <a:tc>
                  <a:txBody>
                    <a:bodyPr/>
                    <a:lstStyle/>
                    <a:p>
                      <a:pPr algn="ctr">
                        <a:lnSpc>
                          <a:spcPts val="2400"/>
                        </a:lnSpc>
                        <a:spcBef>
                          <a:spcPts val="0"/>
                        </a:spcBef>
                        <a:spcAft>
                          <a:spcPts val="0"/>
                        </a:spcAft>
                      </a:pPr>
                      <a:r>
                        <a:rPr lang="it-IT" sz="1400" b="1" dirty="0">
                          <a:solidFill>
                            <a:schemeClr val="tx2"/>
                          </a:solidFill>
                          <a:latin typeface="Verdana" pitchFamily="34" charset="0"/>
                        </a:rPr>
                        <a:t>RELIGIONE/</a:t>
                      </a:r>
                    </a:p>
                    <a:p>
                      <a:pPr algn="ctr">
                        <a:lnSpc>
                          <a:spcPts val="2400"/>
                        </a:lnSpc>
                        <a:spcBef>
                          <a:spcPts val="0"/>
                        </a:spcBef>
                        <a:spcAft>
                          <a:spcPts val="0"/>
                        </a:spcAft>
                      </a:pPr>
                      <a:r>
                        <a:rPr lang="it-IT" sz="1400" b="1" dirty="0">
                          <a:solidFill>
                            <a:schemeClr val="tx2"/>
                          </a:solidFill>
                          <a:latin typeface="Verdana" pitchFamily="34" charset="0"/>
                        </a:rPr>
                        <a:t>MATERIA ALTERNATIVA</a:t>
                      </a:r>
                    </a:p>
                    <a:p>
                      <a:pPr marL="0" marR="0" indent="0" algn="ctr" defTabSz="914400" rtl="0" eaLnBrk="1" fontAlgn="auto" latinLnBrk="0" hangingPunct="1">
                        <a:lnSpc>
                          <a:spcPts val="2400"/>
                        </a:lnSpc>
                        <a:spcBef>
                          <a:spcPts val="0"/>
                        </a:spcBef>
                        <a:spcAft>
                          <a:spcPts val="0"/>
                        </a:spcAft>
                        <a:buClrTx/>
                        <a:buSzTx/>
                        <a:buFontTx/>
                        <a:buNone/>
                        <a:tabLst/>
                        <a:defRPr/>
                      </a:pPr>
                      <a:r>
                        <a:rPr lang="it-IT" sz="1200" b="1" u="none" dirty="0">
                          <a:solidFill>
                            <a:schemeClr val="tx2"/>
                          </a:solidFill>
                          <a:latin typeface="Verdana" pitchFamily="34" charset="0"/>
                          <a:ea typeface="Times New Roman"/>
                          <a:hlinkClick r:id="rId16" action="ppaction://hlinksldjump"/>
                        </a:rPr>
                        <a:t>dettagli</a:t>
                      </a:r>
                      <a:endParaRPr lang="it-IT" sz="1200" b="1" u="none" dirty="0">
                        <a:solidFill>
                          <a:schemeClr val="tx2"/>
                        </a:solidFill>
                        <a:latin typeface="Verdana" pitchFamily="34" charset="0"/>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endParaRPr lang="it-IT" sz="1400" b="1" dirty="0">
                        <a:solidFill>
                          <a:schemeClr val="tx2"/>
                        </a:solidFill>
                        <a:latin typeface="Verdana" pitchFamily="34" charset="0"/>
                        <a:ea typeface="Times New Roman"/>
                      </a:endParaRPr>
                    </a:p>
                    <a:p>
                      <a:pPr algn="ctr">
                        <a:lnSpc>
                          <a:spcPts val="2400"/>
                        </a:lnSpc>
                        <a:spcAft>
                          <a:spcPts val="0"/>
                        </a:spcAft>
                      </a:pPr>
                      <a:r>
                        <a:rPr lang="it-IT" sz="1400" b="1" dirty="0">
                          <a:solidFill>
                            <a:schemeClr val="tx2"/>
                          </a:solidFill>
                          <a:latin typeface="Verdana" pitchFamily="34" charset="0"/>
                          <a:ea typeface="Times New Roman"/>
                        </a:rPr>
                        <a:t>1</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endParaRPr lang="it-IT" sz="1400" b="1" dirty="0">
                        <a:solidFill>
                          <a:schemeClr val="tx2"/>
                        </a:solidFill>
                        <a:latin typeface="Verdana" pitchFamily="34" charset="0"/>
                        <a:ea typeface="Times New Roman"/>
                      </a:endParaRPr>
                    </a:p>
                    <a:p>
                      <a:pPr algn="ctr">
                        <a:lnSpc>
                          <a:spcPts val="2400"/>
                        </a:lnSpc>
                        <a:spcAft>
                          <a:spcPts val="0"/>
                        </a:spcAft>
                      </a:pPr>
                      <a:r>
                        <a:rPr lang="it-IT" sz="1400" b="1" dirty="0">
                          <a:solidFill>
                            <a:schemeClr val="tx2"/>
                          </a:solidFill>
                          <a:latin typeface="Verdana" pitchFamily="34" charset="0"/>
                          <a:ea typeface="Times New Roman"/>
                        </a:rPr>
                        <a:t>1</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lnSpc>
                          <a:spcPts val="2400"/>
                        </a:lnSpc>
                        <a:spcAft>
                          <a:spcPts val="0"/>
                        </a:spcAft>
                      </a:pPr>
                      <a:endParaRPr lang="it-IT" sz="1400" b="1" dirty="0">
                        <a:solidFill>
                          <a:schemeClr val="tx2"/>
                        </a:solidFill>
                        <a:latin typeface="Verdana" pitchFamily="34" charset="0"/>
                        <a:ea typeface="Times New Roman"/>
                      </a:endParaRPr>
                    </a:p>
                    <a:p>
                      <a:pPr algn="ctr">
                        <a:lnSpc>
                          <a:spcPts val="2400"/>
                        </a:lnSpc>
                        <a:spcAft>
                          <a:spcPts val="0"/>
                        </a:spcAft>
                      </a:pPr>
                      <a:r>
                        <a:rPr lang="it-IT" sz="1400" b="1" dirty="0">
                          <a:solidFill>
                            <a:schemeClr val="tx2"/>
                          </a:solidFill>
                          <a:latin typeface="Verdana" pitchFamily="34" charset="0"/>
                          <a:ea typeface="Times New Roman"/>
                        </a:rPr>
                        <a:t>1</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11"/>
                  </a:ext>
                </a:extLst>
              </a:tr>
              <a:tr h="640080">
                <a:tc>
                  <a:txBody>
                    <a:bodyPr/>
                    <a:lstStyle/>
                    <a:p>
                      <a:pPr algn="ctr">
                        <a:spcAft>
                          <a:spcPts val="0"/>
                        </a:spcAft>
                      </a:pPr>
                      <a:endParaRPr lang="it-IT" sz="1400" b="1" dirty="0">
                        <a:solidFill>
                          <a:schemeClr val="tx2"/>
                        </a:solidFill>
                        <a:latin typeface="Verdana"/>
                        <a:ea typeface="Times New Roman"/>
                      </a:endParaRPr>
                    </a:p>
                    <a:p>
                      <a:pPr algn="ctr">
                        <a:spcAft>
                          <a:spcPts val="0"/>
                        </a:spcAft>
                      </a:pPr>
                      <a:r>
                        <a:rPr lang="it-IT" sz="1400" b="1" dirty="0">
                          <a:solidFill>
                            <a:schemeClr val="tx2"/>
                          </a:solidFill>
                          <a:latin typeface="Verdana"/>
                          <a:ea typeface="Times New Roman"/>
                        </a:rPr>
                        <a:t>TOTALE</a:t>
                      </a:r>
                    </a:p>
                    <a:p>
                      <a:pPr algn="ctr">
                        <a:spcAft>
                          <a:spcPts val="0"/>
                        </a:spcAft>
                      </a:pPr>
                      <a:endParaRPr lang="it-IT" sz="1400" b="1" dirty="0">
                        <a:solidFill>
                          <a:schemeClr val="tx2"/>
                        </a:solidFill>
                        <a:latin typeface="Times New Roman"/>
                        <a:ea typeface="Times New Roman"/>
                      </a:endParaRPr>
                    </a:p>
                  </a:txBody>
                  <a:tcPr marL="55677" marR="55677" marT="0" marB="0">
                    <a:lnL w="571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spcAft>
                          <a:spcPts val="0"/>
                        </a:spcAft>
                      </a:pPr>
                      <a:endParaRPr lang="it-IT" sz="1400" b="1" dirty="0">
                        <a:solidFill>
                          <a:schemeClr val="tx2"/>
                        </a:solidFill>
                        <a:latin typeface="Verdana" pitchFamily="34" charset="0"/>
                        <a:ea typeface="Times New Roman"/>
                      </a:endParaRPr>
                    </a:p>
                    <a:p>
                      <a:pPr algn="ctr">
                        <a:spcAft>
                          <a:spcPts val="0"/>
                        </a:spcAft>
                      </a:pPr>
                      <a:r>
                        <a:rPr lang="it-IT" sz="1400" b="1" dirty="0">
                          <a:solidFill>
                            <a:schemeClr val="tx2"/>
                          </a:solidFill>
                          <a:latin typeface="Verdana" pitchFamily="34" charset="0"/>
                          <a:ea typeface="Times New Roman"/>
                        </a:rPr>
                        <a:t>30</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spcAft>
                          <a:spcPts val="0"/>
                        </a:spcAft>
                      </a:pPr>
                      <a:endParaRPr lang="it-IT" sz="1400" b="1" dirty="0">
                        <a:solidFill>
                          <a:schemeClr val="tx2"/>
                        </a:solidFill>
                        <a:latin typeface="Verdana" pitchFamily="34" charset="0"/>
                        <a:ea typeface="Times New Roman"/>
                      </a:endParaRPr>
                    </a:p>
                    <a:p>
                      <a:pPr algn="ctr">
                        <a:spcAft>
                          <a:spcPts val="0"/>
                        </a:spcAft>
                      </a:pPr>
                      <a:r>
                        <a:rPr lang="it-IT" sz="1400" b="1" dirty="0">
                          <a:solidFill>
                            <a:schemeClr val="tx2"/>
                          </a:solidFill>
                          <a:latin typeface="Verdana" pitchFamily="34" charset="0"/>
                          <a:ea typeface="Times New Roman"/>
                        </a:rPr>
                        <a:t>30</a:t>
                      </a:r>
                    </a:p>
                  </a:txBody>
                  <a:tcPr marL="55677" marR="55677" marT="0" marB="0">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tc>
                  <a:txBody>
                    <a:bodyPr/>
                    <a:lstStyle/>
                    <a:p>
                      <a:pPr algn="ctr">
                        <a:spcAft>
                          <a:spcPts val="0"/>
                        </a:spcAft>
                      </a:pPr>
                      <a:endParaRPr lang="it-IT" sz="1400" b="1" dirty="0">
                        <a:solidFill>
                          <a:schemeClr val="tx2"/>
                        </a:solidFill>
                        <a:latin typeface="Verdana" pitchFamily="34" charset="0"/>
                        <a:ea typeface="Times New Roman"/>
                      </a:endParaRPr>
                    </a:p>
                    <a:p>
                      <a:pPr algn="ctr">
                        <a:spcAft>
                          <a:spcPts val="0"/>
                        </a:spcAft>
                      </a:pPr>
                      <a:r>
                        <a:rPr lang="it-IT" sz="1400" b="1" dirty="0">
                          <a:solidFill>
                            <a:schemeClr val="tx2"/>
                          </a:solidFill>
                          <a:latin typeface="Verdana" pitchFamily="34" charset="0"/>
                          <a:ea typeface="Times New Roman"/>
                        </a:rPr>
                        <a:t>30</a:t>
                      </a:r>
                    </a:p>
                  </a:txBody>
                  <a:tcPr marL="55677" marR="55677" marT="0" marB="0">
                    <a:lnL w="19050" cap="flat" cmpd="sng" algn="ctr">
                      <a:solidFill>
                        <a:schemeClr val="tx2">
                          <a:lumMod val="60000"/>
                          <a:lumOff val="40000"/>
                        </a:schemeClr>
                      </a:solidFill>
                      <a:prstDash val="solid"/>
                      <a:round/>
                      <a:headEnd type="none" w="med" len="med"/>
                      <a:tailEnd type="none" w="med" len="med"/>
                    </a:lnL>
                    <a:lnR w="571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57150" cap="flat" cmpd="sng" algn="ctr">
                      <a:solidFill>
                        <a:schemeClr val="tx2">
                          <a:lumMod val="60000"/>
                          <a:lumOff val="40000"/>
                        </a:schemeClr>
                      </a:solidFill>
                      <a:prstDash val="solid"/>
                      <a:round/>
                      <a:headEnd type="none" w="med" len="med"/>
                      <a:tailEnd type="none" w="med" len="med"/>
                    </a:lnB>
                    <a:solidFill>
                      <a:srgbClr val="8EB4E3">
                        <a:alpha val="10196"/>
                      </a:srgbClr>
                    </a:solidFill>
                  </a:tcPr>
                </a:tc>
                <a:extLst>
                  <a:ext uri="{0D108BD9-81ED-4DB2-BD59-A6C34878D82A}">
                    <a16:rowId xmlns:a16="http://schemas.microsoft.com/office/drawing/2014/main" xmlns="" val="1001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9858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400" b="1" dirty="0">
                <a:effectLst>
                  <a:outerShdw dist="12700" dir="5400000" algn="ctr" rotWithShape="0">
                    <a:schemeClr val="bg1">
                      <a:lumMod val="50000"/>
                      <a:alpha val="20000"/>
                    </a:schemeClr>
                  </a:outerShdw>
                </a:effectLst>
                <a:latin typeface="Verdana" pitchFamily="34" charset="0"/>
                <a:cs typeface="+mn-cs"/>
              </a:rPr>
              <a:t>d)Organigramma</a:t>
            </a:r>
          </a:p>
          <a:p>
            <a:pPr fontAlgn="auto">
              <a:spcBef>
                <a:spcPts val="0"/>
              </a:spcBef>
              <a:spcAft>
                <a:spcPts val="0"/>
              </a:spcAft>
              <a:defRPr/>
            </a:pPr>
            <a:endParaRPr lang="it-IT" sz="1200" dirty="0">
              <a:latin typeface="Verdana" pitchFamily="34" charset="0"/>
              <a:cs typeface="+mn-cs"/>
            </a:endParaRPr>
          </a:p>
        </p:txBody>
      </p:sp>
      <p:sp>
        <p:nvSpPr>
          <p:cNvPr id="49155" name="CasellaDiTesto 4"/>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pic>
        <p:nvPicPr>
          <p:cNvPr id="2" name="Immagin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41408" y="1061443"/>
            <a:ext cx="6078446" cy="8592145"/>
          </a:xfrm>
          <a:prstGeom prst="rect">
            <a:avLst/>
          </a:prstGeom>
        </p:spPr>
      </p:pic>
      <p:sp>
        <p:nvSpPr>
          <p:cNvPr id="7" name="Rettangolo 6"/>
          <p:cNvSpPr/>
          <p:nvPr/>
        </p:nvSpPr>
        <p:spPr>
          <a:xfrm>
            <a:off x="4825172" y="2277665"/>
            <a:ext cx="857256" cy="375487"/>
          </a:xfrm>
          <a:prstGeom prst="rect">
            <a:avLst/>
          </a:prstGeom>
          <a:noFill/>
        </p:spPr>
        <p:txBody>
          <a:bodyPr wrap="square">
            <a:spAutoFit/>
          </a:bodyPr>
          <a:lstStyle/>
          <a:p>
            <a:pPr algn="ctr" fontAlgn="auto">
              <a:lnSpc>
                <a:spcPct val="200000"/>
              </a:lnSpc>
              <a:spcBef>
                <a:spcPts val="0"/>
              </a:spcBef>
              <a:spcAft>
                <a:spcPts val="0"/>
              </a:spcAft>
              <a:defRPr/>
            </a:pPr>
            <a:r>
              <a:rPr lang="it-IT" sz="1100" b="1" dirty="0">
                <a:latin typeface="Verdana" pitchFamily="34" charset="0"/>
                <a:ea typeface="Times New Roman"/>
                <a:cs typeface="Times New Roman"/>
                <a:hlinkClick r:id="rId5" action="ppaction://hlinksldjump"/>
              </a:rPr>
              <a:t>dettagli</a:t>
            </a:r>
            <a:endParaRPr lang="it-IT" sz="1100" b="1" dirty="0">
              <a:latin typeface="Verdana" pitchFamily="34" charset="0"/>
              <a:ea typeface="Times New Roman"/>
              <a:cs typeface="Times New Roman"/>
            </a:endParaRPr>
          </a:p>
        </p:txBody>
      </p:sp>
      <p:sp>
        <p:nvSpPr>
          <p:cNvPr id="9" name="Rettangolo 8"/>
          <p:cNvSpPr/>
          <p:nvPr/>
        </p:nvSpPr>
        <p:spPr>
          <a:xfrm>
            <a:off x="5853436" y="2277664"/>
            <a:ext cx="795410" cy="375487"/>
          </a:xfrm>
          <a:prstGeom prst="rect">
            <a:avLst/>
          </a:prstGeom>
        </p:spPr>
        <p:txBody>
          <a:bodyPr wrap="none">
            <a:spAutoFit/>
          </a:bodyPr>
          <a:lstStyle/>
          <a:p>
            <a:pPr algn="ctr" fontAlgn="auto">
              <a:lnSpc>
                <a:spcPct val="200000"/>
              </a:lnSpc>
              <a:spcBef>
                <a:spcPts val="0"/>
              </a:spcBef>
              <a:spcAft>
                <a:spcPts val="0"/>
              </a:spcAft>
              <a:defRPr/>
            </a:pPr>
            <a:r>
              <a:rPr lang="it-IT" sz="1100" b="1" dirty="0">
                <a:latin typeface="Verdana" pitchFamily="34" charset="0"/>
                <a:ea typeface="Times New Roman"/>
                <a:cs typeface="Times New Roman"/>
                <a:hlinkClick r:id="rId6" action="ppaction://hlinksldjump"/>
              </a:rPr>
              <a:t>dettagli</a:t>
            </a:r>
            <a:endParaRPr lang="it-IT" sz="1100" b="1" dirty="0">
              <a:latin typeface="Verdana" pitchFamily="34" charset="0"/>
              <a:ea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3045" y="518286"/>
            <a:ext cx="6716713" cy="178593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 - Carta dei servizi</a:t>
            </a:r>
          </a:p>
          <a:p>
            <a:pPr algn="ctr" fontAlgn="auto">
              <a:spcBef>
                <a:spcPts val="0"/>
              </a:spcBef>
              <a:spcAft>
                <a:spcPts val="0"/>
              </a:spcAft>
              <a:defRPr/>
            </a:pPr>
            <a:endParaRPr lang="it-IT" sz="1600" dirty="0">
              <a:latin typeface="Verdana" pitchFamily="34" charset="0"/>
              <a:cs typeface="+mn-cs"/>
            </a:endParaRPr>
          </a:p>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a</a:t>
            </a:r>
            <a:r>
              <a:rPr lang="it-IT" sz="1400" b="1" dirty="0">
                <a:effectLst>
                  <a:outerShdw blurRad="38100" dist="38100" dir="2700000" algn="tl">
                    <a:srgbClr val="000000">
                      <a:alpha val="43137"/>
                    </a:srgbClr>
                  </a:outerShdw>
                </a:effectLst>
                <a:latin typeface="Verdana" pitchFamily="34" charset="0"/>
                <a:cs typeface="+mn-cs"/>
              </a:rPr>
              <a:t>) ATTO D’INDIRIZZO DEL DIRIGENTE SCOLASTICO PER LA PREDISPOSIZIONE DEL PIANO TRIENNALE DELL’OFFERTA FORMATIVA </a:t>
            </a:r>
          </a:p>
          <a:p>
            <a:pPr algn="ctr" fontAlgn="auto">
              <a:spcBef>
                <a:spcPts val="0"/>
              </a:spcBef>
              <a:spcAft>
                <a:spcPts val="0"/>
              </a:spcAft>
              <a:defRPr/>
            </a:pPr>
            <a:r>
              <a:rPr lang="it-IT" sz="1400" b="1" dirty="0">
                <a:effectLst>
                  <a:outerShdw blurRad="38100" dist="38100" dir="2700000" algn="tl">
                    <a:srgbClr val="000000">
                      <a:alpha val="43137"/>
                    </a:srgbClr>
                  </a:outerShdw>
                </a:effectLst>
                <a:latin typeface="Verdana" pitchFamily="34" charset="0"/>
                <a:cs typeface="+mn-cs"/>
              </a:rPr>
              <a:t>EX ART.1, COMMA 14, LEGGE N.107/2015.</a:t>
            </a:r>
            <a:endParaRPr lang="it-IT" sz="1400" dirty="0">
              <a:effectLst>
                <a:outerShdw blurRad="38100" dist="38100" dir="2700000" algn="tl">
                  <a:srgbClr val="000000">
                    <a:alpha val="43137"/>
                  </a:srgbClr>
                </a:outerShdw>
              </a:effectLst>
              <a:latin typeface="Verdana" pitchFamily="34" charset="0"/>
              <a:cs typeface="+mn-cs"/>
            </a:endParaRPr>
          </a:p>
          <a:p>
            <a:pPr algn="ctr" fontAlgn="auto">
              <a:spcBef>
                <a:spcPts val="0"/>
              </a:spcBef>
              <a:spcAft>
                <a:spcPts val="0"/>
              </a:spcAft>
              <a:defRPr/>
            </a:pPr>
            <a:endParaRPr lang="it-IT" sz="1600" dirty="0">
              <a:effectLst>
                <a:outerShdw blurRad="38100" dist="38100" dir="2700000" algn="tl">
                  <a:srgbClr val="000000">
                    <a:alpha val="43137"/>
                  </a:srgbClr>
                </a:outerShdw>
              </a:effectLst>
              <a:latin typeface="Verdana" pitchFamily="34" charset="0"/>
              <a:cs typeface="+mn-cs"/>
            </a:endParaRPr>
          </a:p>
        </p:txBody>
      </p:sp>
      <p:sp>
        <p:nvSpPr>
          <p:cNvPr id="6" name="CasellaDiTesto 5"/>
          <p:cNvSpPr txBox="1"/>
          <p:nvPr/>
        </p:nvSpPr>
        <p:spPr>
          <a:xfrm>
            <a:off x="458788" y="2374900"/>
            <a:ext cx="6643687" cy="7140575"/>
          </a:xfrm>
          <a:prstGeom prst="rect">
            <a:avLst/>
          </a:prstGeom>
          <a:noFill/>
        </p:spPr>
        <p:txBody>
          <a:bodyPr>
            <a:spAutoFit/>
          </a:bodyPr>
          <a:lstStyle/>
          <a:p>
            <a:pPr algn="ctr" fontAlgn="auto">
              <a:spcBef>
                <a:spcPts val="0"/>
              </a:spcBef>
              <a:spcAft>
                <a:spcPts val="0"/>
              </a:spcAft>
              <a:defRPr/>
            </a:pPr>
            <a:r>
              <a:rPr lang="it-IT" sz="1400" b="1" dirty="0">
                <a:latin typeface="Verdana" pitchFamily="34" charset="0"/>
                <a:cs typeface="+mn-cs"/>
              </a:rPr>
              <a:t>IL DIRIGENTE SCOLASTICO</a:t>
            </a:r>
            <a:endParaRPr lang="it-IT" sz="1400" dirty="0">
              <a:latin typeface="Verdana" pitchFamily="34" charset="0"/>
              <a:cs typeface="+mn-cs"/>
            </a:endParaRPr>
          </a:p>
          <a:p>
            <a:pPr fontAlgn="auto">
              <a:spcBef>
                <a:spcPts val="0"/>
              </a:spcBef>
              <a:spcAft>
                <a:spcPts val="0"/>
              </a:spcAft>
              <a:defRPr/>
            </a:pPr>
            <a:r>
              <a:rPr lang="it-IT" sz="1200" dirty="0">
                <a:latin typeface="Verdana" pitchFamily="34" charset="0"/>
                <a:cs typeface="+mn-cs"/>
              </a:rPr>
              <a:t> </a:t>
            </a:r>
          </a:p>
          <a:p>
            <a:pPr algn="just" fontAlgn="auto">
              <a:lnSpc>
                <a:spcPct val="150000"/>
              </a:lnSpc>
              <a:spcBef>
                <a:spcPts val="0"/>
              </a:spcBef>
              <a:spcAft>
                <a:spcPts val="0"/>
              </a:spcAft>
              <a:defRPr/>
            </a:pPr>
            <a:r>
              <a:rPr lang="it-IT" sz="1200" b="1" dirty="0">
                <a:latin typeface="Verdana" pitchFamily="34" charset="0"/>
                <a:cs typeface="+mn-cs"/>
              </a:rPr>
              <a:t>VISTA la legge n. 107 del 13.07.2015 recante la “Riforma del sistema nazionale di istruzione e formazione e delega per il riordino delle disposizioni legislative vigenti”;</a:t>
            </a:r>
          </a:p>
          <a:p>
            <a:pPr algn="just" fontAlgn="auto">
              <a:spcBef>
                <a:spcPts val="0"/>
              </a:spcBef>
              <a:spcAft>
                <a:spcPts val="0"/>
              </a:spcAft>
              <a:defRPr/>
            </a:pPr>
            <a:r>
              <a:rPr lang="it-IT" sz="1200" b="1" dirty="0">
                <a:latin typeface="Verdana" pitchFamily="34" charset="0"/>
                <a:cs typeface="+mn-cs"/>
              </a:rPr>
              <a:t> </a:t>
            </a:r>
          </a:p>
          <a:p>
            <a:pPr algn="just" fontAlgn="auto">
              <a:lnSpc>
                <a:spcPct val="150000"/>
              </a:lnSpc>
              <a:spcBef>
                <a:spcPts val="0"/>
              </a:spcBef>
              <a:spcAft>
                <a:spcPts val="0"/>
              </a:spcAft>
              <a:defRPr/>
            </a:pPr>
            <a:r>
              <a:rPr lang="it-IT" sz="1200" b="1" dirty="0">
                <a:latin typeface="Verdana" pitchFamily="34" charset="0"/>
                <a:cs typeface="+mn-cs"/>
              </a:rPr>
              <a:t>VISTA la Nota del MIUR prot. N. 2157 del 5.10.2015 con cui il piano triennale dell'offerta formativa potrà essere redatto, per questo anno scolastico, entro e non oltre il 15 Gennaio 2016;</a:t>
            </a:r>
          </a:p>
          <a:p>
            <a:pPr algn="just" fontAlgn="auto">
              <a:spcBef>
                <a:spcPts val="0"/>
              </a:spcBef>
              <a:spcAft>
                <a:spcPts val="0"/>
              </a:spcAft>
              <a:defRPr/>
            </a:pPr>
            <a:r>
              <a:rPr lang="it-IT" sz="1200" b="1" dirty="0">
                <a:latin typeface="Verdana" pitchFamily="34" charset="0"/>
                <a:cs typeface="+mn-cs"/>
              </a:rPr>
              <a:t> </a:t>
            </a:r>
          </a:p>
          <a:p>
            <a:pPr algn="just" fontAlgn="auto">
              <a:lnSpc>
                <a:spcPct val="150000"/>
              </a:lnSpc>
              <a:spcBef>
                <a:spcPts val="0"/>
              </a:spcBef>
              <a:spcAft>
                <a:spcPts val="0"/>
              </a:spcAft>
              <a:defRPr/>
            </a:pPr>
            <a:r>
              <a:rPr lang="it-IT" sz="1200" b="1" dirty="0">
                <a:latin typeface="Verdana" pitchFamily="34" charset="0"/>
                <a:cs typeface="+mn-cs"/>
              </a:rPr>
              <a:t>PRESO ATTO che l’art.1 della predetta legge, ai commi 12-17, prevede che: </a:t>
            </a:r>
          </a:p>
          <a:p>
            <a:pPr marL="501650" indent="-228600" algn="just" fontAlgn="auto">
              <a:lnSpc>
                <a:spcPct val="150000"/>
              </a:lnSpc>
              <a:spcBef>
                <a:spcPts val="0"/>
              </a:spcBef>
              <a:spcAft>
                <a:spcPts val="0"/>
              </a:spcAft>
              <a:buFontTx/>
              <a:buAutoNum type="arabicParenR"/>
              <a:defRPr/>
            </a:pPr>
            <a:r>
              <a:rPr lang="it-IT" sz="1200" b="1" dirty="0">
                <a:latin typeface="Verdana" pitchFamily="34" charset="0"/>
                <a:cs typeface="+mn-cs"/>
              </a:rPr>
              <a:t>le istituzioni scolastiche predispongono, entro il mese di ottobre dell'anno scolastico precedente il triennio di riferimento, il piano triennale dell'offerta formativa; </a:t>
            </a:r>
          </a:p>
          <a:p>
            <a:pPr marL="501650" indent="-228600" algn="just" fontAlgn="auto">
              <a:lnSpc>
                <a:spcPct val="150000"/>
              </a:lnSpc>
              <a:spcBef>
                <a:spcPts val="0"/>
              </a:spcBef>
              <a:spcAft>
                <a:spcPts val="0"/>
              </a:spcAft>
              <a:buFontTx/>
              <a:buAutoNum type="arabicParenR"/>
              <a:defRPr/>
            </a:pPr>
            <a:endParaRPr lang="it-IT" sz="1200" b="1" dirty="0">
              <a:latin typeface="Verdana" pitchFamily="34" charset="0"/>
              <a:cs typeface="+mn-cs"/>
            </a:endParaRPr>
          </a:p>
          <a:p>
            <a:pPr marL="273050" algn="just" fontAlgn="auto">
              <a:lnSpc>
                <a:spcPct val="150000"/>
              </a:lnSpc>
              <a:spcBef>
                <a:spcPts val="0"/>
              </a:spcBef>
              <a:spcAft>
                <a:spcPts val="0"/>
              </a:spcAft>
              <a:defRPr/>
            </a:pPr>
            <a:r>
              <a:rPr lang="it-IT" sz="1200" b="1" dirty="0">
                <a:latin typeface="Verdana" pitchFamily="34" charset="0"/>
                <a:cs typeface="+mn-cs"/>
              </a:rPr>
              <a:t>2) il Piano sarà elaborato dal Collegio dei docenti sulla base degli indirizzi per le attività della scuola e delle scelte di gestione  e di amministrazione definiti dal Dirigente scolastico;</a:t>
            </a:r>
          </a:p>
          <a:p>
            <a:pPr marL="273050" algn="just" fontAlgn="auto">
              <a:lnSpc>
                <a:spcPct val="150000"/>
              </a:lnSpc>
              <a:spcBef>
                <a:spcPts val="0"/>
              </a:spcBef>
              <a:spcAft>
                <a:spcPts val="0"/>
              </a:spcAft>
              <a:defRPr/>
            </a:pPr>
            <a:endParaRPr lang="it-IT" sz="1200" b="1" dirty="0">
              <a:latin typeface="Verdana" pitchFamily="34" charset="0"/>
              <a:cs typeface="+mn-cs"/>
            </a:endParaRPr>
          </a:p>
          <a:p>
            <a:pPr marL="273050" algn="just" fontAlgn="auto">
              <a:lnSpc>
                <a:spcPct val="150000"/>
              </a:lnSpc>
              <a:spcBef>
                <a:spcPts val="0"/>
              </a:spcBef>
              <a:spcAft>
                <a:spcPts val="0"/>
              </a:spcAft>
              <a:defRPr/>
            </a:pPr>
            <a:r>
              <a:rPr lang="it-IT" sz="1200" b="1" dirty="0">
                <a:latin typeface="Verdana" pitchFamily="34" charset="0"/>
                <a:cs typeface="+mn-cs"/>
              </a:rPr>
              <a:t>3) il Piano sarà approvato dal Consiglio d’istituto; </a:t>
            </a:r>
          </a:p>
          <a:p>
            <a:pPr marL="273050" algn="just" fontAlgn="auto">
              <a:lnSpc>
                <a:spcPct val="150000"/>
              </a:lnSpc>
              <a:spcBef>
                <a:spcPts val="0"/>
              </a:spcBef>
              <a:spcAft>
                <a:spcPts val="0"/>
              </a:spcAft>
              <a:defRPr/>
            </a:pPr>
            <a:endParaRPr lang="it-IT" sz="1200" b="1" dirty="0">
              <a:latin typeface="Verdana" pitchFamily="34" charset="0"/>
              <a:cs typeface="+mn-cs"/>
            </a:endParaRPr>
          </a:p>
          <a:p>
            <a:pPr marL="273050" algn="just" fontAlgn="auto">
              <a:lnSpc>
                <a:spcPct val="150000"/>
              </a:lnSpc>
              <a:spcBef>
                <a:spcPts val="0"/>
              </a:spcBef>
              <a:spcAft>
                <a:spcPts val="0"/>
              </a:spcAft>
              <a:defRPr/>
            </a:pPr>
            <a:r>
              <a:rPr lang="it-IT" sz="1200" b="1" dirty="0">
                <a:latin typeface="Verdana" pitchFamily="34" charset="0"/>
                <a:cs typeface="+mn-cs"/>
              </a:rPr>
              <a:t>4) il Piano sarà sottoposto alla verifica dell’USR per accertarne la compatibilità con i limiti d’organico assegnato e all’esito della verifica, trasmesso dal medesimo USR al MIUR; </a:t>
            </a:r>
          </a:p>
          <a:p>
            <a:pPr marL="273050" algn="just" fontAlgn="auto">
              <a:lnSpc>
                <a:spcPct val="150000"/>
              </a:lnSpc>
              <a:spcBef>
                <a:spcPts val="0"/>
              </a:spcBef>
              <a:spcAft>
                <a:spcPts val="0"/>
              </a:spcAft>
              <a:defRPr/>
            </a:pPr>
            <a:r>
              <a:rPr lang="it-IT" sz="1200" b="1" dirty="0">
                <a:latin typeface="Verdana" pitchFamily="34" charset="0"/>
                <a:cs typeface="+mn-cs"/>
              </a:rPr>
              <a:t>5) una volta espletate le procedure di cui ai precedenti punti, il  Piano verrà pubblicato nel portale unico dei dati della scuola;</a:t>
            </a:r>
          </a:p>
          <a:p>
            <a:pPr fontAlgn="auto">
              <a:spcBef>
                <a:spcPts val="0"/>
              </a:spcBef>
              <a:spcAft>
                <a:spcPts val="0"/>
              </a:spcAft>
              <a:defRPr/>
            </a:pPr>
            <a:endParaRPr lang="it-IT" sz="1200" dirty="0">
              <a:latin typeface="Verdana" pitchFamily="34" charset="0"/>
              <a:cs typeface="+mn-cs"/>
            </a:endParaRPr>
          </a:p>
        </p:txBody>
      </p:sp>
      <p:sp>
        <p:nvSpPr>
          <p:cNvPr id="4" name="CasellaDiTesto 3"/>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7" name="CasellaDiTesto 6"/>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 y="494108"/>
            <a:ext cx="7673975" cy="335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Aft>
                <a:spcPts val="1000"/>
              </a:spcAft>
            </a:pPr>
            <a:r>
              <a:rPr kumimoji="0" lang="it-IT" sz="2000" b="1" i="0"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rPr>
              <a:t>Sezione IV – Struttura organizzativa – organigramma: Consiglio di Istituto </a:t>
            </a:r>
          </a:p>
          <a:p>
            <a:pPr lvl="0" algn="ctr">
              <a:spcAft>
                <a:spcPts val="1000"/>
              </a:spcAft>
            </a:pPr>
            <a:r>
              <a:rPr lang="it-IT" sz="1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Triennio 2015/16 – 2018/19</a:t>
            </a:r>
            <a:endParaRPr kumimoji="0" lang="it-IT" sz="1600" b="1" i="0" strike="noStrike" cap="none" normalizeH="0" baseline="0" dirty="0">
              <a:ln>
                <a:noFill/>
              </a:ln>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 Box 3"/>
          <p:cNvSpPr txBox="1">
            <a:spLocks noChangeArrowheads="1"/>
          </p:cNvSpPr>
          <p:nvPr/>
        </p:nvSpPr>
        <p:spPr bwMode="auto">
          <a:xfrm>
            <a:off x="6138085" y="9233722"/>
            <a:ext cx="1108075" cy="330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strike="noStrike" cap="none" normalizeH="0" baseline="0" dirty="0">
                <a:ln>
                  <a:noFill/>
                </a:ln>
                <a:effectLst/>
                <a:latin typeface="Verdana" pitchFamily="34" charset="0"/>
                <a:hlinkClick r:id="rId2" action="ppaction://hlinksldjump"/>
              </a:rPr>
              <a:t>indice</a:t>
            </a:r>
            <a:endParaRPr kumimoji="0" lang="it-IT" sz="1200" b="0" i="0" strike="noStrike" cap="none" normalizeH="0" baseline="0" dirty="0">
              <a:ln>
                <a:noFill/>
              </a:ln>
              <a:effectLst/>
              <a:latin typeface="Arial" pitchFamily="34" charset="0"/>
            </a:endParaRPr>
          </a:p>
        </p:txBody>
      </p:sp>
      <p:graphicFrame>
        <p:nvGraphicFramePr>
          <p:cNvPr id="9" name="Tabella 8"/>
          <p:cNvGraphicFramePr>
            <a:graphicFrameLocks noGrp="1"/>
          </p:cNvGraphicFramePr>
          <p:nvPr>
            <p:extLst>
              <p:ext uri="{D42A27DB-BD31-4B8C-83A1-F6EECF244321}">
                <p14:modId xmlns:p14="http://schemas.microsoft.com/office/powerpoint/2010/main" xmlns="" val="3316015488"/>
              </p:ext>
            </p:extLst>
          </p:nvPr>
        </p:nvGraphicFramePr>
        <p:xfrm>
          <a:off x="1260210" y="2366415"/>
          <a:ext cx="5040843" cy="5804202"/>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680281">
                  <a:extLst>
                    <a:ext uri="{9D8B030D-6E8A-4147-A177-3AD203B41FA5}">
                      <a16:colId xmlns:a16="http://schemas.microsoft.com/office/drawing/2014/main" xmlns="" val="20000"/>
                    </a:ext>
                  </a:extLst>
                </a:gridCol>
                <a:gridCol w="1680281">
                  <a:extLst>
                    <a:ext uri="{9D8B030D-6E8A-4147-A177-3AD203B41FA5}">
                      <a16:colId xmlns:a16="http://schemas.microsoft.com/office/drawing/2014/main" xmlns="" val="20001"/>
                    </a:ext>
                  </a:extLst>
                </a:gridCol>
                <a:gridCol w="1680281">
                  <a:extLst>
                    <a:ext uri="{9D8B030D-6E8A-4147-A177-3AD203B41FA5}">
                      <a16:colId xmlns:a16="http://schemas.microsoft.com/office/drawing/2014/main" xmlns="" val="20002"/>
                    </a:ext>
                  </a:extLst>
                </a:gridCol>
              </a:tblGrid>
              <a:tr h="516218">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effectLst>
                            <a:outerShdw blurRad="38100" dist="38100" dir="2700000" algn="tl">
                              <a:srgbClr val="000000">
                                <a:alpha val="43137"/>
                              </a:srgbClr>
                            </a:outerShdw>
                          </a:effectLst>
                          <a:latin typeface="Verdana" pitchFamily="34" charset="0"/>
                        </a:rPr>
                        <a:t>Docenti</a:t>
                      </a:r>
                    </a:p>
                    <a:p>
                      <a:pPr algn="ctr"/>
                      <a:endParaRPr lang="it-IT" sz="1400" b="1" dirty="0">
                        <a:solidFill>
                          <a:schemeClr val="tx2"/>
                        </a:solidFill>
                        <a:effectLst>
                          <a:outerShdw blurRad="38100" dist="38100" dir="2700000" algn="tl">
                            <a:srgbClr val="000000">
                              <a:alpha val="43137"/>
                            </a:srgbClr>
                          </a:outerShdw>
                        </a:effectLst>
                        <a:latin typeface="Verdana" pitchFamily="34" charset="0"/>
                      </a:endParaRPr>
                    </a:p>
                  </a:txBody>
                  <a:tcPr marT="44749" marB="44749">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algn="ctr"/>
                      <a:r>
                        <a:rPr lang="it-IT" sz="1400" b="1" dirty="0">
                          <a:solidFill>
                            <a:schemeClr val="tx2"/>
                          </a:solidFill>
                          <a:latin typeface="Verdana" pitchFamily="34" charset="0"/>
                        </a:rPr>
                        <a:t>Giuliana </a:t>
                      </a:r>
                      <a:r>
                        <a:rPr lang="it-IT" sz="1400" b="1" dirty="0" err="1">
                          <a:solidFill>
                            <a:schemeClr val="tx2"/>
                          </a:solidFill>
                          <a:latin typeface="Verdana" pitchFamily="34" charset="0"/>
                        </a:rPr>
                        <a:t>Crescenzi</a:t>
                      </a: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algn="ctr"/>
                      <a:r>
                        <a:rPr lang="it-IT" sz="1400" b="1" dirty="0">
                          <a:solidFill>
                            <a:schemeClr val="tx2"/>
                          </a:solidFill>
                          <a:latin typeface="Verdana" pitchFamily="34" charset="0"/>
                        </a:rPr>
                        <a:t>P. Umberto Marra</a:t>
                      </a: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0"/>
                  </a:ext>
                </a:extLst>
              </a:tr>
              <a:tr h="516218">
                <a:tc vMerge="1">
                  <a:txBody>
                    <a:bodyPr/>
                    <a:lstStyle/>
                    <a:p>
                      <a:pPr algn="ctr"/>
                      <a:endParaRPr lang="it-IT" sz="1200" b="1" dirty="0">
                        <a:solidFill>
                          <a:schemeClr val="tx1"/>
                        </a:solidFill>
                        <a:latin typeface="Verdana" pitchFamily="34"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ctr"/>
                      <a:r>
                        <a:rPr lang="it-IT" sz="1400" b="1" dirty="0">
                          <a:solidFill>
                            <a:schemeClr val="tx2"/>
                          </a:solidFill>
                          <a:latin typeface="Verdana" pitchFamily="34" charset="0"/>
                        </a:rPr>
                        <a:t>Elena </a:t>
                      </a:r>
                      <a:r>
                        <a:rPr lang="it-IT" sz="1400" b="1" dirty="0" err="1">
                          <a:solidFill>
                            <a:schemeClr val="tx2"/>
                          </a:solidFill>
                          <a:latin typeface="Verdana" pitchFamily="34" charset="0"/>
                        </a:rPr>
                        <a:t>Morgia</a:t>
                      </a: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algn="ctr"/>
                      <a:r>
                        <a:rPr lang="it-IT" sz="1400" b="1" dirty="0">
                          <a:solidFill>
                            <a:schemeClr val="tx2"/>
                          </a:solidFill>
                          <a:latin typeface="Verdana" pitchFamily="34" charset="0"/>
                        </a:rPr>
                        <a:t>M. Giovanna </a:t>
                      </a:r>
                      <a:r>
                        <a:rPr lang="it-IT" sz="1400" b="1" dirty="0" err="1">
                          <a:solidFill>
                            <a:schemeClr val="tx2"/>
                          </a:solidFill>
                          <a:latin typeface="Verdana" pitchFamily="34" charset="0"/>
                        </a:rPr>
                        <a:t>Minacapelli</a:t>
                      </a: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1"/>
                  </a:ext>
                </a:extLst>
              </a:tr>
              <a:tr h="516218">
                <a:tc vMerge="1">
                  <a:txBody>
                    <a:bodyPr/>
                    <a:lstStyle/>
                    <a:p>
                      <a:pPr algn="ctr"/>
                      <a:endParaRPr lang="it-IT" sz="1200" b="1" dirty="0">
                        <a:solidFill>
                          <a:schemeClr val="tx1"/>
                        </a:solidFill>
                        <a:latin typeface="Verdana" pitchFamily="34"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Rosaria </a:t>
                      </a:r>
                      <a:r>
                        <a:rPr lang="it-IT" sz="1400" b="1" dirty="0" err="1">
                          <a:solidFill>
                            <a:schemeClr val="tx2"/>
                          </a:solidFill>
                          <a:latin typeface="Verdana" pitchFamily="34" charset="0"/>
                        </a:rPr>
                        <a:t>Sanso</a:t>
                      </a:r>
                      <a:endParaRPr lang="it-IT" sz="1400" b="1" dirty="0">
                        <a:solidFill>
                          <a:schemeClr val="tx2"/>
                        </a:solidFill>
                        <a:latin typeface="Verdana" pitchFamily="34" charset="0"/>
                      </a:endParaRPr>
                    </a:p>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Daniele Leoni </a:t>
                      </a:r>
                    </a:p>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2"/>
                  </a:ext>
                </a:extLst>
              </a:tr>
              <a:tr h="516218">
                <a:tc vMerge="1">
                  <a:txBody>
                    <a:bodyPr/>
                    <a:lstStyle/>
                    <a:p>
                      <a:pPr algn="ctr"/>
                      <a:endParaRPr lang="it-IT" sz="1200" b="1" dirty="0">
                        <a:solidFill>
                          <a:schemeClr val="tx1"/>
                        </a:solidFill>
                        <a:latin typeface="Verdana" pitchFamily="34"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ctr"/>
                      <a:r>
                        <a:rPr lang="it-IT" sz="1400" b="1" dirty="0">
                          <a:solidFill>
                            <a:schemeClr val="tx2"/>
                          </a:solidFill>
                          <a:latin typeface="Verdana" pitchFamily="34" charset="0"/>
                        </a:rPr>
                        <a:t>Margherita Martello</a:t>
                      </a: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3"/>
                  </a:ext>
                </a:extLst>
              </a:tr>
              <a:tr h="7295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effectLst>
                            <a:outerShdw blurRad="38100" dist="38100" dir="2700000" algn="tl">
                              <a:srgbClr val="000000">
                                <a:alpha val="43137"/>
                              </a:srgbClr>
                            </a:outerShdw>
                          </a:effectLst>
                          <a:latin typeface="Verdana" pitchFamily="34" charset="0"/>
                        </a:rPr>
                        <a:t>Componente ATA</a:t>
                      </a:r>
                    </a:p>
                    <a:p>
                      <a:pPr algn="ctr"/>
                      <a:endParaRPr lang="it-IT" sz="1400" b="1" dirty="0">
                        <a:solidFill>
                          <a:schemeClr val="tx2"/>
                        </a:solidFill>
                        <a:effectLst>
                          <a:outerShdw blurRad="38100" dist="38100" dir="2700000" algn="tl">
                            <a:srgbClr val="000000">
                              <a:alpha val="43137"/>
                            </a:srgbClr>
                          </a:outerShdw>
                        </a:effectLst>
                        <a:latin typeface="Verdana" pitchFamily="34" charset="0"/>
                      </a:endParaRPr>
                    </a:p>
                  </a:txBody>
                  <a:tcPr marT="44749" marB="44749">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Claudia Izzo</a:t>
                      </a: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Angela </a:t>
                      </a:r>
                      <a:r>
                        <a:rPr lang="it-IT" sz="1400" b="1" dirty="0" err="1">
                          <a:solidFill>
                            <a:schemeClr val="tx2"/>
                          </a:solidFill>
                          <a:latin typeface="Verdana" pitchFamily="34" charset="0"/>
                        </a:rPr>
                        <a:t>Piccirillo</a:t>
                      </a: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5"/>
                  </a:ext>
                </a:extLst>
              </a:tr>
              <a:tr h="760058">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effectLst>
                            <a:outerShdw blurRad="38100" dist="38100" dir="2700000" algn="tl">
                              <a:srgbClr val="000000">
                                <a:alpha val="43137"/>
                              </a:srgbClr>
                            </a:outerShdw>
                          </a:effectLst>
                          <a:latin typeface="Verdana" pitchFamily="34" charset="0"/>
                        </a:rPr>
                        <a:t>Genitori</a:t>
                      </a:r>
                      <a:r>
                        <a:rPr lang="it-IT" sz="1400" b="1" baseline="0" dirty="0">
                          <a:solidFill>
                            <a:schemeClr val="tx2"/>
                          </a:solidFill>
                          <a:effectLst>
                            <a:outerShdw blurRad="38100" dist="38100" dir="2700000" algn="tl">
                              <a:srgbClr val="000000">
                                <a:alpha val="43137"/>
                              </a:srgbClr>
                            </a:outerShdw>
                          </a:effectLst>
                          <a:latin typeface="Verdana" pitchFamily="34" charset="0"/>
                        </a:rPr>
                        <a:t> </a:t>
                      </a:r>
                      <a:endParaRPr lang="it-IT" sz="1400" b="1" dirty="0">
                        <a:solidFill>
                          <a:schemeClr val="tx2"/>
                        </a:solidFill>
                        <a:effectLst>
                          <a:outerShdw blurRad="38100" dist="38100" dir="2700000" algn="tl">
                            <a:srgbClr val="000000">
                              <a:alpha val="43137"/>
                            </a:srgbClr>
                          </a:outerShdw>
                        </a:effectLst>
                        <a:latin typeface="Verdana" pitchFamily="34" charset="0"/>
                      </a:endParaRPr>
                    </a:p>
                    <a:p>
                      <a:pPr algn="ctr"/>
                      <a:endParaRPr lang="it-IT" sz="1400" b="1" dirty="0">
                        <a:solidFill>
                          <a:schemeClr val="tx2"/>
                        </a:solidFill>
                        <a:effectLst>
                          <a:outerShdw blurRad="38100" dist="38100" dir="2700000" algn="tl">
                            <a:srgbClr val="000000">
                              <a:alpha val="43137"/>
                            </a:srgbClr>
                          </a:outerShdw>
                        </a:effectLst>
                        <a:latin typeface="Verdana" pitchFamily="34" charset="0"/>
                      </a:endParaRPr>
                    </a:p>
                  </a:txBody>
                  <a:tcPr marT="44749" marB="44749">
                    <a:lnL w="571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solidFill>
                      <a:srgbClr val="C00000">
                        <a:alpha val="10196"/>
                      </a:srgbClr>
                    </a:solidFill>
                  </a:tcPr>
                </a:tc>
                <a:tc>
                  <a:txBody>
                    <a:bodyPr/>
                    <a:lstStyle/>
                    <a:p>
                      <a:pPr algn="ctr"/>
                      <a:r>
                        <a:rPr lang="it-IT" sz="1400" b="1" dirty="0">
                          <a:solidFill>
                            <a:schemeClr val="tx2"/>
                          </a:solidFill>
                          <a:latin typeface="Verdana" pitchFamily="34" charset="0"/>
                        </a:rPr>
                        <a:t>Daniela Pontecorvo</a:t>
                      </a:r>
                    </a:p>
                    <a:p>
                      <a:pPr algn="ctr"/>
                      <a:r>
                        <a:rPr lang="it-IT" sz="1600" b="1" dirty="0">
                          <a:solidFill>
                            <a:schemeClr val="tx2"/>
                          </a:solidFill>
                          <a:effectLst>
                            <a:outerShdw blurRad="38100" dist="38100" dir="2700000" algn="tl">
                              <a:srgbClr val="000000">
                                <a:alpha val="43137"/>
                              </a:srgbClr>
                            </a:outerShdw>
                          </a:effectLst>
                          <a:latin typeface="Verdana" pitchFamily="34" charset="0"/>
                        </a:rPr>
                        <a:t>Presidente</a:t>
                      </a: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err="1">
                          <a:solidFill>
                            <a:schemeClr val="tx2"/>
                          </a:solidFill>
                          <a:latin typeface="Verdana" pitchFamily="34" charset="0"/>
                        </a:rPr>
                        <a:t>M.Stella</a:t>
                      </a:r>
                      <a:r>
                        <a:rPr lang="it-IT" sz="1400" b="1" dirty="0">
                          <a:solidFill>
                            <a:schemeClr val="tx2"/>
                          </a:solidFill>
                          <a:latin typeface="Verdana" pitchFamily="34" charset="0"/>
                        </a:rPr>
                        <a:t> </a:t>
                      </a:r>
                      <a:r>
                        <a:rPr lang="it-IT" sz="1400" b="1" dirty="0" err="1">
                          <a:solidFill>
                            <a:schemeClr val="tx2"/>
                          </a:solidFill>
                          <a:latin typeface="Verdana" pitchFamily="34" charset="0"/>
                        </a:rPr>
                        <a:t>Ligammari</a:t>
                      </a:r>
                      <a:endParaRPr lang="it-IT" sz="1400" b="1" dirty="0">
                        <a:solidFill>
                          <a:schemeClr val="tx2"/>
                        </a:solidFill>
                        <a:latin typeface="Verdana" pitchFamily="34" charset="0"/>
                      </a:endParaRPr>
                    </a:p>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6"/>
                  </a:ext>
                </a:extLst>
              </a:tr>
              <a:tr h="790538">
                <a:tc vMerge="1">
                  <a:txBody>
                    <a:bodyPr/>
                    <a:lstStyle/>
                    <a:p>
                      <a:pPr algn="ctr"/>
                      <a:endParaRPr lang="it-IT" sz="1200" b="1" dirty="0">
                        <a:solidFill>
                          <a:schemeClr val="tx1"/>
                        </a:solidFill>
                        <a:latin typeface="Verdana" pitchFamily="34"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Manlio Introno</a:t>
                      </a:r>
                    </a:p>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Rebecca </a:t>
                      </a:r>
                      <a:r>
                        <a:rPr lang="it-IT" sz="1400" b="1" dirty="0" err="1">
                          <a:solidFill>
                            <a:schemeClr val="tx2"/>
                          </a:solidFill>
                          <a:latin typeface="Verdana" pitchFamily="34" charset="0"/>
                        </a:rPr>
                        <a:t>Morla</a:t>
                      </a:r>
                      <a:endParaRPr lang="it-IT" sz="1400" b="1" dirty="0">
                        <a:solidFill>
                          <a:schemeClr val="tx2"/>
                        </a:solidFill>
                        <a:latin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rPr>
                        <a:t>Vice Presidente</a:t>
                      </a: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7"/>
                  </a:ext>
                </a:extLst>
              </a:tr>
              <a:tr h="729578">
                <a:tc vMerge="1">
                  <a:txBody>
                    <a:bodyPr/>
                    <a:lstStyle/>
                    <a:p>
                      <a:pPr algn="ctr"/>
                      <a:endParaRPr lang="it-IT" sz="1200" b="1" dirty="0">
                        <a:solidFill>
                          <a:schemeClr val="tx1"/>
                        </a:solidFill>
                        <a:latin typeface="Verdana" pitchFamily="34"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Alessandro Marino</a:t>
                      </a:r>
                    </a:p>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Antonio </a:t>
                      </a:r>
                      <a:r>
                        <a:rPr lang="it-IT" sz="1400" b="1" dirty="0" err="1">
                          <a:solidFill>
                            <a:schemeClr val="tx2"/>
                          </a:solidFill>
                          <a:latin typeface="Verdana" pitchFamily="34" charset="0"/>
                        </a:rPr>
                        <a:t>Lorusso</a:t>
                      </a:r>
                      <a:endParaRPr lang="it-IT" sz="1400" b="1" dirty="0">
                        <a:solidFill>
                          <a:schemeClr val="tx2"/>
                        </a:solidFill>
                        <a:latin typeface="Verdana" pitchFamily="34" charset="0"/>
                      </a:endParaRPr>
                    </a:p>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8"/>
                  </a:ext>
                </a:extLst>
              </a:tr>
              <a:tr h="729578">
                <a:tc vMerge="1">
                  <a:txBody>
                    <a:bodyPr/>
                    <a:lstStyle/>
                    <a:p>
                      <a:pPr algn="ctr"/>
                      <a:endParaRPr lang="it-IT" sz="1200" b="1" dirty="0">
                        <a:solidFill>
                          <a:schemeClr val="tx1"/>
                        </a:solidFill>
                        <a:latin typeface="Verdana" pitchFamily="34"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Luciano </a:t>
                      </a:r>
                      <a:r>
                        <a:rPr lang="it-IT" sz="1400" b="1" dirty="0" err="1">
                          <a:solidFill>
                            <a:schemeClr val="tx2"/>
                          </a:solidFill>
                          <a:latin typeface="Verdana" pitchFamily="34" charset="0"/>
                        </a:rPr>
                        <a:t>Nacca</a:t>
                      </a:r>
                      <a:endParaRPr lang="it-IT" sz="1400" b="1" dirty="0">
                        <a:solidFill>
                          <a:schemeClr val="tx2"/>
                        </a:solidFill>
                        <a:latin typeface="Verdana" pitchFamily="34" charset="0"/>
                      </a:endParaRPr>
                    </a:p>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solidFill>
                      <a:srgbClr val="C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Rossella </a:t>
                      </a:r>
                      <a:r>
                        <a:rPr lang="it-IT" sz="1400" b="1" dirty="0" err="1">
                          <a:solidFill>
                            <a:schemeClr val="tx2"/>
                          </a:solidFill>
                          <a:latin typeface="Verdana" pitchFamily="34" charset="0"/>
                        </a:rPr>
                        <a:t>Cocozza</a:t>
                      </a:r>
                      <a:endParaRPr lang="it-IT" sz="1400" b="1" dirty="0">
                        <a:solidFill>
                          <a:schemeClr val="tx2"/>
                        </a:solidFill>
                        <a:latin typeface="Verdana" pitchFamily="34" charset="0"/>
                      </a:endParaRPr>
                    </a:p>
                    <a:p>
                      <a:pPr algn="ctr"/>
                      <a:endParaRPr lang="it-IT" sz="1400" b="1" dirty="0">
                        <a:solidFill>
                          <a:schemeClr val="tx2"/>
                        </a:solidFill>
                        <a:latin typeface="Verdana" pitchFamily="34" charset="0"/>
                      </a:endParaRPr>
                    </a:p>
                  </a:txBody>
                  <a:tcPr marT="44749" marB="44749">
                    <a:lnL w="190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9"/>
                  </a:ext>
                </a:extLst>
              </a:tr>
            </a:tbl>
          </a:graphicData>
        </a:graphic>
      </p:graphicFrame>
      <p:sp>
        <p:nvSpPr>
          <p:cNvPr id="5" name="Text Box 3"/>
          <p:cNvSpPr txBox="1">
            <a:spLocks noChangeArrowheads="1"/>
          </p:cNvSpPr>
          <p:nvPr/>
        </p:nvSpPr>
        <p:spPr bwMode="auto">
          <a:xfrm>
            <a:off x="423045" y="9233722"/>
            <a:ext cx="1108075" cy="330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strike="noStrike" cap="none" normalizeH="0" baseline="0" dirty="0">
                <a:ln>
                  <a:noFill/>
                </a:ln>
                <a:effectLst/>
                <a:latin typeface="Verdana" pitchFamily="34" charset="0"/>
                <a:hlinkClick r:id="rId3" action="ppaction://hlinksldjump"/>
              </a:rPr>
              <a:t>indietro</a:t>
            </a:r>
            <a:endParaRPr kumimoji="0" lang="it-IT" sz="1200" b="0" i="0" strike="noStrike" cap="none" normalizeH="0" baseline="0" dirty="0">
              <a:ln>
                <a:noFill/>
              </a:ln>
              <a:effectLst/>
              <a:latin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 y="494108"/>
            <a:ext cx="7673975" cy="335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000" b="1" i="0" u="sng"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rPr>
              <a:t>Sezione IV – Struttura organizzativa – organigramma: Giunta</a:t>
            </a:r>
            <a:endParaRPr kumimoji="0" lang="it-IT" sz="2000" b="0" i="0" u="sng"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ndParaRPr>
          </a:p>
        </p:txBody>
      </p:sp>
      <p:sp>
        <p:nvSpPr>
          <p:cNvPr id="4" name="Text Box 3"/>
          <p:cNvSpPr txBox="1">
            <a:spLocks noChangeArrowheads="1"/>
          </p:cNvSpPr>
          <p:nvPr/>
        </p:nvSpPr>
        <p:spPr bwMode="auto">
          <a:xfrm>
            <a:off x="6066647" y="9233722"/>
            <a:ext cx="1108075" cy="330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strike="noStrike" cap="none" normalizeH="0" baseline="0" dirty="0">
                <a:ln>
                  <a:noFill/>
                </a:ln>
                <a:effectLst/>
                <a:latin typeface="Verdana" pitchFamily="34" charset="0"/>
                <a:hlinkClick r:id="rId2" action="ppaction://hlinksldjump"/>
              </a:rPr>
              <a:t>indice</a:t>
            </a:r>
            <a:endParaRPr kumimoji="0" lang="it-IT" sz="1200" b="0" i="0" strike="noStrike" cap="none" normalizeH="0" baseline="0" dirty="0">
              <a:ln>
                <a:noFill/>
              </a:ln>
              <a:effectLst/>
              <a:latin typeface="Arial" pitchFamily="34" charset="0"/>
            </a:endParaRPr>
          </a:p>
        </p:txBody>
      </p:sp>
      <p:graphicFrame>
        <p:nvGraphicFramePr>
          <p:cNvPr id="9" name="Tabella 8"/>
          <p:cNvGraphicFramePr>
            <a:graphicFrameLocks noGrp="1"/>
          </p:cNvGraphicFramePr>
          <p:nvPr/>
        </p:nvGraphicFramePr>
        <p:xfrm>
          <a:off x="1260210" y="2589988"/>
          <a:ext cx="5040842" cy="2177802"/>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040842">
                  <a:extLst>
                    <a:ext uri="{9D8B030D-6E8A-4147-A177-3AD203B41FA5}">
                      <a16:colId xmlns:a16="http://schemas.microsoft.com/office/drawing/2014/main" xmlns="" val="20000"/>
                    </a:ext>
                  </a:extLst>
                </a:gridCol>
              </a:tblGrid>
              <a:tr h="362967">
                <a:tc>
                  <a:txBody>
                    <a:bodyPr/>
                    <a:lstStyle/>
                    <a:p>
                      <a:pPr algn="ctr"/>
                      <a:r>
                        <a:rPr lang="it-IT" sz="1400" dirty="0">
                          <a:solidFill>
                            <a:schemeClr val="tx2"/>
                          </a:solidFill>
                          <a:latin typeface="Verdana" pitchFamily="34" charset="0"/>
                        </a:rPr>
                        <a:t>Dirigente Scolastico – D.ssa M. Pia </a:t>
                      </a:r>
                      <a:r>
                        <a:rPr lang="it-IT" sz="1400" dirty="0" err="1">
                          <a:solidFill>
                            <a:schemeClr val="tx2"/>
                          </a:solidFill>
                          <a:latin typeface="Verdana" pitchFamily="34" charset="0"/>
                        </a:rPr>
                        <a:t>Sorce</a:t>
                      </a:r>
                      <a:endParaRPr lang="it-IT" sz="1400" dirty="0">
                        <a:solidFill>
                          <a:schemeClr val="tx2"/>
                        </a:solidFill>
                        <a:latin typeface="Verdana" pitchFamily="34" charset="0"/>
                      </a:endParaRPr>
                    </a:p>
                  </a:txBody>
                  <a:tcPr marT="44749" marB="44749">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0"/>
                  </a:ext>
                </a:extLst>
              </a:tr>
              <a:tr h="362967">
                <a:tc>
                  <a:txBody>
                    <a:bodyPr/>
                    <a:lstStyle/>
                    <a:p>
                      <a:pPr algn="ctr"/>
                      <a:r>
                        <a:rPr lang="it-IT" sz="1400" b="1" dirty="0" err="1">
                          <a:solidFill>
                            <a:schemeClr val="tx2"/>
                          </a:solidFill>
                          <a:latin typeface="Verdana" pitchFamily="34" charset="0"/>
                        </a:rPr>
                        <a:t>D.S.G.A.</a:t>
                      </a:r>
                      <a:r>
                        <a:rPr lang="it-IT" sz="1400" b="1" dirty="0">
                          <a:solidFill>
                            <a:schemeClr val="tx2"/>
                          </a:solidFill>
                          <a:latin typeface="Verdana" pitchFamily="34" charset="0"/>
                        </a:rPr>
                        <a:t> Palma D’Amico</a:t>
                      </a:r>
                    </a:p>
                  </a:txBody>
                  <a:tcPr marT="44749" marB="44749">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1"/>
                  </a:ext>
                </a:extLst>
              </a:tr>
              <a:tr h="3629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Margherita Martello</a:t>
                      </a:r>
                    </a:p>
                  </a:txBody>
                  <a:tcPr marT="44749" marB="44749">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2"/>
                  </a:ext>
                </a:extLst>
              </a:tr>
              <a:tr h="3629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Angela </a:t>
                      </a:r>
                      <a:r>
                        <a:rPr lang="it-IT" sz="1400" b="1" dirty="0" err="1">
                          <a:solidFill>
                            <a:schemeClr val="tx2"/>
                          </a:solidFill>
                          <a:latin typeface="Verdana" pitchFamily="34" charset="0"/>
                        </a:rPr>
                        <a:t>Piccirillo</a:t>
                      </a:r>
                      <a:endParaRPr lang="it-IT" sz="1400" b="1" dirty="0">
                        <a:solidFill>
                          <a:schemeClr val="tx2"/>
                        </a:solidFill>
                        <a:latin typeface="Verdana" pitchFamily="34" charset="0"/>
                      </a:endParaRPr>
                    </a:p>
                  </a:txBody>
                  <a:tcPr marT="44749" marB="44749">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3"/>
                  </a:ext>
                </a:extLst>
              </a:tr>
              <a:tr h="3629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Verdana" pitchFamily="34" charset="0"/>
                        </a:rPr>
                        <a:t>Rebecca </a:t>
                      </a:r>
                      <a:r>
                        <a:rPr lang="it-IT" sz="1400" b="1" dirty="0" err="1">
                          <a:solidFill>
                            <a:schemeClr val="tx2"/>
                          </a:solidFill>
                          <a:latin typeface="Verdana" pitchFamily="34" charset="0"/>
                        </a:rPr>
                        <a:t>Morla</a:t>
                      </a:r>
                      <a:endParaRPr lang="it-IT" sz="1400" b="1" dirty="0">
                        <a:solidFill>
                          <a:schemeClr val="tx2"/>
                        </a:solidFill>
                        <a:latin typeface="Verdana" pitchFamily="34" charset="0"/>
                      </a:endParaRPr>
                    </a:p>
                  </a:txBody>
                  <a:tcPr marT="44749" marB="44749">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4"/>
                  </a:ext>
                </a:extLst>
              </a:tr>
              <a:tr h="3629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err="1">
                          <a:solidFill>
                            <a:schemeClr val="tx2"/>
                          </a:solidFill>
                          <a:latin typeface="Verdana" pitchFamily="34" charset="0"/>
                        </a:rPr>
                        <a:t>M.Stella</a:t>
                      </a:r>
                      <a:r>
                        <a:rPr lang="it-IT" sz="1400" b="1" dirty="0">
                          <a:solidFill>
                            <a:schemeClr val="tx2"/>
                          </a:solidFill>
                          <a:latin typeface="Verdana" pitchFamily="34" charset="0"/>
                        </a:rPr>
                        <a:t> </a:t>
                      </a:r>
                      <a:r>
                        <a:rPr lang="it-IT" sz="1400" b="1" dirty="0" err="1">
                          <a:solidFill>
                            <a:schemeClr val="tx2"/>
                          </a:solidFill>
                          <a:latin typeface="Verdana" pitchFamily="34" charset="0"/>
                        </a:rPr>
                        <a:t>Ligammari</a:t>
                      </a:r>
                      <a:endParaRPr lang="it-IT" sz="1400" b="1" dirty="0">
                        <a:solidFill>
                          <a:schemeClr val="tx2"/>
                        </a:solidFill>
                        <a:latin typeface="Verdana" pitchFamily="34" charset="0"/>
                      </a:endParaRPr>
                    </a:p>
                  </a:txBody>
                  <a:tcPr marT="44749" marB="44749">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solidFill>
                      <a:srgbClr val="C00000">
                        <a:alpha val="10196"/>
                      </a:srgbClr>
                    </a:solidFill>
                  </a:tcPr>
                </a:tc>
                <a:extLst>
                  <a:ext uri="{0D108BD9-81ED-4DB2-BD59-A6C34878D82A}">
                    <a16:rowId xmlns:a16="http://schemas.microsoft.com/office/drawing/2014/main" xmlns="" val="10005"/>
                  </a:ext>
                </a:extLst>
              </a:tr>
            </a:tbl>
          </a:graphicData>
        </a:graphic>
      </p:graphicFrame>
      <p:sp>
        <p:nvSpPr>
          <p:cNvPr id="5" name="Text Box 3"/>
          <p:cNvSpPr txBox="1">
            <a:spLocks noChangeArrowheads="1"/>
          </p:cNvSpPr>
          <p:nvPr/>
        </p:nvSpPr>
        <p:spPr bwMode="auto">
          <a:xfrm>
            <a:off x="351607" y="9233722"/>
            <a:ext cx="1108075" cy="330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strike="noStrike" cap="none" normalizeH="0" baseline="0" dirty="0">
                <a:ln>
                  <a:noFill/>
                </a:ln>
                <a:effectLst/>
                <a:latin typeface="Verdana" pitchFamily="34" charset="0"/>
                <a:hlinkClick r:id="rId3" action="ppaction://hlinksldjump"/>
              </a:rPr>
              <a:t>indietro</a:t>
            </a:r>
            <a:endParaRPr kumimoji="0" lang="it-IT" sz="1200" b="0" i="0" strike="noStrike" cap="none" normalizeH="0" baseline="0" dirty="0">
              <a:ln>
                <a:noFill/>
              </a:ln>
              <a:effectLst/>
              <a:latin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1015663"/>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 Dipartimenti</a:t>
            </a:r>
          </a:p>
          <a:p>
            <a:pPr fontAlgn="auto">
              <a:spcBef>
                <a:spcPts val="0"/>
              </a:spcBef>
              <a:spcAft>
                <a:spcPts val="0"/>
              </a:spcAft>
              <a:defRPr/>
            </a:pPr>
            <a:endParaRPr lang="it-IT" sz="1200" dirty="0">
              <a:latin typeface="Verdana" pitchFamily="34" charset="0"/>
              <a:cs typeface="+mn-cs"/>
            </a:endParaRPr>
          </a:p>
        </p:txBody>
      </p:sp>
      <p:sp>
        <p:nvSpPr>
          <p:cNvPr id="50179" name="CasellaDiTesto 4"/>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graphicFrame>
        <p:nvGraphicFramePr>
          <p:cNvPr id="12" name="Tabella 11"/>
          <p:cNvGraphicFramePr>
            <a:graphicFrameLocks noGrp="1"/>
          </p:cNvGraphicFramePr>
          <p:nvPr/>
        </p:nvGraphicFramePr>
        <p:xfrm>
          <a:off x="387326" y="1589856"/>
          <a:ext cx="6786610" cy="3173922"/>
        </p:xfrm>
        <a:graphic>
          <a:graphicData uri="http://schemas.openxmlformats.org/drawingml/2006/table">
            <a:tbl>
              <a:tblPr>
                <a:effectLst>
                  <a:outerShdw blurRad="50800" dist="38100" dir="2700000" algn="tl" rotWithShape="0">
                    <a:prstClr val="black">
                      <a:alpha val="40000"/>
                    </a:prstClr>
                  </a:outerShdw>
                </a:effectLst>
              </a:tblPr>
              <a:tblGrid>
                <a:gridCol w="3714776">
                  <a:extLst>
                    <a:ext uri="{9D8B030D-6E8A-4147-A177-3AD203B41FA5}">
                      <a16:colId xmlns:a16="http://schemas.microsoft.com/office/drawing/2014/main" xmlns="" val="20000"/>
                    </a:ext>
                  </a:extLst>
                </a:gridCol>
                <a:gridCol w="3071834">
                  <a:extLst>
                    <a:ext uri="{9D8B030D-6E8A-4147-A177-3AD203B41FA5}">
                      <a16:colId xmlns:a16="http://schemas.microsoft.com/office/drawing/2014/main" xmlns="" val="20001"/>
                    </a:ext>
                  </a:extLst>
                </a:gridCol>
              </a:tblGrid>
              <a:tr h="736092">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DIPARTIMENTI</a:t>
                      </a:r>
                    </a:p>
                    <a:p>
                      <a:pPr algn="ctr">
                        <a:lnSpc>
                          <a:spcPct val="115000"/>
                        </a:lnSpc>
                        <a:spcAft>
                          <a:spcPts val="0"/>
                        </a:spcAft>
                      </a:pPr>
                      <a:endParaRPr lang="it-IT" sz="14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AZIONI </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548640">
                <a:tc>
                  <a:txBody>
                    <a:bodyPr/>
                    <a:lstStyle/>
                    <a:p>
                      <a:pPr algn="just">
                        <a:lnSpc>
                          <a:spcPct val="100000"/>
                        </a:lnSpc>
                        <a:spcAft>
                          <a:spcPts val="0"/>
                        </a:spcAft>
                      </a:pP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imes New Roman"/>
                        </a:rPr>
                        <a:t>ORGANIZZATIVO</a:t>
                      </a:r>
                    </a:p>
                    <a:p>
                      <a:pPr algn="just">
                        <a:lnSpc>
                          <a:spcPct val="100000"/>
                        </a:lnSpc>
                        <a:spcAft>
                          <a:spcPts val="0"/>
                        </a:spcAft>
                      </a:pPr>
                      <a:endParaRPr lang="it-IT" sz="12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hlinkClick r:id="rId4" action="ppaction://hlinksldjump"/>
                        </a:rPr>
                        <a:t>dettagli</a:t>
                      </a:r>
                      <a:endParaRPr lang="it-IT" sz="12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586360">
                <a:tc>
                  <a:txBody>
                    <a:bodyPr/>
                    <a:lstStyle/>
                    <a:p>
                      <a:pPr algn="just">
                        <a:lnSpc>
                          <a:spcPct val="100000"/>
                        </a:lnSpc>
                        <a:spcAft>
                          <a:spcPts val="0"/>
                        </a:spcAft>
                      </a:pP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imes New Roman"/>
                        </a:rPr>
                        <a:t>AREA 1 - </a:t>
                      </a:r>
                      <a:r>
                        <a:rPr lang="it-IT" sz="1200" b="1" dirty="0" err="1">
                          <a:solidFill>
                            <a:schemeClr val="tx2"/>
                          </a:solidFill>
                          <a:latin typeface="Verdana" pitchFamily="34" charset="0"/>
                          <a:ea typeface="Times New Roman"/>
                          <a:cs typeface="Times New Roman"/>
                        </a:rPr>
                        <a:t>P.O.F</a:t>
                      </a:r>
                      <a:r>
                        <a:rPr lang="it-IT" sz="1200" b="1" dirty="0">
                          <a:solidFill>
                            <a:schemeClr val="tx2"/>
                          </a:solidFill>
                          <a:latin typeface="Verdana" pitchFamily="34" charset="0"/>
                          <a:ea typeface="Times New Roman"/>
                          <a:cs typeface="Times New Roman"/>
                        </a:rPr>
                        <a:t>.</a:t>
                      </a:r>
                    </a:p>
                    <a:p>
                      <a:pPr algn="just">
                        <a:lnSpc>
                          <a:spcPct val="100000"/>
                        </a:lnSpc>
                        <a:spcAft>
                          <a:spcPts val="0"/>
                        </a:spcAft>
                      </a:pPr>
                      <a:endParaRPr lang="it-IT" sz="12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3">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hlinkClick r:id="rId5" action="ppaction://hlinksldjump"/>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hlinkClick r:id="rId5" action="ppaction://hlinksldjump"/>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hlinkClick r:id="rId5" action="ppaction://hlinksldjump"/>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hlinkClick r:id="rId5" action="ppaction://hlinksldjump"/>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hlinkClick r:id="rId5" action="ppaction://hlinksldjump"/>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hlinkClick r:id="rId6" action="ppaction://hlinksldjump"/>
                        </a:rPr>
                        <a:t>dettagli</a:t>
                      </a:r>
                      <a:endParaRPr lang="it-IT" sz="1200" b="1" dirty="0">
                        <a:solidFill>
                          <a:schemeClr val="tx2"/>
                        </a:solidFill>
                        <a:latin typeface="Verdana" pitchFamily="34" charset="0"/>
                        <a:ea typeface="Times New Roman"/>
                        <a:cs typeface="Times New Roman"/>
                      </a:endParaRPr>
                    </a:p>
                    <a:p>
                      <a:pPr algn="just">
                        <a:lnSpc>
                          <a:spcPct val="115000"/>
                        </a:lnSpc>
                        <a:spcAft>
                          <a:spcPts val="0"/>
                        </a:spcAft>
                      </a:pPr>
                      <a:endParaRPr lang="it-IT" sz="1200" b="1" dirty="0">
                        <a:solidFill>
                          <a:schemeClr val="tx2"/>
                        </a:solidFill>
                        <a:latin typeface="Verdana" pitchFamily="34" charset="0"/>
                        <a:ea typeface="Times New Roman"/>
                        <a:cs typeface="Times New Roman"/>
                      </a:endParaRPr>
                    </a:p>
                  </a:txBody>
                  <a:tcPr marL="68580" marR="68580"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571310">
                <a:tc>
                  <a:txBody>
                    <a:bodyPr/>
                    <a:lstStyle/>
                    <a:p>
                      <a:pPr algn="just">
                        <a:lnSpc>
                          <a:spcPct val="100000"/>
                        </a:lnSpc>
                        <a:spcAft>
                          <a:spcPts val="0"/>
                        </a:spcAft>
                      </a:pP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imes New Roman"/>
                        </a:rPr>
                        <a:t>AREA 2 – DIDATTICA E PROGETTI</a:t>
                      </a:r>
                    </a:p>
                    <a:p>
                      <a:pPr algn="just">
                        <a:lnSpc>
                          <a:spcPct val="100000"/>
                        </a:lnSpc>
                        <a:spcAft>
                          <a:spcPts val="0"/>
                        </a:spcAft>
                      </a:pPr>
                      <a:endParaRPr lang="it-IT" sz="12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68580" marR="68580"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731520">
                <a:tc>
                  <a:txBody>
                    <a:bodyPr/>
                    <a:lstStyle/>
                    <a:p>
                      <a:pPr algn="just">
                        <a:lnSpc>
                          <a:spcPct val="100000"/>
                        </a:lnSpc>
                        <a:spcAft>
                          <a:spcPts val="0"/>
                        </a:spcAft>
                      </a:pPr>
                      <a:endParaRPr lang="it-IT" sz="1200" b="1" dirty="0">
                        <a:solidFill>
                          <a:schemeClr val="tx2"/>
                        </a:solidFill>
                        <a:latin typeface="Verdana" pitchFamily="34" charset="0"/>
                        <a:ea typeface="Times New Roman"/>
                        <a:cs typeface="Times New Roman"/>
                      </a:endParaRPr>
                    </a:p>
                    <a:p>
                      <a:pPr algn="just">
                        <a:lnSpc>
                          <a:spcPct val="100000"/>
                        </a:lnSpc>
                        <a:spcAft>
                          <a:spcPts val="0"/>
                        </a:spcAft>
                      </a:pPr>
                      <a:r>
                        <a:rPr lang="it-IT" sz="1200" b="1" dirty="0">
                          <a:solidFill>
                            <a:schemeClr val="tx2"/>
                          </a:solidFill>
                          <a:latin typeface="Verdana" pitchFamily="34" charset="0"/>
                          <a:ea typeface="Times New Roman"/>
                          <a:cs typeface="Times New Roman"/>
                        </a:rPr>
                        <a:t>AREA 3 - </a:t>
                      </a:r>
                      <a:r>
                        <a:rPr lang="it-IT" sz="1200" b="1" cap="all" baseline="0" dirty="0">
                          <a:solidFill>
                            <a:schemeClr val="tx2"/>
                          </a:solidFill>
                          <a:latin typeface="Verdana" pitchFamily="34" charset="0"/>
                          <a:ea typeface="Times New Roman"/>
                          <a:cs typeface="Times New Roman"/>
                        </a:rPr>
                        <a:t>Sostegno alunni con bisogni educativi </a:t>
                      </a:r>
                      <a:r>
                        <a:rPr lang="it-IT" sz="1200" b="1" cap="all" baseline="0" dirty="0" err="1">
                          <a:solidFill>
                            <a:schemeClr val="tx2"/>
                          </a:solidFill>
                          <a:latin typeface="Verdana" pitchFamily="34" charset="0"/>
                          <a:ea typeface="Times New Roman"/>
                          <a:cs typeface="Times New Roman"/>
                        </a:rPr>
                        <a:t>speciaLI</a:t>
                      </a:r>
                      <a:endParaRPr lang="it-IT" sz="1200" b="1" cap="all" baseline="0" dirty="0">
                        <a:solidFill>
                          <a:schemeClr val="tx2"/>
                        </a:solidFill>
                        <a:latin typeface="Verdana" pitchFamily="34" charset="0"/>
                        <a:ea typeface="Times New Roman"/>
                        <a:cs typeface="Times New Roman"/>
                      </a:endParaRPr>
                    </a:p>
                    <a:p>
                      <a:pPr algn="just">
                        <a:lnSpc>
                          <a:spcPct val="100000"/>
                        </a:lnSpc>
                        <a:spcAft>
                          <a:spcPts val="0"/>
                        </a:spcAft>
                      </a:pPr>
                      <a:endParaRPr lang="it-IT" sz="1200" b="1" cap="all" baseline="0"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68580" marR="68580"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840230"/>
          </a:xfrm>
          <a:prstGeom prst="rect">
            <a:avLst/>
          </a:prstGeom>
          <a:noFill/>
        </p:spPr>
        <p:txBody>
          <a:bodyPr>
            <a:spAutoFit/>
          </a:bodyPr>
          <a:lstStyle/>
          <a:p>
            <a:pPr algn="ctr" fontAlgn="auto">
              <a:lnSpc>
                <a:spcPts val="2000"/>
              </a:lnSpc>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lnSpc>
                <a:spcPts val="2000"/>
              </a:lnSpc>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endParaRPr lang="it-IT" sz="800" b="1" dirty="0">
              <a:effectLst>
                <a:outerShdw blurRad="50800" dist="38100" algn="tr" rotWithShape="0">
                  <a:prstClr val="black">
                    <a:alpha val="40000"/>
                  </a:prstClr>
                </a:outerShdw>
              </a:effectLst>
              <a:latin typeface="Verdana" pitchFamily="34" charset="0"/>
              <a:cs typeface="+mn-cs"/>
            </a:endParaRPr>
          </a:p>
          <a:p>
            <a:pPr algn="ctr" fontAlgn="auto">
              <a:lnSpc>
                <a:spcPts val="2000"/>
              </a:lnSpc>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e1) Dipartimento organizzativo</a:t>
            </a:r>
          </a:p>
        </p:txBody>
      </p:sp>
      <p:sp>
        <p:nvSpPr>
          <p:cNvPr id="51203"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xmlns="" val="4289324134"/>
              </p:ext>
            </p:extLst>
          </p:nvPr>
        </p:nvGraphicFramePr>
        <p:xfrm>
          <a:off x="351607" y="1089790"/>
          <a:ext cx="6786610" cy="8221984"/>
        </p:xfrm>
        <a:graphic>
          <a:graphicData uri="http://schemas.openxmlformats.org/drawingml/2006/table">
            <a:tbl>
              <a:tblPr>
                <a:effectLst>
                  <a:outerShdw blurRad="50800" dist="38100" dir="2700000" algn="tl" rotWithShape="0">
                    <a:prstClr val="black">
                      <a:alpha val="40000"/>
                    </a:prstClr>
                  </a:outerShdw>
                </a:effectLst>
              </a:tblPr>
              <a:tblGrid>
                <a:gridCol w="2060872">
                  <a:extLst>
                    <a:ext uri="{9D8B030D-6E8A-4147-A177-3AD203B41FA5}">
                      <a16:colId xmlns:a16="http://schemas.microsoft.com/office/drawing/2014/main" xmlns="" val="20000"/>
                    </a:ext>
                  </a:extLst>
                </a:gridCol>
                <a:gridCol w="3868482">
                  <a:extLst>
                    <a:ext uri="{9D8B030D-6E8A-4147-A177-3AD203B41FA5}">
                      <a16:colId xmlns:a16="http://schemas.microsoft.com/office/drawing/2014/main" xmlns="" val="20001"/>
                    </a:ext>
                  </a:extLst>
                </a:gridCol>
                <a:gridCol w="857256">
                  <a:extLst>
                    <a:ext uri="{9D8B030D-6E8A-4147-A177-3AD203B41FA5}">
                      <a16:colId xmlns:a16="http://schemas.microsoft.com/office/drawing/2014/main" xmlns="" val="20002"/>
                    </a:ext>
                  </a:extLst>
                </a:gridCol>
              </a:tblGrid>
              <a:tr h="736092">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DOCENTI</a:t>
                      </a:r>
                    </a:p>
                    <a:p>
                      <a:pPr algn="ctr">
                        <a:lnSpc>
                          <a:spcPct val="115000"/>
                        </a:lnSpc>
                        <a:spcAft>
                          <a:spcPts val="0"/>
                        </a:spcAft>
                      </a:pPr>
                      <a:endParaRPr lang="it-IT" sz="14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INCARICO</a:t>
                      </a:r>
                    </a:p>
                  </a:txBody>
                  <a:tcPr marL="52147" marR="52147"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115000"/>
                        </a:lnSpc>
                        <a:spcAft>
                          <a:spcPts val="0"/>
                        </a:spcAft>
                      </a:pPr>
                      <a:endParaRPr lang="it-IT" sz="1400" b="1" dirty="0">
                        <a:latin typeface="Verdana" pitchFamily="34" charset="0"/>
                        <a:ea typeface="Times New Roman"/>
                        <a:cs typeface="Times New Roman"/>
                      </a:endParaRPr>
                    </a:p>
                  </a:txBody>
                  <a:tcPr marL="52147" marR="52147" marT="0" marB="0">
                    <a:lnL w="1270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396240">
                <a:tc>
                  <a:txBody>
                    <a:bodyPr/>
                    <a:lstStyle/>
                    <a:p>
                      <a:pPr algn="just">
                        <a:lnSpc>
                          <a:spcPct val="200000"/>
                        </a:lnSpc>
                        <a:spcAft>
                          <a:spcPts val="0"/>
                        </a:spcAft>
                      </a:pPr>
                      <a:r>
                        <a:rPr lang="it-IT" sz="1300" b="1" dirty="0" err="1">
                          <a:solidFill>
                            <a:schemeClr val="tx2"/>
                          </a:solidFill>
                          <a:latin typeface="Verdana" pitchFamily="34" charset="0"/>
                          <a:ea typeface="Times New Roman"/>
                          <a:cs typeface="Times New Roman"/>
                        </a:rPr>
                        <a:t>Minacapelli</a:t>
                      </a:r>
                      <a:endParaRPr lang="it-IT" sz="13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200000"/>
                        </a:lnSpc>
                        <a:spcAft>
                          <a:spcPts val="0"/>
                        </a:spcAft>
                      </a:pPr>
                      <a:r>
                        <a:rPr lang="it-IT" sz="1300" b="1" dirty="0">
                          <a:solidFill>
                            <a:schemeClr val="tx2"/>
                          </a:solidFill>
                          <a:latin typeface="Verdana" pitchFamily="34" charset="0"/>
                          <a:ea typeface="Times New Roman"/>
                          <a:cs typeface="Times New Roman"/>
                        </a:rPr>
                        <a:t>Primo Collaboratore</a:t>
                      </a:r>
                    </a:p>
                  </a:txBody>
                  <a:tcPr marL="52147" marR="52147"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270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96240">
                <a:tc>
                  <a:txBody>
                    <a:bodyPr/>
                    <a:lstStyle/>
                    <a:p>
                      <a:pPr algn="just">
                        <a:lnSpc>
                          <a:spcPct val="200000"/>
                        </a:lnSpc>
                        <a:spcAft>
                          <a:spcPts val="0"/>
                        </a:spcAft>
                      </a:pPr>
                      <a:r>
                        <a:rPr lang="it-IT" sz="1300" b="1" dirty="0">
                          <a:solidFill>
                            <a:schemeClr val="tx2"/>
                          </a:solidFill>
                          <a:latin typeface="Verdana" pitchFamily="34" charset="0"/>
                          <a:ea typeface="Times New Roman"/>
                          <a:cs typeface="Times New Roman"/>
                        </a:rPr>
                        <a:t>Marra</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200000"/>
                        </a:lnSpc>
                        <a:spcAft>
                          <a:spcPts val="0"/>
                        </a:spcAft>
                      </a:pPr>
                      <a:r>
                        <a:rPr lang="it-IT" sz="1300" b="1" dirty="0">
                          <a:solidFill>
                            <a:schemeClr val="tx2"/>
                          </a:solidFill>
                          <a:latin typeface="Verdana" pitchFamily="34" charset="0"/>
                          <a:ea typeface="Times New Roman"/>
                          <a:cs typeface="Times New Roman"/>
                        </a:rPr>
                        <a:t>Secondo Collaboratore</a:t>
                      </a:r>
                    </a:p>
                  </a:txBody>
                  <a:tcPr marL="52147" marR="52147"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293180">
                <a:tc>
                  <a:txBody>
                    <a:bodyPr/>
                    <a:lstStyle/>
                    <a:p>
                      <a:pPr algn="just">
                        <a:lnSpc>
                          <a:spcPct val="115000"/>
                        </a:lnSpc>
                        <a:spcAft>
                          <a:spcPts val="0"/>
                        </a:spcAft>
                      </a:pPr>
                      <a:r>
                        <a:rPr lang="it-IT" sz="1300" b="1" dirty="0" err="1">
                          <a:solidFill>
                            <a:schemeClr val="tx2"/>
                          </a:solidFill>
                          <a:latin typeface="Verdana" pitchFamily="34" charset="0"/>
                          <a:ea typeface="Times New Roman"/>
                          <a:cs typeface="Times New Roman"/>
                        </a:rPr>
                        <a:t>Morgia</a:t>
                      </a:r>
                      <a:r>
                        <a:rPr lang="it-IT" sz="1300" b="1" dirty="0">
                          <a:solidFill>
                            <a:schemeClr val="tx2"/>
                          </a:solidFill>
                          <a:latin typeface="Verdana" pitchFamily="34" charset="0"/>
                          <a:ea typeface="Times New Roman"/>
                          <a:cs typeface="Times New Roman"/>
                        </a:rPr>
                        <a:t> - </a:t>
                      </a:r>
                      <a:r>
                        <a:rPr lang="it-IT" sz="1300" b="1" dirty="0" err="1">
                          <a:solidFill>
                            <a:schemeClr val="tx2"/>
                          </a:solidFill>
                          <a:latin typeface="Verdana" pitchFamily="34" charset="0"/>
                          <a:ea typeface="Times New Roman"/>
                          <a:cs typeface="Times New Roman"/>
                        </a:rPr>
                        <a:t>Capraro</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di Plesso Rodano</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5">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hlinkClick r:id="rId4" action="ppaction://hlinksldjump"/>
                      </a:endParaRPr>
                    </a:p>
                    <a:p>
                      <a:pPr algn="ctr">
                        <a:lnSpc>
                          <a:spcPct val="200000"/>
                        </a:lnSpc>
                        <a:spcAft>
                          <a:spcPts val="0"/>
                        </a:spcAft>
                      </a:pPr>
                      <a:endParaRPr lang="it-IT" sz="1200" b="1" dirty="0">
                        <a:latin typeface="Verdana" pitchFamily="34" charset="0"/>
                        <a:ea typeface="Times New Roman"/>
                        <a:cs typeface="Times New Roman"/>
                      </a:endParaRPr>
                    </a:p>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270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293180">
                <a:tc>
                  <a:txBody>
                    <a:bodyPr/>
                    <a:lstStyle/>
                    <a:p>
                      <a:pPr algn="just">
                        <a:lnSpc>
                          <a:spcPct val="115000"/>
                        </a:lnSpc>
                        <a:spcAft>
                          <a:spcPts val="0"/>
                        </a:spcAft>
                      </a:pPr>
                      <a:r>
                        <a:rPr lang="it-IT" sz="1300" b="1">
                          <a:solidFill>
                            <a:schemeClr val="tx2"/>
                          </a:solidFill>
                          <a:latin typeface="Verdana" pitchFamily="34" charset="0"/>
                          <a:ea typeface="Times New Roman"/>
                          <a:cs typeface="Times New Roman"/>
                        </a:rPr>
                        <a:t>Martello,  Leoni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di Plesso Focene Primaria</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455676">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Di Filippo/</a:t>
                      </a:r>
                    </a:p>
                    <a:p>
                      <a:pPr algn="just">
                        <a:lnSpc>
                          <a:spcPct val="115000"/>
                        </a:lnSpc>
                        <a:spcAft>
                          <a:spcPts val="0"/>
                        </a:spcAft>
                      </a:pPr>
                      <a:r>
                        <a:rPr lang="it-IT" sz="1300" b="1" dirty="0">
                          <a:solidFill>
                            <a:schemeClr val="tx2"/>
                          </a:solidFill>
                          <a:latin typeface="Verdana" pitchFamily="34" charset="0"/>
                          <a:ea typeface="Times New Roman"/>
                          <a:cs typeface="Times New Roman"/>
                        </a:rPr>
                        <a:t>Simonetti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di Plesso Focene Secondaria</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227838">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Moscato</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di Plesso Parco Leonardo</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r h="308058">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Mameli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di Plesso Mitili</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r h="683514">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300" b="1" dirty="0" err="1">
                          <a:solidFill>
                            <a:schemeClr val="tx2"/>
                          </a:solidFill>
                          <a:latin typeface="Verdana" pitchFamily="34" charset="0"/>
                          <a:ea typeface="Times New Roman"/>
                          <a:cs typeface="Times New Roman"/>
                        </a:rPr>
                        <a:t>Minacapelli</a:t>
                      </a:r>
                      <a:endParaRPr lang="it-IT" sz="1300" b="1" dirty="0">
                        <a:solidFill>
                          <a:schemeClr val="tx2"/>
                        </a:solidFill>
                        <a:latin typeface="Verdana" pitchFamily="34" charset="0"/>
                        <a:ea typeface="Times New Roman"/>
                        <a:cs typeface="Times New Roman"/>
                      </a:endParaRPr>
                    </a:p>
                    <a:p>
                      <a:pPr algn="just">
                        <a:lnSpc>
                          <a:spcPct val="115000"/>
                        </a:lnSpc>
                        <a:spcAft>
                          <a:spcPts val="0"/>
                        </a:spcAft>
                      </a:pPr>
                      <a:r>
                        <a:rPr lang="it-IT" sz="1300" b="1" dirty="0">
                          <a:solidFill>
                            <a:schemeClr val="tx2"/>
                          </a:solidFill>
                          <a:latin typeface="Verdana" pitchFamily="34" charset="0"/>
                          <a:ea typeface="Times New Roman"/>
                          <a:cs typeface="Times New Roman"/>
                        </a:rPr>
                        <a:t>Muratori</a:t>
                      </a:r>
                    </a:p>
                    <a:p>
                      <a:pPr marL="0" marR="0" indent="0" algn="just"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Marra</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300" b="1" kern="1200" dirty="0">
                          <a:solidFill>
                            <a:schemeClr val="tx2"/>
                          </a:solidFill>
                          <a:latin typeface="Verdana" pitchFamily="34" charset="0"/>
                          <a:ea typeface="+mn-ea"/>
                          <a:cs typeface="+mn-cs"/>
                        </a:rPr>
                        <a:t>Aggiornamento sito ed informatizzazione dei processi</a:t>
                      </a:r>
                      <a:endParaRPr lang="it-IT" sz="1300" b="1" dirty="0">
                        <a:solidFill>
                          <a:schemeClr val="tx2"/>
                        </a:solidFill>
                        <a:latin typeface="Verdana" pitchFamily="34" charset="0"/>
                        <a:ea typeface="Times New Roman"/>
                        <a:cs typeface="Times New Roman"/>
                      </a:endParaRPr>
                    </a:p>
                    <a:p>
                      <a:pPr algn="just">
                        <a:lnSpc>
                          <a:spcPct val="115000"/>
                        </a:lnSpc>
                        <a:spcAft>
                          <a:spcPts val="0"/>
                        </a:spcAft>
                      </a:pPr>
                      <a:endParaRPr lang="it-IT" sz="1300" b="1" dirty="0">
                        <a:solidFill>
                          <a:schemeClr val="tx2"/>
                        </a:solidFill>
                        <a:latin typeface="Verdana" pitchFamily="34" charset="0"/>
                        <a:ea typeface="Times New Roman"/>
                        <a:cs typeface="Times New Roman"/>
                      </a:endParaRP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270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497402">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Albanesi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kern="1200" dirty="0">
                          <a:solidFill>
                            <a:srgbClr val="1F497D"/>
                          </a:solidFill>
                          <a:effectLst/>
                          <a:latin typeface="Verdana" panose="020B0604030504040204" pitchFamily="34" charset="0"/>
                          <a:ea typeface="Verdana" panose="020B0604030504040204" pitchFamily="34" charset="0"/>
                          <a:cs typeface="Verdana" panose="020B0604030504040204" pitchFamily="34" charset="0"/>
                        </a:rPr>
                        <a:t>Continuità Plesso Focene (Primaria-Infanzia/Primaria – Secondaria)</a:t>
                      </a:r>
                      <a:endParaRPr lang="it-IT" sz="13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270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9"/>
                  </a:ext>
                </a:extLst>
              </a:tr>
              <a:tr h="504056">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300" b="1" dirty="0" err="1">
                          <a:solidFill>
                            <a:schemeClr val="tx2"/>
                          </a:solidFill>
                          <a:latin typeface="Verdana" pitchFamily="34" charset="0"/>
                          <a:ea typeface="Times New Roman"/>
                          <a:cs typeface="Times New Roman"/>
                        </a:rPr>
                        <a:t>Sitzia</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kern="1200" dirty="0">
                          <a:solidFill>
                            <a:srgbClr val="1F497D"/>
                          </a:solidFill>
                          <a:effectLst/>
                          <a:latin typeface="Verdana" panose="020B0604030504040204" pitchFamily="34" charset="0"/>
                          <a:ea typeface="Verdana" panose="020B0604030504040204" pitchFamily="34" charset="0"/>
                          <a:cs typeface="Verdana" panose="020B0604030504040204" pitchFamily="34" charset="0"/>
                        </a:rPr>
                        <a:t>Continuità Plesso Rodano e Infanzia Mitili e Parco Leonardo</a:t>
                      </a:r>
                      <a:endParaRPr lang="it-IT" sz="13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1"/>
                  </a:ext>
                </a:extLst>
              </a:tr>
              <a:tr h="455676">
                <a:tc>
                  <a:txBody>
                    <a:bodyPr/>
                    <a:lstStyle/>
                    <a:p>
                      <a:pPr algn="just">
                        <a:lnSpc>
                          <a:spcPct val="115000"/>
                        </a:lnSpc>
                        <a:spcAft>
                          <a:spcPts val="0"/>
                        </a:spcAft>
                      </a:pPr>
                      <a:r>
                        <a:rPr lang="it-IT" sz="1300" b="1" dirty="0" err="1">
                          <a:solidFill>
                            <a:schemeClr val="tx2"/>
                          </a:solidFill>
                          <a:latin typeface="Verdana" pitchFamily="34" charset="0"/>
                          <a:ea typeface="Times New Roman"/>
                          <a:cs typeface="Times New Roman"/>
                        </a:rPr>
                        <a:t>Acchioni</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di palestra e dotazione</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informatica plesso Rodano</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270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2"/>
                  </a:ext>
                </a:extLst>
              </a:tr>
              <a:tr h="696452">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Leoni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di laboratorio informatico/palestra plesso Focene Primaria</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3"/>
                  </a:ext>
                </a:extLst>
              </a:tr>
              <a:tr h="455676">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Mameli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Responsabile della sicurezza Plesso Mitili</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5">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270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5"/>
                  </a:ext>
                </a:extLst>
              </a:tr>
              <a:tr h="455676">
                <a:tc>
                  <a:txBody>
                    <a:bodyPr/>
                    <a:lstStyle/>
                    <a:p>
                      <a:pPr algn="just">
                        <a:lnSpc>
                          <a:spcPct val="115000"/>
                        </a:lnSpc>
                        <a:spcAft>
                          <a:spcPts val="0"/>
                        </a:spcAft>
                      </a:pPr>
                      <a:r>
                        <a:rPr lang="it-IT" sz="1300" b="1">
                          <a:solidFill>
                            <a:schemeClr val="tx2"/>
                          </a:solidFill>
                          <a:latin typeface="Verdana" pitchFamily="34" charset="0"/>
                          <a:ea typeface="Times New Roman"/>
                          <a:cs typeface="Times New Roman"/>
                        </a:rPr>
                        <a:t>Tragno</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Responsabile della sicurezza Plesso Parco Leonardo</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6"/>
                  </a:ext>
                </a:extLst>
              </a:tr>
              <a:tr h="455676">
                <a:tc>
                  <a:txBody>
                    <a:bodyPr/>
                    <a:lstStyle/>
                    <a:p>
                      <a:pPr algn="just">
                        <a:lnSpc>
                          <a:spcPct val="115000"/>
                        </a:lnSpc>
                        <a:spcAft>
                          <a:spcPts val="0"/>
                        </a:spcAft>
                      </a:pPr>
                      <a:r>
                        <a:rPr lang="it-IT" sz="1300" b="1">
                          <a:solidFill>
                            <a:schemeClr val="tx2"/>
                          </a:solidFill>
                          <a:latin typeface="Verdana" pitchFamily="34" charset="0"/>
                          <a:ea typeface="Times New Roman"/>
                          <a:cs typeface="Times New Roman"/>
                        </a:rPr>
                        <a:t>Makovec</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Responsabile della sicurezza Plesso Rodano</a:t>
                      </a:r>
                    </a:p>
                  </a:txBody>
                  <a:tcPr marL="68580" marR="68580" marT="0" marB="0">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7"/>
                  </a:ext>
                </a:extLst>
              </a:tr>
              <a:tr h="455676">
                <a:tc>
                  <a:txBody>
                    <a:bodyPr/>
                    <a:lstStyle/>
                    <a:p>
                      <a:pPr algn="just">
                        <a:lnSpc>
                          <a:spcPct val="115000"/>
                        </a:lnSpc>
                        <a:spcAft>
                          <a:spcPts val="0"/>
                        </a:spcAft>
                      </a:pPr>
                      <a:r>
                        <a:rPr lang="it-IT" sz="1300" b="1">
                          <a:solidFill>
                            <a:schemeClr val="tx2"/>
                          </a:solidFill>
                          <a:latin typeface="Verdana" pitchFamily="34" charset="0"/>
                          <a:ea typeface="Times New Roman"/>
                          <a:cs typeface="Times New Roman"/>
                        </a:rPr>
                        <a:t>Leoni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Responsabile della sicurezza Plesso Focene Primaria</a:t>
                      </a:r>
                      <a:r>
                        <a:rPr lang="it-IT" sz="1300" b="1" baseline="0" dirty="0">
                          <a:solidFill>
                            <a:schemeClr val="tx2"/>
                          </a:solidFill>
                          <a:latin typeface="Verdana" pitchFamily="34" charset="0"/>
                          <a:ea typeface="Times New Roman"/>
                          <a:cs typeface="Times New Roman"/>
                        </a:rPr>
                        <a:t> e  </a:t>
                      </a:r>
                      <a:r>
                        <a:rPr lang="it-IT" sz="1300" b="1" dirty="0">
                          <a:solidFill>
                            <a:schemeClr val="tx2"/>
                          </a:solidFill>
                          <a:latin typeface="Verdana" pitchFamily="34" charset="0"/>
                          <a:ea typeface="Times New Roman"/>
                          <a:cs typeface="Times New Roman"/>
                        </a:rPr>
                        <a:t>Secondaria</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8"/>
                  </a:ext>
                </a:extLst>
              </a:tr>
              <a:tr h="455676">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Troiano</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Responsabile della sicurezza Sede Centrale</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vMerge="1">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
        <p:nvSpPr>
          <p:cNvPr id="5" name="CasellaDiTesto 3"/>
          <p:cNvSpPr txBox="1">
            <a:spLocks noChangeArrowheads="1"/>
          </p:cNvSpPr>
          <p:nvPr/>
        </p:nvSpPr>
        <p:spPr bwMode="auto">
          <a:xfrm>
            <a:off x="6280961" y="2089922"/>
            <a:ext cx="928693" cy="276999"/>
          </a:xfrm>
          <a:prstGeom prst="rect">
            <a:avLst/>
          </a:prstGeom>
          <a:noFill/>
          <a:ln w="9525">
            <a:noFill/>
            <a:miter lim="800000"/>
            <a:headEnd/>
            <a:tailEnd/>
          </a:ln>
        </p:spPr>
        <p:txBody>
          <a:bodyPr wrap="square">
            <a:spAutoFit/>
          </a:bodyPr>
          <a:lstStyle/>
          <a:p>
            <a:r>
              <a:rPr lang="it-IT" sz="1200" b="1" dirty="0">
                <a:latin typeface="Verdana" pitchFamily="34" charset="0"/>
                <a:hlinkClick r:id="rId5" action="ppaction://hlinksldjump"/>
              </a:rPr>
              <a:t>dettagli</a:t>
            </a:r>
            <a:endParaRPr lang="it-IT" sz="1200" b="1" dirty="0">
              <a:latin typeface="Verdana" pitchFamily="34" charset="0"/>
            </a:endParaRPr>
          </a:p>
        </p:txBody>
      </p:sp>
      <p:sp>
        <p:nvSpPr>
          <p:cNvPr id="6" name="CasellaDiTesto 3"/>
          <p:cNvSpPr txBox="1">
            <a:spLocks noChangeArrowheads="1"/>
          </p:cNvSpPr>
          <p:nvPr/>
        </p:nvSpPr>
        <p:spPr bwMode="auto">
          <a:xfrm>
            <a:off x="6280961" y="3161492"/>
            <a:ext cx="928693" cy="276999"/>
          </a:xfrm>
          <a:prstGeom prst="rect">
            <a:avLst/>
          </a:prstGeom>
          <a:noFill/>
          <a:ln w="9525">
            <a:noFill/>
            <a:miter lim="800000"/>
            <a:headEnd/>
            <a:tailEnd/>
          </a:ln>
        </p:spPr>
        <p:txBody>
          <a:bodyPr wrap="square">
            <a:spAutoFit/>
          </a:bodyPr>
          <a:lstStyle/>
          <a:p>
            <a:r>
              <a:rPr lang="it-IT" sz="1200" b="1" dirty="0">
                <a:latin typeface="Verdana" pitchFamily="34" charset="0"/>
                <a:hlinkClick r:id="rId6" action="ppaction://hlinksldjump"/>
              </a:rPr>
              <a:t>dettagli</a:t>
            </a:r>
            <a:endParaRPr lang="it-IT" sz="1200" b="1" dirty="0">
              <a:latin typeface="Verdana" pitchFamily="34" charset="0"/>
            </a:endParaRPr>
          </a:p>
        </p:txBody>
      </p:sp>
      <p:sp>
        <p:nvSpPr>
          <p:cNvPr id="9" name="CasellaDiTesto 3"/>
          <p:cNvSpPr txBox="1">
            <a:spLocks noChangeArrowheads="1"/>
          </p:cNvSpPr>
          <p:nvPr/>
        </p:nvSpPr>
        <p:spPr bwMode="auto">
          <a:xfrm>
            <a:off x="6280961" y="4233062"/>
            <a:ext cx="928693" cy="276999"/>
          </a:xfrm>
          <a:prstGeom prst="rect">
            <a:avLst/>
          </a:prstGeom>
          <a:noFill/>
          <a:ln w="9525">
            <a:noFill/>
            <a:miter lim="800000"/>
            <a:headEnd/>
            <a:tailEnd/>
          </a:ln>
        </p:spPr>
        <p:txBody>
          <a:bodyPr wrap="square">
            <a:spAutoFit/>
          </a:bodyPr>
          <a:lstStyle/>
          <a:p>
            <a:r>
              <a:rPr lang="it-IT" sz="1200" b="1" dirty="0">
                <a:latin typeface="Verdana" pitchFamily="34" charset="0"/>
                <a:hlinkClick r:id="rId6" action="ppaction://hlinksldjump"/>
              </a:rPr>
              <a:t>dettagli</a:t>
            </a:r>
            <a:endParaRPr lang="it-IT" sz="1200" b="1" dirty="0">
              <a:latin typeface="Verdana" pitchFamily="34" charset="0"/>
            </a:endParaRPr>
          </a:p>
        </p:txBody>
      </p:sp>
      <p:sp>
        <p:nvSpPr>
          <p:cNvPr id="10" name="CasellaDiTesto 3"/>
          <p:cNvSpPr txBox="1">
            <a:spLocks noChangeArrowheads="1"/>
          </p:cNvSpPr>
          <p:nvPr/>
        </p:nvSpPr>
        <p:spPr bwMode="auto">
          <a:xfrm>
            <a:off x="6280961" y="6304764"/>
            <a:ext cx="928693" cy="276999"/>
          </a:xfrm>
          <a:prstGeom prst="rect">
            <a:avLst/>
          </a:prstGeom>
          <a:noFill/>
          <a:ln w="9525">
            <a:noFill/>
            <a:miter lim="800000"/>
            <a:headEnd/>
            <a:tailEnd/>
          </a:ln>
        </p:spPr>
        <p:txBody>
          <a:bodyPr wrap="square">
            <a:spAutoFit/>
          </a:bodyPr>
          <a:lstStyle/>
          <a:p>
            <a:r>
              <a:rPr lang="it-IT" sz="1200" b="1" dirty="0">
                <a:latin typeface="Verdana" pitchFamily="34" charset="0"/>
                <a:hlinkClick r:id="rId7" action="ppaction://hlinksldjump"/>
              </a:rPr>
              <a:t>dettagli</a:t>
            </a:r>
            <a:endParaRPr lang="it-IT" sz="1200" b="1" dirty="0">
              <a:latin typeface="Verdana" pitchFamily="34" charset="0"/>
            </a:endParaRPr>
          </a:p>
        </p:txBody>
      </p:sp>
      <p:sp>
        <p:nvSpPr>
          <p:cNvPr id="11" name="CasellaDiTesto 3"/>
          <p:cNvSpPr txBox="1">
            <a:spLocks noChangeArrowheads="1"/>
          </p:cNvSpPr>
          <p:nvPr/>
        </p:nvSpPr>
        <p:spPr bwMode="auto">
          <a:xfrm>
            <a:off x="6280961" y="7947838"/>
            <a:ext cx="928693" cy="276999"/>
          </a:xfrm>
          <a:prstGeom prst="rect">
            <a:avLst/>
          </a:prstGeom>
          <a:noFill/>
          <a:ln w="9525">
            <a:noFill/>
            <a:miter lim="800000"/>
            <a:headEnd/>
            <a:tailEnd/>
          </a:ln>
        </p:spPr>
        <p:txBody>
          <a:bodyPr wrap="square">
            <a:spAutoFit/>
          </a:bodyPr>
          <a:lstStyle/>
          <a:p>
            <a:r>
              <a:rPr lang="it-IT" sz="1200" b="1" dirty="0">
                <a:latin typeface="Verdana" pitchFamily="34" charset="0"/>
                <a:hlinkClick r:id="rId7" action="ppaction://hlinksldjump"/>
              </a:rPr>
              <a:t>dettagli</a:t>
            </a:r>
            <a:endParaRPr lang="it-IT" sz="1200" b="1" dirty="0">
              <a:latin typeface="Verdana" pitchFamily="34" charset="0"/>
            </a:endParaRPr>
          </a:p>
        </p:txBody>
      </p:sp>
      <p:sp>
        <p:nvSpPr>
          <p:cNvPr id="12" name="CasellaDiTesto 3"/>
          <p:cNvSpPr txBox="1">
            <a:spLocks noChangeArrowheads="1"/>
          </p:cNvSpPr>
          <p:nvPr/>
        </p:nvSpPr>
        <p:spPr bwMode="auto">
          <a:xfrm>
            <a:off x="6280961" y="4947442"/>
            <a:ext cx="928693" cy="276999"/>
          </a:xfrm>
          <a:prstGeom prst="rect">
            <a:avLst/>
          </a:prstGeom>
          <a:noFill/>
          <a:ln w="9525">
            <a:noFill/>
            <a:miter lim="800000"/>
            <a:headEnd/>
            <a:tailEnd/>
          </a:ln>
        </p:spPr>
        <p:txBody>
          <a:bodyPr wrap="square">
            <a:spAutoFit/>
          </a:bodyPr>
          <a:lstStyle/>
          <a:p>
            <a:r>
              <a:rPr lang="it-IT" sz="1200" b="1" dirty="0">
                <a:latin typeface="Verdana" pitchFamily="34" charset="0"/>
                <a:hlinkClick r:id="rId7" action="ppaction://hlinksldjump"/>
              </a:rPr>
              <a:t>dettagli</a:t>
            </a:r>
            <a:endParaRPr lang="it-IT" sz="1200" b="1" dirty="0">
              <a:latin typeface="Verdana" pitchFamily="34" charset="0"/>
            </a:endParaRPr>
          </a:p>
        </p:txBody>
      </p:sp>
      <p:sp>
        <p:nvSpPr>
          <p:cNvPr id="13" name="CasellaDiTesto 3"/>
          <p:cNvSpPr txBox="1">
            <a:spLocks noChangeArrowheads="1"/>
          </p:cNvSpPr>
          <p:nvPr/>
        </p:nvSpPr>
        <p:spPr bwMode="auto">
          <a:xfrm>
            <a:off x="6352399" y="9376598"/>
            <a:ext cx="928683" cy="285752"/>
          </a:xfrm>
          <a:prstGeom prst="rect">
            <a:avLst/>
          </a:prstGeom>
          <a:noFill/>
          <a:ln w="9525">
            <a:noFill/>
            <a:miter lim="800000"/>
            <a:headEnd/>
            <a:tailEnd/>
          </a:ln>
        </p:spPr>
        <p:txBody>
          <a:bodyPr wrap="square">
            <a:spAutoFit/>
          </a:bodyPr>
          <a:lstStyle/>
          <a:p>
            <a:r>
              <a:rPr lang="it-IT" sz="1200" b="1" dirty="0">
                <a:latin typeface="Verdana" pitchFamily="34" charset="0"/>
                <a:hlinkClick r:id="rId8" action="ppaction://hlinksldjump"/>
              </a:rPr>
              <a:t>avanti</a:t>
            </a:r>
            <a:endParaRPr lang="it-IT" sz="1200" b="1" dirty="0">
              <a:latin typeface="Verdan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xmlns="" val="3963509722"/>
              </p:ext>
            </p:extLst>
          </p:nvPr>
        </p:nvGraphicFramePr>
        <p:xfrm>
          <a:off x="387326" y="1089790"/>
          <a:ext cx="6786610" cy="7059612"/>
        </p:xfrm>
        <a:graphic>
          <a:graphicData uri="http://schemas.openxmlformats.org/drawingml/2006/table">
            <a:tbl>
              <a:tblPr>
                <a:effectLst>
                  <a:outerShdw blurRad="50800" dist="38100" dir="2700000" algn="tl" rotWithShape="0">
                    <a:prstClr val="black">
                      <a:alpha val="40000"/>
                    </a:prstClr>
                  </a:outerShdw>
                </a:effectLst>
              </a:tblPr>
              <a:tblGrid>
                <a:gridCol w="1942794">
                  <a:extLst>
                    <a:ext uri="{9D8B030D-6E8A-4147-A177-3AD203B41FA5}">
                      <a16:colId xmlns:a16="http://schemas.microsoft.com/office/drawing/2014/main" xmlns="" val="20000"/>
                    </a:ext>
                  </a:extLst>
                </a:gridCol>
                <a:gridCol w="3986560">
                  <a:extLst>
                    <a:ext uri="{9D8B030D-6E8A-4147-A177-3AD203B41FA5}">
                      <a16:colId xmlns:a16="http://schemas.microsoft.com/office/drawing/2014/main" xmlns="" val="20001"/>
                    </a:ext>
                  </a:extLst>
                </a:gridCol>
                <a:gridCol w="857256">
                  <a:extLst>
                    <a:ext uri="{9D8B030D-6E8A-4147-A177-3AD203B41FA5}">
                      <a16:colId xmlns:a16="http://schemas.microsoft.com/office/drawing/2014/main" xmlns="" val="20002"/>
                    </a:ext>
                  </a:extLst>
                </a:gridCol>
              </a:tblGrid>
              <a:tr h="736092">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DOCENTI</a:t>
                      </a:r>
                    </a:p>
                    <a:p>
                      <a:pPr algn="ctr">
                        <a:lnSpc>
                          <a:spcPct val="115000"/>
                        </a:lnSpc>
                        <a:spcAft>
                          <a:spcPts val="0"/>
                        </a:spcAft>
                      </a:pPr>
                      <a:endParaRPr lang="it-IT" sz="14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INCARICO</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15000"/>
                        </a:lnSpc>
                        <a:spcAft>
                          <a:spcPts val="0"/>
                        </a:spcAft>
                      </a:pPr>
                      <a:endParaRPr lang="it-IT" sz="14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455676">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Colletti</a:t>
                      </a:r>
                      <a:endParaRPr lang="it-IT" sz="1300" b="1" u="sng" dirty="0">
                        <a:solidFill>
                          <a:srgbClr val="FF0000"/>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GLH e Sussidi </a:t>
                      </a:r>
                      <a:r>
                        <a:rPr lang="it-IT" sz="1300" b="1" dirty="0" err="1">
                          <a:solidFill>
                            <a:schemeClr val="tx2"/>
                          </a:solidFill>
                          <a:latin typeface="Verdana" pitchFamily="34" charset="0"/>
                          <a:ea typeface="Times New Roman"/>
                          <a:cs typeface="Times New Roman"/>
                        </a:rPr>
                        <a:t>did</a:t>
                      </a:r>
                      <a:r>
                        <a:rPr lang="it-IT" sz="1300" b="1" dirty="0">
                          <a:solidFill>
                            <a:schemeClr val="tx2"/>
                          </a:solidFill>
                          <a:latin typeface="Verdana" pitchFamily="34" charset="0"/>
                          <a:ea typeface="Times New Roman"/>
                          <a:cs typeface="Times New Roman"/>
                        </a:rPr>
                        <a:t>. per disabili Plesso P. Leonardo</a:t>
                      </a:r>
                      <a:r>
                        <a:rPr lang="it-IT" sz="1300" b="1" baseline="0" dirty="0">
                          <a:solidFill>
                            <a:schemeClr val="tx2"/>
                          </a:solidFill>
                          <a:latin typeface="Verdana" pitchFamily="34" charset="0"/>
                          <a:ea typeface="Times New Roman"/>
                          <a:cs typeface="Times New Roman"/>
                        </a:rPr>
                        <a:t> - </a:t>
                      </a:r>
                      <a:r>
                        <a:rPr lang="it-IT" sz="1300" b="1" dirty="0">
                          <a:solidFill>
                            <a:schemeClr val="tx2"/>
                          </a:solidFill>
                          <a:latin typeface="Verdana" pitchFamily="34" charset="0"/>
                          <a:ea typeface="Times New Roman"/>
                          <a:cs typeface="Times New Roman"/>
                        </a:rPr>
                        <a:t>Mitili</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4">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hlinkClick r:id="rId4" action="ppaction://hlinksldjump"/>
                      </a:endParaRPr>
                    </a:p>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hlinkClick r:id="rId4" action="ppaction://hlinksldjump"/>
                      </a:endParaRPr>
                    </a:p>
                    <a:p>
                      <a:pPr marL="0" marR="0" indent="0" algn="ctr" defTabSz="914400" rtl="0" eaLnBrk="1" fontAlgn="auto" latinLnBrk="0" hangingPunct="1">
                        <a:lnSpc>
                          <a:spcPct val="200000"/>
                        </a:lnSpc>
                        <a:spcBef>
                          <a:spcPts val="0"/>
                        </a:spcBef>
                        <a:spcAft>
                          <a:spcPts val="0"/>
                        </a:spcAft>
                        <a:buClrTx/>
                        <a:buSzTx/>
                        <a:buFontTx/>
                        <a:buNone/>
                        <a:tabLst/>
                        <a:defRPr/>
                      </a:pPr>
                      <a:r>
                        <a:rPr lang="it-IT" sz="1200" b="1" dirty="0">
                          <a:latin typeface="Verdana" pitchFamily="34" charset="0"/>
                          <a:ea typeface="Times New Roman"/>
                          <a:cs typeface="Times New Roman"/>
                          <a:hlinkClick r:id="rId5" action="ppaction://hlinksldjump"/>
                        </a:rPr>
                        <a:t>dettagli</a:t>
                      </a:r>
                      <a:endParaRPr lang="it-IT" sz="1200" b="1" dirty="0">
                        <a:latin typeface="Verdana" pitchFamily="34" charset="0"/>
                        <a:ea typeface="Times New Roman"/>
                        <a:cs typeface="Times New Roman"/>
                      </a:endParaRPr>
                    </a:p>
                    <a:p>
                      <a:pPr algn="just">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55676">
                <a:tc>
                  <a:txBody>
                    <a:bodyPr/>
                    <a:lstStyle/>
                    <a:p>
                      <a:pPr algn="just">
                        <a:lnSpc>
                          <a:spcPct val="115000"/>
                        </a:lnSpc>
                        <a:spcAft>
                          <a:spcPts val="0"/>
                        </a:spcAft>
                      </a:pPr>
                      <a:r>
                        <a:rPr lang="it-IT" sz="1300" b="1" dirty="0" err="1">
                          <a:solidFill>
                            <a:schemeClr val="tx2"/>
                          </a:solidFill>
                          <a:latin typeface="Verdana" pitchFamily="34" charset="0"/>
                          <a:ea typeface="Times New Roman"/>
                          <a:cs typeface="Times New Roman"/>
                        </a:rPr>
                        <a:t>Mazzocca</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GLH e Sussidi didattici disabili Plesso Rodano Primaria</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455676">
                <a:tc>
                  <a:txBody>
                    <a:bodyPr/>
                    <a:lstStyle/>
                    <a:p>
                      <a:pPr algn="just">
                        <a:lnSpc>
                          <a:spcPct val="115000"/>
                        </a:lnSpc>
                        <a:spcAft>
                          <a:spcPts val="0"/>
                        </a:spcAft>
                      </a:pPr>
                      <a:r>
                        <a:rPr lang="it-IT" sz="1300" b="1">
                          <a:solidFill>
                            <a:schemeClr val="tx2"/>
                          </a:solidFill>
                          <a:latin typeface="Verdana" pitchFamily="34" charset="0"/>
                          <a:ea typeface="Times New Roman"/>
                          <a:cs typeface="Times New Roman"/>
                        </a:rPr>
                        <a:t>Leoni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GLH e Sussidi didattici disabili Plesso Focene Primaria</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456108">
                <a:tc>
                  <a:txBody>
                    <a:bodyPr/>
                    <a:lstStyle/>
                    <a:p>
                      <a:pPr algn="just">
                        <a:lnSpc>
                          <a:spcPct val="115000"/>
                        </a:lnSpc>
                        <a:spcAft>
                          <a:spcPts val="0"/>
                        </a:spcAft>
                      </a:pPr>
                      <a:r>
                        <a:rPr lang="it-IT" sz="1300" b="1" dirty="0" err="1">
                          <a:solidFill>
                            <a:schemeClr val="tx2"/>
                          </a:solidFill>
                          <a:latin typeface="Verdana" pitchFamily="34" charset="0"/>
                          <a:ea typeface="Times New Roman"/>
                          <a:cs typeface="Times New Roman"/>
                        </a:rPr>
                        <a:t>Paolucci</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GLH e Sussidi didattici disabili Cent./Focene Secondaria</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455676">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Conte</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Uscite didattiche plesso Mitili</a:t>
                      </a:r>
                      <a:r>
                        <a:rPr lang="it-IT" sz="1300" b="1" baseline="0" dirty="0">
                          <a:solidFill>
                            <a:schemeClr val="tx2"/>
                          </a:solidFill>
                          <a:latin typeface="Verdana" pitchFamily="34" charset="0"/>
                          <a:ea typeface="Times New Roman"/>
                          <a:cs typeface="Times New Roman"/>
                        </a:rPr>
                        <a:t> - </a:t>
                      </a:r>
                      <a:r>
                        <a:rPr lang="it-IT" sz="1300" b="1" dirty="0">
                          <a:solidFill>
                            <a:schemeClr val="tx2"/>
                          </a:solidFill>
                          <a:latin typeface="Verdana" pitchFamily="34" charset="0"/>
                          <a:ea typeface="Times New Roman"/>
                          <a:cs typeface="Times New Roman"/>
                        </a:rPr>
                        <a:t>Parco Leonardo</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3">
                  <a:txBody>
                    <a:bodyPr/>
                    <a:lstStyle/>
                    <a:p>
                      <a:pPr algn="ctr">
                        <a:lnSpc>
                          <a:spcPct val="200000"/>
                        </a:lnSpc>
                        <a:spcAft>
                          <a:spcPts val="0"/>
                        </a:spcAft>
                      </a:pPr>
                      <a:endParaRPr lang="it-IT" sz="1200" b="1" dirty="0">
                        <a:latin typeface="Verdana" pitchFamily="34" charset="0"/>
                        <a:ea typeface="Times New Roman"/>
                        <a:cs typeface="Times New Roman"/>
                        <a:hlinkClick r:id="rId5" action="ppaction://hlinksldjump"/>
                      </a:endParaRPr>
                    </a:p>
                    <a:p>
                      <a:pPr algn="ctr">
                        <a:lnSpc>
                          <a:spcPct val="200000"/>
                        </a:lnSpc>
                        <a:spcAft>
                          <a:spcPts val="0"/>
                        </a:spcAft>
                      </a:pPr>
                      <a:r>
                        <a:rPr lang="it-IT" sz="1200" b="1" dirty="0">
                          <a:latin typeface="Verdana" pitchFamily="34" charset="0"/>
                          <a:ea typeface="Times New Roman"/>
                          <a:cs typeface="Times New Roman"/>
                          <a:hlinkClick r:id="rId5" action="ppaction://hlinksldjump"/>
                        </a:rPr>
                        <a:t>dettagli</a:t>
                      </a:r>
                      <a:endParaRPr lang="it-IT" sz="12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455676">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Campo</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Uscite didattiche plesso Rodano</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r h="455676">
                <a:tc>
                  <a:txBody>
                    <a:bodyPr/>
                    <a:lstStyle/>
                    <a:p>
                      <a:pPr algn="just">
                        <a:lnSpc>
                          <a:spcPct val="115000"/>
                        </a:lnSpc>
                        <a:spcAft>
                          <a:spcPts val="0"/>
                        </a:spcAft>
                      </a:pPr>
                      <a:r>
                        <a:rPr lang="it-IT" sz="1300" b="1" dirty="0" err="1">
                          <a:solidFill>
                            <a:schemeClr val="tx2"/>
                          </a:solidFill>
                          <a:latin typeface="Verdana" pitchFamily="34" charset="0"/>
                          <a:ea typeface="Times New Roman"/>
                          <a:cs typeface="Times New Roman"/>
                        </a:rPr>
                        <a:t>Fagnani</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Uscite didattiche plesso Focene Primaria </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7"/>
                  </a:ext>
                </a:extLst>
              </a:tr>
              <a:tr h="293180">
                <a:tc>
                  <a:txBody>
                    <a:bodyPr/>
                    <a:lstStyle/>
                    <a:p>
                      <a:pPr algn="just">
                        <a:lnSpc>
                          <a:spcPct val="115000"/>
                        </a:lnSpc>
                        <a:spcAft>
                          <a:spcPts val="0"/>
                        </a:spcAft>
                      </a:pPr>
                      <a:r>
                        <a:rPr lang="it-IT" sz="1300" b="1" dirty="0" err="1">
                          <a:solidFill>
                            <a:schemeClr val="tx2"/>
                          </a:solidFill>
                          <a:latin typeface="Verdana" pitchFamily="34" charset="0"/>
                          <a:ea typeface="Times New Roman"/>
                          <a:cs typeface="Times New Roman"/>
                        </a:rPr>
                        <a:t>Sanso</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Biblioteca plesso Rodano</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3">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it-IT" sz="1200" b="1" dirty="0">
                          <a:latin typeface="Verdana" pitchFamily="34" charset="0"/>
                          <a:ea typeface="Times New Roman"/>
                          <a:cs typeface="Times New Roman"/>
                          <a:hlinkClick r:id="rId5" action="ppaction://hlinksldjump"/>
                        </a:rPr>
                        <a:t>dettagli</a:t>
                      </a:r>
                      <a:endParaRPr lang="it-IT" sz="1200" b="1" dirty="0">
                        <a:latin typeface="Verdana" pitchFamily="34" charset="0"/>
                        <a:ea typeface="Times New Roman"/>
                        <a:cs typeface="Times New Roman"/>
                      </a:endParaRPr>
                    </a:p>
                    <a:p>
                      <a:pPr algn="ctr">
                        <a:lnSpc>
                          <a:spcPct val="200000"/>
                        </a:lnSpc>
                        <a:spcAft>
                          <a:spcPts val="0"/>
                        </a:spcAft>
                      </a:pPr>
                      <a:endParaRPr lang="it-IT" sz="12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455676">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Marotta</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Biblioteca plesso Focene Primaria</a:t>
                      </a:r>
                      <a:r>
                        <a:rPr lang="it-IT" sz="1300" b="1" baseline="0" dirty="0">
                          <a:solidFill>
                            <a:schemeClr val="tx2"/>
                          </a:solidFill>
                          <a:latin typeface="Verdana" pitchFamily="34" charset="0"/>
                          <a:ea typeface="Times New Roman"/>
                          <a:cs typeface="Times New Roman"/>
                        </a:rPr>
                        <a:t> - </a:t>
                      </a:r>
                      <a:r>
                        <a:rPr lang="it-IT" sz="1300" b="1" dirty="0">
                          <a:solidFill>
                            <a:schemeClr val="tx2"/>
                          </a:solidFill>
                          <a:latin typeface="Verdana" pitchFamily="34" charset="0"/>
                          <a:ea typeface="Times New Roman"/>
                          <a:cs typeface="Times New Roman"/>
                        </a:rPr>
                        <a:t>Secondaria</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9"/>
                  </a:ext>
                </a:extLst>
              </a:tr>
              <a:tr h="293180">
                <a:tc>
                  <a:txBody>
                    <a:bodyPr/>
                    <a:lstStyle/>
                    <a:p>
                      <a:pPr algn="just">
                        <a:lnSpc>
                          <a:spcPct val="115000"/>
                        </a:lnSpc>
                        <a:spcAft>
                          <a:spcPts val="0"/>
                        </a:spcAft>
                      </a:pPr>
                      <a:r>
                        <a:rPr lang="it-IT" sz="1300" b="1" dirty="0" err="1">
                          <a:solidFill>
                            <a:schemeClr val="tx2"/>
                          </a:solidFill>
                          <a:latin typeface="Verdana" pitchFamily="34" charset="0"/>
                          <a:ea typeface="Times New Roman"/>
                          <a:cs typeface="Times New Roman"/>
                        </a:rPr>
                        <a:t>Fatiga</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Biblioteca Sede Centrale</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0"/>
                  </a:ext>
                </a:extLst>
              </a:tr>
              <a:tr h="399680">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Berni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r>
                        <a:rPr lang="it-IT" sz="1300" b="1" dirty="0">
                          <a:solidFill>
                            <a:schemeClr val="tx2"/>
                          </a:solidFill>
                          <a:latin typeface="Verdana" pitchFamily="34" charset="0"/>
                          <a:ea typeface="Times New Roman"/>
                          <a:cs typeface="Times New Roman"/>
                        </a:rPr>
                        <a:t>Referente Aula Magna Sede Centrale</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1"/>
                  </a:ext>
                </a:extLst>
              </a:tr>
              <a:tr h="365760">
                <a:tc>
                  <a:txBody>
                    <a:bodyPr/>
                    <a:lstStyle/>
                    <a:p>
                      <a:pPr algn="just">
                        <a:lnSpc>
                          <a:spcPct val="150000"/>
                        </a:lnSpc>
                        <a:spcAft>
                          <a:spcPts val="0"/>
                        </a:spcAft>
                      </a:pPr>
                      <a:r>
                        <a:rPr lang="it-IT" sz="1300" b="1" dirty="0">
                          <a:solidFill>
                            <a:schemeClr val="tx2"/>
                          </a:solidFill>
                          <a:latin typeface="Verdana" pitchFamily="34" charset="0"/>
                          <a:ea typeface="Times New Roman"/>
                          <a:cs typeface="Times New Roman"/>
                        </a:rPr>
                        <a:t>Mondaini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Referente laboratorio ceramiche</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6"/>
                  </a:ext>
                </a:extLst>
              </a:tr>
              <a:tr h="594360">
                <a:tc>
                  <a:txBody>
                    <a:bodyPr/>
                    <a:lstStyle/>
                    <a:p>
                      <a:pPr algn="just">
                        <a:lnSpc>
                          <a:spcPct val="150000"/>
                        </a:lnSpc>
                        <a:spcAft>
                          <a:spcPts val="0"/>
                        </a:spcAft>
                      </a:pPr>
                      <a:r>
                        <a:rPr lang="it-IT" sz="1300" b="1" dirty="0" err="1">
                          <a:solidFill>
                            <a:schemeClr val="tx2"/>
                          </a:solidFill>
                          <a:latin typeface="Verdana" pitchFamily="34" charset="0"/>
                          <a:ea typeface="Times New Roman"/>
                          <a:cs typeface="Times New Roman"/>
                        </a:rPr>
                        <a:t>Fatiga</a:t>
                      </a:r>
                      <a:endParaRPr lang="it-IT" sz="1300" b="1" dirty="0">
                        <a:solidFill>
                          <a:schemeClr val="tx2"/>
                        </a:solidFill>
                        <a:latin typeface="Verdana" pitchFamily="34" charset="0"/>
                        <a:ea typeface="Times New Roman"/>
                        <a:cs typeface="Times New Roman"/>
                      </a:endParaRP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Referente LIM e laboratorio informatico sede centrale</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237865"/>
                  </a:ext>
                </a:extLst>
              </a:tr>
              <a:tr h="731520">
                <a:tc>
                  <a:txBody>
                    <a:bodyPr/>
                    <a:lstStyle/>
                    <a:p>
                      <a:pPr algn="just">
                        <a:lnSpc>
                          <a:spcPct val="115000"/>
                        </a:lnSpc>
                        <a:spcAft>
                          <a:spcPts val="0"/>
                        </a:spcAft>
                      </a:pPr>
                      <a:endParaRPr lang="it-IT" sz="1300" b="1" dirty="0">
                        <a:solidFill>
                          <a:schemeClr val="tx2"/>
                        </a:solidFill>
                        <a:latin typeface="Verdana" pitchFamily="34" charset="0"/>
                        <a:ea typeface="Times New Roman"/>
                        <a:cs typeface="Times New Roman"/>
                      </a:endParaRPr>
                    </a:p>
                    <a:p>
                      <a:pPr algn="just">
                        <a:lnSpc>
                          <a:spcPct val="115000"/>
                        </a:lnSpc>
                        <a:spcAft>
                          <a:spcPts val="0"/>
                        </a:spcAft>
                      </a:pPr>
                      <a:r>
                        <a:rPr lang="it-IT" sz="1300" b="1" dirty="0">
                          <a:solidFill>
                            <a:schemeClr val="tx2"/>
                          </a:solidFill>
                          <a:latin typeface="Verdana" pitchFamily="34" charset="0"/>
                          <a:ea typeface="Times New Roman"/>
                          <a:cs typeface="Times New Roman"/>
                        </a:rPr>
                        <a:t>Coordinatori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just">
                        <a:lnSpc>
                          <a:spcPct val="115000"/>
                        </a:lnSpc>
                        <a:spcAft>
                          <a:spcPts val="0"/>
                        </a:spcAft>
                      </a:pPr>
                      <a:endParaRPr lang="it-IT" sz="1300" b="1" dirty="0">
                        <a:solidFill>
                          <a:schemeClr val="tx2"/>
                        </a:solidFill>
                        <a:latin typeface="Verdana" pitchFamily="34" charset="0"/>
                        <a:ea typeface="Times New Roman"/>
                        <a:cs typeface="Times New Roman"/>
                      </a:endParaRPr>
                    </a:p>
                    <a:p>
                      <a:pPr algn="just">
                        <a:lnSpc>
                          <a:spcPct val="115000"/>
                        </a:lnSpc>
                        <a:spcAft>
                          <a:spcPts val="0"/>
                        </a:spcAft>
                      </a:pPr>
                      <a:r>
                        <a:rPr lang="it-IT" sz="1300" b="1" dirty="0">
                          <a:solidFill>
                            <a:schemeClr val="tx2"/>
                          </a:solidFill>
                          <a:latin typeface="Verdana" pitchFamily="34" charset="0"/>
                          <a:ea typeface="Times New Roman"/>
                          <a:cs typeface="Times New Roman"/>
                        </a:rPr>
                        <a:t>Scuola secondaria </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it-IT" sz="1200" b="1" dirty="0">
                          <a:latin typeface="Verdana" pitchFamily="34" charset="0"/>
                          <a:ea typeface="Times New Roman"/>
                          <a:cs typeface="Times New Roman"/>
                          <a:hlinkClick r:id="rId6" action="ppaction://hlinksldjump"/>
                        </a:rPr>
                        <a:t>dettagli</a:t>
                      </a:r>
                      <a:endParaRPr lang="it-IT" sz="1200" b="1" dirty="0">
                        <a:latin typeface="Verdana" pitchFamily="34" charset="0"/>
                        <a:ea typeface="Times New Roman"/>
                        <a:cs typeface="Times New Roman"/>
                      </a:endParaRPr>
                    </a:p>
                    <a:p>
                      <a:pPr marL="0" marR="0" indent="0" algn="ctr" defTabSz="914400" rtl="0" eaLnBrk="1" fontAlgn="auto" latinLnBrk="0" hangingPunct="1">
                        <a:lnSpc>
                          <a:spcPct val="200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5" name="CasellaDiTesto 3"/>
          <p:cNvSpPr txBox="1">
            <a:spLocks noChangeArrowheads="1"/>
          </p:cNvSpPr>
          <p:nvPr/>
        </p:nvSpPr>
        <p:spPr bwMode="auto">
          <a:xfrm>
            <a:off x="351607" y="9376598"/>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sp>
        <p:nvSpPr>
          <p:cNvPr id="6"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sp>
        <p:nvSpPr>
          <p:cNvPr id="10" name="CasellaDiTesto 9"/>
          <p:cNvSpPr txBox="1"/>
          <p:nvPr/>
        </p:nvSpPr>
        <p:spPr>
          <a:xfrm>
            <a:off x="0" y="231775"/>
            <a:ext cx="7561263" cy="840230"/>
          </a:xfrm>
          <a:prstGeom prst="rect">
            <a:avLst/>
          </a:prstGeom>
          <a:noFill/>
        </p:spPr>
        <p:txBody>
          <a:bodyPr>
            <a:spAutoFit/>
          </a:bodyPr>
          <a:lstStyle/>
          <a:p>
            <a:pPr algn="ctr" fontAlgn="auto">
              <a:lnSpc>
                <a:spcPts val="2000"/>
              </a:lnSpc>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lnSpc>
                <a:spcPts val="2000"/>
              </a:lnSpc>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endParaRPr lang="it-IT" sz="800" b="1" dirty="0">
              <a:effectLst>
                <a:outerShdw blurRad="50800" dist="38100" algn="tr" rotWithShape="0">
                  <a:prstClr val="black">
                    <a:alpha val="40000"/>
                  </a:prstClr>
                </a:outerShdw>
              </a:effectLst>
              <a:latin typeface="Verdana" pitchFamily="34" charset="0"/>
              <a:cs typeface="+mn-cs"/>
            </a:endParaRPr>
          </a:p>
          <a:p>
            <a:pPr algn="ctr" fontAlgn="auto">
              <a:lnSpc>
                <a:spcPts val="2000"/>
              </a:lnSpc>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e1) Dipartimento organizzativo</a:t>
            </a:r>
          </a:p>
        </p:txBody>
      </p:sp>
      <p:sp>
        <p:nvSpPr>
          <p:cNvPr id="8" name="CasellaDiTesto 3"/>
          <p:cNvSpPr txBox="1">
            <a:spLocks noChangeArrowheads="1"/>
          </p:cNvSpPr>
          <p:nvPr/>
        </p:nvSpPr>
        <p:spPr bwMode="auto">
          <a:xfrm>
            <a:off x="5709457" y="9376598"/>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7" action="ppaction://hlinksldjump"/>
              </a:rPr>
              <a:t>dipartimenti</a:t>
            </a:r>
            <a:endParaRPr lang="it-IT" sz="1200" b="1" dirty="0">
              <a:latin typeface="Verdana"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graphicFrame>
        <p:nvGraphicFramePr>
          <p:cNvPr id="5" name="Tabella 4"/>
          <p:cNvGraphicFramePr>
            <a:graphicFrameLocks noGrp="1"/>
          </p:cNvGraphicFramePr>
          <p:nvPr/>
        </p:nvGraphicFramePr>
        <p:xfrm>
          <a:off x="387326" y="1661294"/>
          <a:ext cx="6786610" cy="2465646"/>
        </p:xfrm>
        <a:graphic>
          <a:graphicData uri="http://schemas.openxmlformats.org/drawingml/2006/table">
            <a:tbl>
              <a:tblPr>
                <a:effectLst>
                  <a:outerShdw blurRad="50800" dist="38100" dir="2700000" algn="tl" rotWithShape="0">
                    <a:prstClr val="black">
                      <a:alpha val="40000"/>
                    </a:prstClr>
                  </a:outerShdw>
                </a:effectLst>
              </a:tblPr>
              <a:tblGrid>
                <a:gridCol w="1714512">
                  <a:extLst>
                    <a:ext uri="{9D8B030D-6E8A-4147-A177-3AD203B41FA5}">
                      <a16:colId xmlns:a16="http://schemas.microsoft.com/office/drawing/2014/main" xmlns="" val="20000"/>
                    </a:ext>
                  </a:extLst>
                </a:gridCol>
                <a:gridCol w="1285884">
                  <a:extLst>
                    <a:ext uri="{9D8B030D-6E8A-4147-A177-3AD203B41FA5}">
                      <a16:colId xmlns:a16="http://schemas.microsoft.com/office/drawing/2014/main" xmlns="" val="20001"/>
                    </a:ext>
                  </a:extLst>
                </a:gridCol>
                <a:gridCol w="3786214">
                  <a:extLst>
                    <a:ext uri="{9D8B030D-6E8A-4147-A177-3AD203B41FA5}">
                      <a16:colId xmlns:a16="http://schemas.microsoft.com/office/drawing/2014/main" xmlns="" val="20002"/>
                    </a:ext>
                  </a:extLst>
                </a:gridCol>
              </a:tblGrid>
              <a:tr h="6429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it-IT" sz="8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50000"/>
                        </a:lnSpc>
                        <a:spcBef>
                          <a:spcPts val="0"/>
                        </a:spcBef>
                        <a:spcAft>
                          <a:spcPts val="0"/>
                        </a:spcAft>
                        <a:buClrTx/>
                        <a:buSzTx/>
                        <a:buFontTx/>
                        <a:buNone/>
                        <a:tabLst/>
                        <a:defRPr/>
                      </a:pPr>
                      <a:r>
                        <a:rPr lang="it-IT" sz="1400" b="1" dirty="0">
                          <a:solidFill>
                            <a:schemeClr val="tx2"/>
                          </a:solidFill>
                          <a:latin typeface="Verdana" pitchFamily="34" charset="0"/>
                          <a:ea typeface="Times New Roman"/>
                          <a:cs typeface="Times New Roman"/>
                        </a:rPr>
                        <a:t>INCARICO</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400" b="1" dirty="0">
                          <a:solidFill>
                            <a:schemeClr val="tx2"/>
                          </a:solidFill>
                          <a:latin typeface="Verdana" pitchFamily="34" charset="0"/>
                          <a:ea typeface="Times New Roman"/>
                          <a:cs typeface="Times New Roman"/>
                        </a:rPr>
                        <a:t>AREA</a:t>
                      </a:r>
                      <a:r>
                        <a:rPr lang="it-IT" sz="1400" b="1" baseline="0" dirty="0">
                          <a:solidFill>
                            <a:schemeClr val="tx2"/>
                          </a:solidFill>
                          <a:latin typeface="Verdana" pitchFamily="34" charset="0"/>
                          <a:ea typeface="Times New Roman"/>
                          <a:cs typeface="Times New Roman"/>
                        </a:rPr>
                        <a:t> OPERATIVA</a:t>
                      </a:r>
                      <a:endParaRPr lang="it-IT" sz="14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endParaRPr lang="it-IT" sz="800" b="1" dirty="0">
                        <a:solidFill>
                          <a:schemeClr val="tx2"/>
                        </a:solidFill>
                        <a:latin typeface="Verdana" pitchFamily="34" charset="0"/>
                        <a:ea typeface="Times New Roman"/>
                        <a:cs typeface="Times New Roman"/>
                      </a:endParaRPr>
                    </a:p>
                    <a:p>
                      <a:pPr algn="ctr">
                        <a:lnSpc>
                          <a:spcPct val="150000"/>
                        </a:lnSpc>
                        <a:spcAft>
                          <a:spcPts val="0"/>
                        </a:spcAft>
                      </a:pPr>
                      <a:r>
                        <a:rPr lang="it-IT" sz="1400" b="1" dirty="0">
                          <a:solidFill>
                            <a:schemeClr val="tx2"/>
                          </a:solidFill>
                          <a:latin typeface="Verdana" pitchFamily="34" charset="0"/>
                          <a:ea typeface="Times New Roman"/>
                          <a:cs typeface="Times New Roman"/>
                        </a:rPr>
                        <a:t>AZIONI</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911352">
                <a:tc>
                  <a:txBody>
                    <a:bodyPr/>
                    <a:lstStyle/>
                    <a:p>
                      <a:pPr algn="ctr">
                        <a:lnSpc>
                          <a:spcPct val="115000"/>
                        </a:lnSpc>
                        <a:spcAft>
                          <a:spcPts val="0"/>
                        </a:spcAft>
                      </a:pPr>
                      <a:endParaRPr lang="it-IT" sz="1300" b="1" dirty="0">
                        <a:solidFill>
                          <a:schemeClr val="tx2"/>
                        </a:solidFill>
                        <a:latin typeface="Verdana" pitchFamily="34" charset="0"/>
                        <a:ea typeface="Times New Roman"/>
                        <a:cs typeface="Times New Roman"/>
                      </a:endParaRPr>
                    </a:p>
                    <a:p>
                      <a:pPr algn="ctr">
                        <a:lnSpc>
                          <a:spcPct val="115000"/>
                        </a:lnSpc>
                        <a:spcAft>
                          <a:spcPts val="0"/>
                        </a:spcAft>
                      </a:pPr>
                      <a:r>
                        <a:rPr lang="it-IT" sz="1300" b="1" dirty="0">
                          <a:solidFill>
                            <a:schemeClr val="tx2"/>
                          </a:solidFill>
                          <a:latin typeface="Verdana" pitchFamily="34" charset="0"/>
                          <a:ea typeface="Times New Roman"/>
                          <a:cs typeface="Times New Roman"/>
                        </a:rPr>
                        <a:t>Primo collaboratore </a:t>
                      </a:r>
                    </a:p>
                    <a:p>
                      <a:pPr algn="ctr">
                        <a:lnSpc>
                          <a:spcPct val="115000"/>
                        </a:lnSpc>
                        <a:spcAft>
                          <a:spcPts val="0"/>
                        </a:spcAft>
                      </a:pPr>
                      <a:endParaRPr lang="it-IT" sz="13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indent="-173038" algn="ctr">
                        <a:lnSpc>
                          <a:spcPct val="115000"/>
                        </a:lnSpc>
                        <a:spcAft>
                          <a:spcPts val="0"/>
                        </a:spcAft>
                        <a:buFontTx/>
                        <a:buNone/>
                      </a:pPr>
                      <a:endParaRPr lang="it-IT" sz="1300" b="1" dirty="0">
                        <a:solidFill>
                          <a:schemeClr val="tx2"/>
                        </a:solidFill>
                        <a:latin typeface="Verdana" pitchFamily="34" charset="0"/>
                        <a:ea typeface="Times New Roman"/>
                        <a:cs typeface="Times New Roman"/>
                      </a:endParaRPr>
                    </a:p>
                    <a:p>
                      <a:pPr marL="173038" indent="-173038" algn="ctr">
                        <a:lnSpc>
                          <a:spcPct val="115000"/>
                        </a:lnSpc>
                        <a:spcAft>
                          <a:spcPts val="0"/>
                        </a:spcAft>
                        <a:buFontTx/>
                        <a:buNone/>
                      </a:pPr>
                      <a:r>
                        <a:rPr lang="it-IT" sz="1300" b="1" dirty="0">
                          <a:solidFill>
                            <a:schemeClr val="tx2"/>
                          </a:solidFill>
                          <a:latin typeface="Verdana" pitchFamily="34" charset="0"/>
                          <a:ea typeface="Times New Roman"/>
                          <a:cs typeface="Times New Roman"/>
                        </a:rPr>
                        <a:t>Intero</a:t>
                      </a:r>
                    </a:p>
                    <a:p>
                      <a:pPr marL="173038" indent="-173038" algn="ctr">
                        <a:lnSpc>
                          <a:spcPct val="115000"/>
                        </a:lnSpc>
                        <a:spcAft>
                          <a:spcPts val="0"/>
                        </a:spcAft>
                        <a:buFontTx/>
                        <a:buNone/>
                      </a:pPr>
                      <a:r>
                        <a:rPr lang="it-IT" sz="1300" b="1" dirty="0">
                          <a:solidFill>
                            <a:schemeClr val="tx2"/>
                          </a:solidFill>
                          <a:latin typeface="Verdana" pitchFamily="34" charset="0"/>
                          <a:ea typeface="Times New Roman"/>
                          <a:cs typeface="Times New Roman"/>
                        </a:rPr>
                        <a:t>Istituto</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indent="-173038" algn="just">
                        <a:lnSpc>
                          <a:spcPct val="115000"/>
                        </a:lnSpc>
                        <a:spcAft>
                          <a:spcPts val="0"/>
                        </a:spcAft>
                        <a:buFont typeface="Wingdings" pitchFamily="2" charset="2"/>
                        <a:buChar char="Ø"/>
                      </a:pPr>
                      <a:endParaRPr lang="it-IT" sz="1300" b="1" dirty="0">
                        <a:solidFill>
                          <a:schemeClr val="tx2"/>
                        </a:solidFill>
                        <a:latin typeface="Verdana" pitchFamily="34" charset="0"/>
                        <a:ea typeface="Times New Roman"/>
                        <a:cs typeface="Times New Roman"/>
                      </a:endParaRP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Sostituisce il </a:t>
                      </a:r>
                      <a:r>
                        <a:rPr lang="it-IT" sz="1300" b="1" dirty="0" err="1">
                          <a:solidFill>
                            <a:schemeClr val="tx2"/>
                          </a:solidFill>
                          <a:latin typeface="Verdana" pitchFamily="34" charset="0"/>
                          <a:ea typeface="Times New Roman"/>
                          <a:cs typeface="Times New Roman"/>
                        </a:rPr>
                        <a:t>D.S.</a:t>
                      </a:r>
                      <a:r>
                        <a:rPr lang="it-IT" sz="1300" b="1" dirty="0">
                          <a:solidFill>
                            <a:schemeClr val="tx2"/>
                          </a:solidFill>
                          <a:latin typeface="Verdana" pitchFamily="34" charset="0"/>
                          <a:ea typeface="Times New Roman"/>
                          <a:cs typeface="Times New Roman"/>
                        </a:rPr>
                        <a:t> in caso di assenza;</a:t>
                      </a: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Svolge compiti di coordinamento sull’Istituto</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91135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Secondo</a:t>
                      </a:r>
                    </a:p>
                    <a:p>
                      <a:pPr marL="0" marR="0" indent="0"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collaboratore </a:t>
                      </a:r>
                    </a:p>
                    <a:p>
                      <a:pPr algn="ctr">
                        <a:lnSpc>
                          <a:spcPct val="115000"/>
                        </a:lnSpc>
                        <a:spcAft>
                          <a:spcPts val="0"/>
                        </a:spcAft>
                      </a:pPr>
                      <a:endParaRPr lang="it-IT" sz="13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173038" marR="0" indent="-173038"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Intero</a:t>
                      </a:r>
                    </a:p>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Istituto</a:t>
                      </a:r>
                    </a:p>
                    <a:p>
                      <a:pPr marL="173038" indent="-173038" algn="just">
                        <a:lnSpc>
                          <a:spcPct val="115000"/>
                        </a:lnSpc>
                        <a:spcAft>
                          <a:spcPts val="0"/>
                        </a:spcAft>
                        <a:buFont typeface="Wingdings" pitchFamily="2" charset="2"/>
                        <a:buChar char="Ø"/>
                      </a:pP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173038" indent="-173038" algn="just">
                        <a:lnSpc>
                          <a:spcPct val="115000"/>
                        </a:lnSpc>
                        <a:spcAft>
                          <a:spcPts val="0"/>
                        </a:spcAft>
                        <a:buFont typeface="Wingdings" pitchFamily="2" charset="2"/>
                        <a:buChar char="Ø"/>
                      </a:pPr>
                      <a:endParaRPr lang="it-IT" sz="1300" b="1" dirty="0">
                        <a:solidFill>
                          <a:schemeClr val="tx2"/>
                        </a:solidFill>
                        <a:latin typeface="Verdana" pitchFamily="34" charset="0"/>
                        <a:ea typeface="Times New Roman"/>
                        <a:cs typeface="Times New Roman"/>
                      </a:endParaRP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Collabora con il </a:t>
                      </a:r>
                      <a:r>
                        <a:rPr lang="it-IT" sz="1300" b="1" dirty="0" err="1">
                          <a:solidFill>
                            <a:schemeClr val="tx2"/>
                          </a:solidFill>
                          <a:latin typeface="Verdana" pitchFamily="34" charset="0"/>
                          <a:ea typeface="Times New Roman"/>
                          <a:cs typeface="Times New Roman"/>
                        </a:rPr>
                        <a:t>D.S.</a:t>
                      </a:r>
                      <a:r>
                        <a:rPr lang="it-IT" sz="1300" b="1" dirty="0">
                          <a:solidFill>
                            <a:schemeClr val="tx2"/>
                          </a:solidFill>
                          <a:latin typeface="Verdana" pitchFamily="34" charset="0"/>
                          <a:ea typeface="Times New Roman"/>
                          <a:cs typeface="Times New Roman"/>
                        </a:rPr>
                        <a:t> per il coordinamento organizzativo </a:t>
                      </a:r>
                    </a:p>
                    <a:p>
                      <a:pPr marL="173038" indent="-173038" algn="just">
                        <a:lnSpc>
                          <a:spcPct val="115000"/>
                        </a:lnSpc>
                        <a:spcAft>
                          <a:spcPts val="0"/>
                        </a:spcAft>
                        <a:buFont typeface="Wingdings" pitchFamily="2" charset="2"/>
                        <a:buChar char="Ø"/>
                      </a:pP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CasellaDiTesto 3"/>
          <p:cNvSpPr txBox="1">
            <a:spLocks noChangeArrowheads="1"/>
          </p:cNvSpPr>
          <p:nvPr/>
        </p:nvSpPr>
        <p:spPr bwMode="auto">
          <a:xfrm>
            <a:off x="6352399" y="9376598"/>
            <a:ext cx="928683" cy="285752"/>
          </a:xfrm>
          <a:prstGeom prst="rect">
            <a:avLst/>
          </a:prstGeom>
          <a:noFill/>
          <a:ln w="9525">
            <a:noFill/>
            <a:miter lim="800000"/>
            <a:headEnd/>
            <a:tailEnd/>
          </a:ln>
        </p:spPr>
        <p:txBody>
          <a:bodyPr wrap="square">
            <a:spAutoFit/>
          </a:bodyPr>
          <a:lstStyle/>
          <a:p>
            <a:r>
              <a:rPr lang="it-IT" sz="1200" b="1" dirty="0">
                <a:latin typeface="Verdana" pitchFamily="34" charset="0"/>
                <a:hlinkClick r:id="rId4" action="ppaction://hlinksldjump"/>
              </a:rPr>
              <a:t>indietro</a:t>
            </a:r>
            <a:endParaRPr lang="it-IT" sz="1200" b="1" dirty="0">
              <a:latin typeface="Verdana" pitchFamily="34" charset="0"/>
            </a:endParaRPr>
          </a:p>
        </p:txBody>
      </p:sp>
      <p:sp>
        <p:nvSpPr>
          <p:cNvPr id="7" name="CasellaDiTesto 6"/>
          <p:cNvSpPr txBox="1"/>
          <p:nvPr/>
        </p:nvSpPr>
        <p:spPr>
          <a:xfrm>
            <a:off x="0" y="231775"/>
            <a:ext cx="7561263" cy="840230"/>
          </a:xfrm>
          <a:prstGeom prst="rect">
            <a:avLst/>
          </a:prstGeom>
          <a:noFill/>
        </p:spPr>
        <p:txBody>
          <a:bodyPr>
            <a:spAutoFit/>
          </a:bodyPr>
          <a:lstStyle/>
          <a:p>
            <a:pPr algn="ctr" fontAlgn="auto">
              <a:lnSpc>
                <a:spcPts val="2000"/>
              </a:lnSpc>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lnSpc>
                <a:spcPts val="2000"/>
              </a:lnSpc>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endParaRPr lang="it-IT" sz="800" b="1" dirty="0">
              <a:effectLst>
                <a:outerShdw blurRad="50800" dist="38100" algn="tr" rotWithShape="0">
                  <a:prstClr val="black">
                    <a:alpha val="40000"/>
                  </a:prstClr>
                </a:outerShdw>
              </a:effectLst>
              <a:latin typeface="Verdana" pitchFamily="34" charset="0"/>
              <a:cs typeface="+mn-cs"/>
            </a:endParaRPr>
          </a:p>
          <a:p>
            <a:pPr algn="ctr" fontAlgn="auto">
              <a:lnSpc>
                <a:spcPts val="2000"/>
              </a:lnSpc>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e1) Dipartimento organizzativo</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e2) Funzioni strumentali</a:t>
            </a:r>
          </a:p>
        </p:txBody>
      </p:sp>
      <p:sp>
        <p:nvSpPr>
          <p:cNvPr id="52227" name="Rettangolo 3"/>
          <p:cNvSpPr>
            <a:spLocks noChangeArrowheads="1"/>
          </p:cNvSpPr>
          <p:nvPr/>
        </p:nvSpPr>
        <p:spPr bwMode="auto">
          <a:xfrm>
            <a:off x="422275" y="1089025"/>
            <a:ext cx="6716713" cy="2769989"/>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La Figura Strumentale (</a:t>
            </a:r>
            <a:r>
              <a:rPr lang="it-IT" sz="1200" b="1" dirty="0" err="1">
                <a:latin typeface="Verdana" pitchFamily="34" charset="0"/>
              </a:rPr>
              <a:t>F.S.</a:t>
            </a:r>
            <a:r>
              <a:rPr lang="it-IT" sz="1200" b="1" dirty="0">
                <a:latin typeface="Verdana" pitchFamily="34" charset="0"/>
              </a:rPr>
              <a:t>) è un incarico, attribuito ai docenti su delibera del Collegio dei docenti, per migliorare l’organizzazione scolastica e monitorare la qualità dei servizi.</a:t>
            </a:r>
          </a:p>
          <a:p>
            <a:pPr algn="just">
              <a:lnSpc>
                <a:spcPct val="150000"/>
              </a:lnSpc>
            </a:pPr>
            <a:endParaRPr lang="it-IT" sz="1200" b="1" dirty="0">
              <a:latin typeface="Verdana" pitchFamily="34" charset="0"/>
            </a:endParaRPr>
          </a:p>
          <a:p>
            <a:pPr algn="just">
              <a:lnSpc>
                <a:spcPct val="150000"/>
              </a:lnSpc>
            </a:pPr>
            <a:r>
              <a:rPr lang="it-IT" sz="1200" b="1" dirty="0">
                <a:latin typeface="Verdana" pitchFamily="34" charset="0"/>
              </a:rPr>
              <a:t>L’I.C. C. Colombo ha previsto  tre specifiche aree di intervento:</a:t>
            </a:r>
          </a:p>
          <a:p>
            <a:pPr algn="just">
              <a:lnSpc>
                <a:spcPct val="150000"/>
              </a:lnSpc>
            </a:pPr>
            <a:r>
              <a:rPr lang="it-IT" sz="1200" b="1" dirty="0">
                <a:latin typeface="Verdana" pitchFamily="34" charset="0"/>
                <a:hlinkClick r:id="rId3" action="ppaction://hlinksldjump"/>
              </a:rPr>
              <a:t>Area 1 – Gestione dell’Offerta Formativa</a:t>
            </a:r>
            <a:endParaRPr lang="it-IT" sz="1200" b="1" dirty="0">
              <a:latin typeface="Verdana" pitchFamily="34" charset="0"/>
            </a:endParaRPr>
          </a:p>
          <a:p>
            <a:pPr algn="just">
              <a:lnSpc>
                <a:spcPct val="150000"/>
              </a:lnSpc>
            </a:pPr>
            <a:r>
              <a:rPr lang="it-IT" sz="1200" b="1" dirty="0">
                <a:latin typeface="Verdana" pitchFamily="34" charset="0"/>
                <a:hlinkClick r:id="rId4" action="ppaction://hlinksldjump"/>
              </a:rPr>
              <a:t>Area 2 – Didattica e progetti  </a:t>
            </a:r>
            <a:endParaRPr lang="it-IT" sz="1200" b="1" dirty="0">
              <a:latin typeface="Verdana" pitchFamily="34" charset="0"/>
            </a:endParaRPr>
          </a:p>
          <a:p>
            <a:pPr algn="just">
              <a:lnSpc>
                <a:spcPct val="150000"/>
              </a:lnSpc>
            </a:pPr>
            <a:r>
              <a:rPr lang="it-IT" sz="1200" b="1" dirty="0">
                <a:latin typeface="Verdana" pitchFamily="34" charset="0"/>
                <a:hlinkClick r:id="rId5" action="ppaction://hlinksldjump"/>
              </a:rPr>
              <a:t>Area 3 – Sostegno agli alunni con bisogni speciali</a:t>
            </a:r>
            <a:endParaRPr lang="it-IT" sz="1200" b="1" dirty="0">
              <a:latin typeface="Verdana" pitchFamily="34" charset="0"/>
            </a:endParaRPr>
          </a:p>
          <a:p>
            <a:pPr algn="just">
              <a:lnSpc>
                <a:spcPct val="150000"/>
              </a:lnSpc>
            </a:pPr>
            <a:endParaRPr lang="it-IT" sz="1200" b="1" dirty="0">
              <a:latin typeface="Verdana" pitchFamily="34" charset="0"/>
            </a:endParaRPr>
          </a:p>
          <a:p>
            <a:pPr algn="just"/>
            <a:endParaRPr lang="it-IT" sz="1200" b="1" dirty="0">
              <a:latin typeface="Verdana" pitchFamily="34" charset="0"/>
            </a:endParaRPr>
          </a:p>
        </p:txBody>
      </p:sp>
      <p:sp>
        <p:nvSpPr>
          <p:cNvPr id="52228" name="CasellaDiTesto 4"/>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6" action="ppaction://hlinksldjump"/>
              </a:rPr>
              <a:t>indice</a:t>
            </a:r>
            <a:endParaRPr lang="it-IT" sz="1200" b="1" dirty="0">
              <a:latin typeface="Verdana" pitchFamily="34" charset="0"/>
            </a:endParaRPr>
          </a:p>
        </p:txBody>
      </p:sp>
      <p:sp>
        <p:nvSpPr>
          <p:cNvPr id="7" name="CasellaDiTesto 4"/>
          <p:cNvSpPr txBox="1">
            <a:spLocks noChangeArrowheads="1"/>
          </p:cNvSpPr>
          <p:nvPr/>
        </p:nvSpPr>
        <p:spPr bwMode="auto">
          <a:xfrm>
            <a:off x="5638019" y="9305160"/>
            <a:ext cx="1500187" cy="276225"/>
          </a:xfrm>
          <a:prstGeom prst="rect">
            <a:avLst/>
          </a:prstGeom>
          <a:noFill/>
          <a:ln w="9525">
            <a:noFill/>
            <a:miter lim="800000"/>
            <a:headEnd/>
            <a:tailEnd/>
          </a:ln>
        </p:spPr>
        <p:txBody>
          <a:bodyPr>
            <a:spAutoFit/>
          </a:bodyPr>
          <a:lstStyle/>
          <a:p>
            <a:pPr algn="ctr"/>
            <a:r>
              <a:rPr lang="it-IT" sz="1200" b="1" dirty="0">
                <a:latin typeface="Verdana" pitchFamily="34" charset="0"/>
                <a:hlinkClick r:id="rId3" action="ppaction://hlinksldjump"/>
              </a:rPr>
              <a:t>Avanti </a:t>
            </a:r>
            <a:endParaRPr lang="it-IT" sz="1200" b="1" dirty="0">
              <a:latin typeface="Verdana"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xmlns="" val="1473307960"/>
              </p:ext>
            </p:extLst>
          </p:nvPr>
        </p:nvGraphicFramePr>
        <p:xfrm>
          <a:off x="351607" y="1518418"/>
          <a:ext cx="6786610" cy="6531678"/>
        </p:xfrm>
        <a:graphic>
          <a:graphicData uri="http://schemas.openxmlformats.org/drawingml/2006/table">
            <a:tbl>
              <a:tblPr>
                <a:effectLst>
                  <a:outerShdw blurRad="50800" dist="38100" dir="2700000" algn="tl" rotWithShape="0">
                    <a:prstClr val="black">
                      <a:alpha val="40000"/>
                    </a:prstClr>
                  </a:outerShdw>
                </a:effectLst>
              </a:tblPr>
              <a:tblGrid>
                <a:gridCol w="1714512">
                  <a:extLst>
                    <a:ext uri="{9D8B030D-6E8A-4147-A177-3AD203B41FA5}">
                      <a16:colId xmlns:a16="http://schemas.microsoft.com/office/drawing/2014/main" xmlns="" val="20000"/>
                    </a:ext>
                  </a:extLst>
                </a:gridCol>
                <a:gridCol w="1285884">
                  <a:extLst>
                    <a:ext uri="{9D8B030D-6E8A-4147-A177-3AD203B41FA5}">
                      <a16:colId xmlns:a16="http://schemas.microsoft.com/office/drawing/2014/main" xmlns="" val="20001"/>
                    </a:ext>
                  </a:extLst>
                </a:gridCol>
                <a:gridCol w="3786214">
                  <a:extLst>
                    <a:ext uri="{9D8B030D-6E8A-4147-A177-3AD203B41FA5}">
                      <a16:colId xmlns:a16="http://schemas.microsoft.com/office/drawing/2014/main" xmlns="" val="20002"/>
                    </a:ext>
                  </a:extLst>
                </a:gridCol>
              </a:tblGrid>
              <a:tr h="6429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it-IT" sz="8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50000"/>
                        </a:lnSpc>
                        <a:spcBef>
                          <a:spcPts val="0"/>
                        </a:spcBef>
                        <a:spcAft>
                          <a:spcPts val="0"/>
                        </a:spcAft>
                        <a:buClrTx/>
                        <a:buSzTx/>
                        <a:buFontTx/>
                        <a:buNone/>
                        <a:tabLst/>
                        <a:defRPr/>
                      </a:pPr>
                      <a:r>
                        <a:rPr lang="it-IT" sz="1400" b="1" dirty="0">
                          <a:solidFill>
                            <a:schemeClr val="tx2"/>
                          </a:solidFill>
                          <a:latin typeface="Verdana" pitchFamily="34" charset="0"/>
                          <a:ea typeface="Times New Roman"/>
                          <a:cs typeface="Times New Roman"/>
                        </a:rPr>
                        <a:t>INCARICO</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400" b="1" dirty="0">
                          <a:solidFill>
                            <a:schemeClr val="tx2"/>
                          </a:solidFill>
                          <a:latin typeface="Verdana" pitchFamily="34" charset="0"/>
                          <a:ea typeface="Times New Roman"/>
                          <a:cs typeface="Times New Roman"/>
                        </a:rPr>
                        <a:t>AREA</a:t>
                      </a:r>
                      <a:r>
                        <a:rPr lang="it-IT" sz="1400" b="1" baseline="0" dirty="0">
                          <a:solidFill>
                            <a:schemeClr val="tx2"/>
                          </a:solidFill>
                          <a:latin typeface="Verdana" pitchFamily="34" charset="0"/>
                          <a:ea typeface="Times New Roman"/>
                          <a:cs typeface="Times New Roman"/>
                        </a:rPr>
                        <a:t> OPERATIVA</a:t>
                      </a:r>
                      <a:endParaRPr lang="it-IT" sz="14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endParaRPr lang="it-IT" sz="800" b="1" dirty="0">
                        <a:solidFill>
                          <a:schemeClr val="tx2"/>
                        </a:solidFill>
                        <a:latin typeface="Verdana" pitchFamily="34" charset="0"/>
                        <a:ea typeface="Times New Roman"/>
                        <a:cs typeface="Times New Roman"/>
                      </a:endParaRPr>
                    </a:p>
                    <a:p>
                      <a:pPr algn="ctr">
                        <a:lnSpc>
                          <a:spcPct val="150000"/>
                        </a:lnSpc>
                        <a:spcAft>
                          <a:spcPts val="0"/>
                        </a:spcAft>
                      </a:pPr>
                      <a:r>
                        <a:rPr lang="it-IT" sz="1400" b="1" dirty="0">
                          <a:solidFill>
                            <a:schemeClr val="tx2"/>
                          </a:solidFill>
                          <a:latin typeface="Verdana" pitchFamily="34" charset="0"/>
                          <a:ea typeface="Times New Roman"/>
                          <a:cs typeface="Times New Roman"/>
                        </a:rPr>
                        <a:t>AZIONI</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3364992">
                <a:tc>
                  <a:txBody>
                    <a:bodyPr/>
                    <a:lstStyle/>
                    <a:p>
                      <a:pPr algn="just">
                        <a:lnSpc>
                          <a:spcPct val="115000"/>
                        </a:lnSpc>
                        <a:spcAft>
                          <a:spcPts val="0"/>
                        </a:spcAft>
                      </a:pPr>
                      <a:endParaRPr lang="it-IT" sz="1200" b="1" dirty="0">
                        <a:solidFill>
                          <a:schemeClr val="tx2"/>
                        </a:solidFill>
                        <a:latin typeface="Verdana" pitchFamily="34" charset="0"/>
                        <a:ea typeface="Times New Roman"/>
                        <a:cs typeface="Times New Roman"/>
                      </a:endParaRPr>
                    </a:p>
                    <a:p>
                      <a:pPr algn="just">
                        <a:lnSpc>
                          <a:spcPct val="115000"/>
                        </a:lnSpc>
                        <a:spcAft>
                          <a:spcPts val="0"/>
                        </a:spcAft>
                      </a:pPr>
                      <a:endParaRPr lang="it-IT" sz="1200" b="1" dirty="0">
                        <a:solidFill>
                          <a:schemeClr val="tx2"/>
                        </a:solidFill>
                        <a:latin typeface="Verdana" pitchFamily="34" charset="0"/>
                        <a:ea typeface="Times New Roman"/>
                        <a:cs typeface="Times New Roman"/>
                      </a:endParaRPr>
                    </a:p>
                    <a:p>
                      <a:pPr algn="just">
                        <a:lnSpc>
                          <a:spcPct val="115000"/>
                        </a:lnSpc>
                        <a:spcAft>
                          <a:spcPts val="0"/>
                        </a:spcAft>
                      </a:pPr>
                      <a:endParaRPr lang="it-IT" sz="1200" b="1" dirty="0">
                        <a:solidFill>
                          <a:schemeClr val="tx2"/>
                        </a:solidFill>
                        <a:latin typeface="Verdana" pitchFamily="34" charset="0"/>
                        <a:ea typeface="Times New Roman"/>
                        <a:cs typeface="Times New Roman"/>
                      </a:endParaRPr>
                    </a:p>
                    <a:p>
                      <a:pPr algn="ctr">
                        <a:lnSpc>
                          <a:spcPct val="115000"/>
                        </a:lnSpc>
                        <a:spcAft>
                          <a:spcPts val="0"/>
                        </a:spcAft>
                      </a:pPr>
                      <a:endParaRPr lang="it-IT" sz="1200" b="1" dirty="0">
                        <a:solidFill>
                          <a:schemeClr val="tx2"/>
                        </a:solidFill>
                        <a:latin typeface="Verdana" pitchFamily="34" charset="0"/>
                        <a:ea typeface="Times New Roman"/>
                        <a:cs typeface="Times New Roman"/>
                      </a:endParaRPr>
                    </a:p>
                    <a:p>
                      <a:pPr algn="ctr">
                        <a:lnSpc>
                          <a:spcPct val="115000"/>
                        </a:lnSpc>
                        <a:spcAft>
                          <a:spcPts val="0"/>
                        </a:spcAft>
                      </a:pPr>
                      <a:endParaRPr lang="it-IT" sz="1200" b="1" dirty="0">
                        <a:solidFill>
                          <a:schemeClr val="tx2"/>
                        </a:solidFill>
                        <a:latin typeface="Verdana" pitchFamily="34" charset="0"/>
                        <a:ea typeface="Times New Roman"/>
                        <a:cs typeface="Times New Roman"/>
                      </a:endParaRPr>
                    </a:p>
                    <a:p>
                      <a:pPr algn="ctr">
                        <a:lnSpc>
                          <a:spcPct val="115000"/>
                        </a:lnSpc>
                        <a:spcAft>
                          <a:spcPts val="0"/>
                        </a:spcAft>
                      </a:pPr>
                      <a:endParaRPr lang="it-IT" sz="1200" b="1" dirty="0">
                        <a:solidFill>
                          <a:schemeClr val="tx2"/>
                        </a:solidFill>
                        <a:latin typeface="Verdana" pitchFamily="34" charset="0"/>
                        <a:ea typeface="Times New Roman"/>
                        <a:cs typeface="Times New Roman"/>
                      </a:endParaRPr>
                    </a:p>
                    <a:p>
                      <a:pPr algn="ctr">
                        <a:lnSpc>
                          <a:spcPct val="115000"/>
                        </a:lnSpc>
                        <a:spcAft>
                          <a:spcPts val="0"/>
                        </a:spcAft>
                      </a:pPr>
                      <a:r>
                        <a:rPr lang="it-IT" sz="1200" b="1" dirty="0">
                          <a:solidFill>
                            <a:schemeClr val="tx2"/>
                          </a:solidFill>
                          <a:latin typeface="Verdana" pitchFamily="34" charset="0"/>
                          <a:ea typeface="Times New Roman"/>
                          <a:cs typeface="Times New Roman"/>
                        </a:rPr>
                        <a:t>Referenti di plesso</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indent="-173038" algn="just">
                        <a:lnSpc>
                          <a:spcPct val="115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p>
                      <a:pPr marL="173038" indent="-173038" algn="just">
                        <a:lnSpc>
                          <a:spcPct val="115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p>
                      <a:pPr marL="173038" indent="-173038" algn="just">
                        <a:lnSpc>
                          <a:spcPct val="115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p>
                      <a:pPr marL="173038" indent="-173038" algn="ctr">
                        <a:lnSpc>
                          <a:spcPct val="115000"/>
                        </a:lnSpc>
                        <a:spcAft>
                          <a:spcPts val="0"/>
                        </a:spcAft>
                        <a:buFontTx/>
                        <a:buNone/>
                      </a:pPr>
                      <a:endParaRPr lang="it-IT" sz="1200" b="1" dirty="0">
                        <a:solidFill>
                          <a:schemeClr val="tx2"/>
                        </a:solidFill>
                        <a:latin typeface="Verdana" pitchFamily="34" charset="0"/>
                        <a:ea typeface="Times New Roman"/>
                        <a:cs typeface="Times New Roman"/>
                      </a:endParaRPr>
                    </a:p>
                    <a:p>
                      <a:pPr marL="173038" indent="-173038" algn="ctr">
                        <a:lnSpc>
                          <a:spcPct val="115000"/>
                        </a:lnSpc>
                        <a:spcAft>
                          <a:spcPts val="0"/>
                        </a:spcAft>
                        <a:buFontTx/>
                        <a:buNone/>
                      </a:pPr>
                      <a:endParaRPr lang="it-IT" sz="1200" b="1" dirty="0">
                        <a:solidFill>
                          <a:schemeClr val="tx2"/>
                        </a:solidFill>
                        <a:latin typeface="Verdana" pitchFamily="34" charset="0"/>
                        <a:ea typeface="Times New Roman"/>
                        <a:cs typeface="Times New Roman"/>
                      </a:endParaRPr>
                    </a:p>
                    <a:p>
                      <a:pPr marL="173038" indent="-173038" algn="ctr">
                        <a:lnSpc>
                          <a:spcPct val="115000"/>
                        </a:lnSpc>
                        <a:spcAft>
                          <a:spcPts val="0"/>
                        </a:spcAft>
                        <a:buFontTx/>
                        <a:buNone/>
                      </a:pPr>
                      <a:endParaRPr lang="it-IT" sz="1200" b="1" dirty="0">
                        <a:solidFill>
                          <a:schemeClr val="tx2"/>
                        </a:solidFill>
                        <a:latin typeface="Verdana" pitchFamily="34" charset="0"/>
                        <a:ea typeface="Times New Roman"/>
                        <a:cs typeface="Times New Roman"/>
                      </a:endParaRPr>
                    </a:p>
                    <a:p>
                      <a:pPr marL="173038" indent="-173038" algn="ctr">
                        <a:lnSpc>
                          <a:spcPct val="115000"/>
                        </a:lnSpc>
                        <a:spcAft>
                          <a:spcPts val="0"/>
                        </a:spcAft>
                        <a:buFontTx/>
                        <a:buNone/>
                      </a:pPr>
                      <a:r>
                        <a:rPr lang="it-IT" sz="1200" b="1" dirty="0">
                          <a:solidFill>
                            <a:schemeClr val="tx2"/>
                          </a:solidFill>
                          <a:latin typeface="Verdana" pitchFamily="34" charset="0"/>
                          <a:ea typeface="Times New Roman"/>
                          <a:cs typeface="Times New Roman"/>
                        </a:rPr>
                        <a:t>Specifico plesso</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Organizza e coordina tutte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le attività del plesso, sentito</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il </a:t>
                      </a:r>
                      <a:r>
                        <a:rPr lang="it-IT" sz="1200" b="1" dirty="0" err="1">
                          <a:solidFill>
                            <a:schemeClr val="tx2"/>
                          </a:solidFill>
                          <a:latin typeface="Verdana" pitchFamily="34" charset="0"/>
                          <a:ea typeface="Times New Roman"/>
                          <a:cs typeface="Times New Roman"/>
                        </a:rPr>
                        <a:t>D.S.</a:t>
                      </a:r>
                      <a:r>
                        <a:rPr lang="it-IT" sz="1200" b="1" dirty="0">
                          <a:solidFill>
                            <a:schemeClr val="tx2"/>
                          </a:solidFill>
                          <a:latin typeface="Verdana" pitchFamily="34" charset="0"/>
                          <a:ea typeface="Times New Roman"/>
                          <a:cs typeface="Times New Roman"/>
                        </a:rPr>
                        <a:t>; </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collabora con i responsabili dei lavoratori e con le altre figure di sistema per la diffusione e la condivisione delle informazioni; </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collabora con il personale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ATA;</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riceve e da’à informazioni ai genitori del Plesso; </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si occupa dell’organizzazione della copertura classi giornaliera in caso di assenza del docente e cura l’assegnazione dei sussidi didattici alle  classi richiedenti attraverso  apposito registro</a:t>
                      </a:r>
                    </a:p>
                    <a:p>
                      <a:pPr marL="173038" indent="-173038" algn="just">
                        <a:lnSpc>
                          <a:spcPct val="115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52374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kern="1200" dirty="0">
                        <a:solidFill>
                          <a:schemeClr val="tx2"/>
                        </a:solidFill>
                        <a:latin typeface="Verdana" pitchFamily="34" charset="0"/>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200" b="1" kern="1200" dirty="0">
                          <a:solidFill>
                            <a:schemeClr val="tx2"/>
                          </a:solidFill>
                          <a:latin typeface="Verdana" pitchFamily="34" charset="0"/>
                          <a:ea typeface="+mn-ea"/>
                          <a:cs typeface="+mn-cs"/>
                        </a:rPr>
                        <a:t>Aggiornamento sito ed informatizzazione dei processi</a:t>
                      </a:r>
                      <a:endParaRPr lang="it-IT" sz="12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173038" marR="0" indent="-173038"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173038" marR="0" indent="-173038"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173038" marR="0" indent="-173038"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rPr>
                        <a:t>Intero</a:t>
                      </a:r>
                    </a:p>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rPr>
                        <a:t>Istituto</a:t>
                      </a:r>
                    </a:p>
                    <a:p>
                      <a:pPr marL="173038" indent="-173038" algn="just">
                        <a:lnSpc>
                          <a:spcPct val="115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Aggiornamento del sito attraverso l’acquisizione delle informazioni prodotte dai</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referenti di plesso e dal dirigente; </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produzione della pagella e del</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registro online e di quanto</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prevede l’informatizzazione dei </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processi; </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proposte al </a:t>
                      </a:r>
                      <a:r>
                        <a:rPr lang="it-IT" sz="1200" b="1" dirty="0" err="1">
                          <a:solidFill>
                            <a:schemeClr val="tx2"/>
                          </a:solidFill>
                          <a:latin typeface="Verdana" pitchFamily="34" charset="0"/>
                          <a:ea typeface="Times New Roman"/>
                          <a:cs typeface="Times New Roman"/>
                        </a:rPr>
                        <a:t>D.S.</a:t>
                      </a:r>
                      <a:r>
                        <a:rPr lang="it-IT" sz="1200" b="1" dirty="0">
                          <a:solidFill>
                            <a:schemeClr val="tx2"/>
                          </a:solidFill>
                          <a:latin typeface="Verdana" pitchFamily="34" charset="0"/>
                          <a:ea typeface="Times New Roman"/>
                          <a:cs typeface="Times New Roman"/>
                        </a:rPr>
                        <a:t> nella formulazione dell’orario attraverso gestione informatica;</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gestione statistica prove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INVALSI di istituto</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sp>
        <p:nvSpPr>
          <p:cNvPr id="7" name="CasellaDiTesto 3"/>
          <p:cNvSpPr txBox="1">
            <a:spLocks noChangeArrowheads="1"/>
          </p:cNvSpPr>
          <p:nvPr/>
        </p:nvSpPr>
        <p:spPr bwMode="auto">
          <a:xfrm>
            <a:off x="6352399" y="9376598"/>
            <a:ext cx="928683" cy="285752"/>
          </a:xfrm>
          <a:prstGeom prst="rect">
            <a:avLst/>
          </a:prstGeom>
          <a:noFill/>
          <a:ln w="9525">
            <a:noFill/>
            <a:miter lim="800000"/>
            <a:headEnd/>
            <a:tailEnd/>
          </a:ln>
        </p:spPr>
        <p:txBody>
          <a:bodyPr wrap="square">
            <a:spAutoFit/>
          </a:bodyPr>
          <a:lstStyle/>
          <a:p>
            <a:r>
              <a:rPr lang="it-IT" sz="1200" b="1" dirty="0">
                <a:latin typeface="Verdana" pitchFamily="34" charset="0"/>
                <a:hlinkClick r:id="rId4" action="ppaction://hlinksldjump"/>
              </a:rPr>
              <a:t>indietro</a:t>
            </a:r>
            <a:endParaRPr lang="it-IT" sz="1200" b="1" dirty="0">
              <a:latin typeface="Verdana" pitchFamily="34" charset="0"/>
            </a:endParaRPr>
          </a:p>
        </p:txBody>
      </p:sp>
      <p:sp>
        <p:nvSpPr>
          <p:cNvPr id="9" name="CasellaDiTesto 8"/>
          <p:cNvSpPr txBox="1"/>
          <p:nvPr/>
        </p:nvSpPr>
        <p:spPr>
          <a:xfrm>
            <a:off x="0" y="231775"/>
            <a:ext cx="7561263" cy="840230"/>
          </a:xfrm>
          <a:prstGeom prst="rect">
            <a:avLst/>
          </a:prstGeom>
          <a:noFill/>
        </p:spPr>
        <p:txBody>
          <a:bodyPr>
            <a:spAutoFit/>
          </a:bodyPr>
          <a:lstStyle/>
          <a:p>
            <a:pPr algn="ctr" fontAlgn="auto">
              <a:lnSpc>
                <a:spcPts val="2000"/>
              </a:lnSpc>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lnSpc>
                <a:spcPts val="2000"/>
              </a:lnSpc>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endParaRPr lang="it-IT" sz="800" b="1" dirty="0">
              <a:effectLst>
                <a:outerShdw blurRad="50800" dist="38100" algn="tr" rotWithShape="0">
                  <a:prstClr val="black">
                    <a:alpha val="40000"/>
                  </a:prstClr>
                </a:outerShdw>
              </a:effectLst>
              <a:latin typeface="Verdana" pitchFamily="34" charset="0"/>
              <a:cs typeface="+mn-cs"/>
            </a:endParaRPr>
          </a:p>
          <a:p>
            <a:pPr algn="ctr" fontAlgn="auto">
              <a:lnSpc>
                <a:spcPts val="2000"/>
              </a:lnSpc>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e1) Dipartimento organizzativo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351607" y="1232666"/>
          <a:ext cx="6786610" cy="8161596"/>
        </p:xfrm>
        <a:graphic>
          <a:graphicData uri="http://schemas.openxmlformats.org/drawingml/2006/table">
            <a:tbl>
              <a:tblPr>
                <a:effectLst>
                  <a:outerShdw blurRad="50800" dist="38100" dir="2700000" algn="tl" rotWithShape="0">
                    <a:prstClr val="black">
                      <a:alpha val="40000"/>
                    </a:prstClr>
                  </a:outerShdw>
                </a:effectLst>
              </a:tblPr>
              <a:tblGrid>
                <a:gridCol w="1714512">
                  <a:extLst>
                    <a:ext uri="{9D8B030D-6E8A-4147-A177-3AD203B41FA5}">
                      <a16:colId xmlns:a16="http://schemas.microsoft.com/office/drawing/2014/main" xmlns="" val="20000"/>
                    </a:ext>
                  </a:extLst>
                </a:gridCol>
                <a:gridCol w="1428760">
                  <a:extLst>
                    <a:ext uri="{9D8B030D-6E8A-4147-A177-3AD203B41FA5}">
                      <a16:colId xmlns:a16="http://schemas.microsoft.com/office/drawing/2014/main" xmlns="" val="20001"/>
                    </a:ext>
                  </a:extLst>
                </a:gridCol>
                <a:gridCol w="3643338">
                  <a:extLst>
                    <a:ext uri="{9D8B030D-6E8A-4147-A177-3AD203B41FA5}">
                      <a16:colId xmlns:a16="http://schemas.microsoft.com/office/drawing/2014/main" xmlns="" val="20002"/>
                    </a:ext>
                  </a:extLst>
                </a:gridCol>
              </a:tblGrid>
              <a:tr h="6429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it-IT" sz="8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50000"/>
                        </a:lnSpc>
                        <a:spcBef>
                          <a:spcPts val="0"/>
                        </a:spcBef>
                        <a:spcAft>
                          <a:spcPts val="0"/>
                        </a:spcAft>
                        <a:buClrTx/>
                        <a:buSzTx/>
                        <a:buFontTx/>
                        <a:buNone/>
                        <a:tabLst/>
                        <a:defRPr/>
                      </a:pPr>
                      <a:r>
                        <a:rPr lang="it-IT" sz="1400" b="1" dirty="0">
                          <a:solidFill>
                            <a:schemeClr val="tx2"/>
                          </a:solidFill>
                          <a:latin typeface="Verdana" pitchFamily="34" charset="0"/>
                          <a:ea typeface="Times New Roman"/>
                          <a:cs typeface="Times New Roman"/>
                        </a:rPr>
                        <a:t>INCARICO</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400" b="1" dirty="0">
                          <a:solidFill>
                            <a:schemeClr val="tx2"/>
                          </a:solidFill>
                          <a:latin typeface="Verdana" pitchFamily="34" charset="0"/>
                          <a:ea typeface="Times New Roman"/>
                          <a:cs typeface="Times New Roman"/>
                        </a:rPr>
                        <a:t>AREA</a:t>
                      </a:r>
                      <a:r>
                        <a:rPr lang="it-IT" sz="1400" b="1" baseline="0" dirty="0">
                          <a:solidFill>
                            <a:schemeClr val="tx2"/>
                          </a:solidFill>
                          <a:latin typeface="Verdana" pitchFamily="34" charset="0"/>
                          <a:ea typeface="Times New Roman"/>
                          <a:cs typeface="Times New Roman"/>
                        </a:rPr>
                        <a:t> OPERATIVA</a:t>
                      </a:r>
                      <a:endParaRPr lang="it-IT" sz="14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endParaRPr lang="it-IT" sz="800" b="1" dirty="0">
                        <a:solidFill>
                          <a:schemeClr val="tx2"/>
                        </a:solidFill>
                        <a:latin typeface="Verdana" pitchFamily="34" charset="0"/>
                        <a:ea typeface="Times New Roman"/>
                        <a:cs typeface="Times New Roman"/>
                      </a:endParaRPr>
                    </a:p>
                    <a:p>
                      <a:pPr algn="ctr">
                        <a:lnSpc>
                          <a:spcPct val="150000"/>
                        </a:lnSpc>
                        <a:spcAft>
                          <a:spcPts val="0"/>
                        </a:spcAft>
                      </a:pPr>
                      <a:r>
                        <a:rPr lang="it-IT" sz="1400" b="1" dirty="0">
                          <a:solidFill>
                            <a:schemeClr val="tx2"/>
                          </a:solidFill>
                          <a:latin typeface="Verdana" pitchFamily="34" charset="0"/>
                          <a:ea typeface="Times New Roman"/>
                          <a:cs typeface="Times New Roman"/>
                        </a:rPr>
                        <a:t>AZIONI</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455676">
                <a:tc rowSpan="3">
                  <a:txBody>
                    <a:bodyPr/>
                    <a:lstStyle/>
                    <a:p>
                      <a:pPr algn="ctr">
                        <a:lnSpc>
                          <a:spcPct val="115000"/>
                        </a:lnSpc>
                        <a:spcAft>
                          <a:spcPts val="0"/>
                        </a:spcAft>
                      </a:pPr>
                      <a:endParaRPr lang="it-IT" sz="1300" b="1" dirty="0">
                        <a:solidFill>
                          <a:schemeClr val="tx2"/>
                        </a:solidFill>
                        <a:latin typeface="Verdana" pitchFamily="34" charset="0"/>
                        <a:ea typeface="Times New Roman"/>
                        <a:cs typeface="Times New Roman"/>
                      </a:endParaRPr>
                    </a:p>
                    <a:p>
                      <a:pPr algn="ctr">
                        <a:lnSpc>
                          <a:spcPct val="115000"/>
                        </a:lnSpc>
                        <a:spcAft>
                          <a:spcPts val="0"/>
                        </a:spcAft>
                      </a:pPr>
                      <a:endParaRPr lang="it-IT" sz="1300" b="1" dirty="0">
                        <a:solidFill>
                          <a:schemeClr val="tx2"/>
                        </a:solidFill>
                        <a:latin typeface="Verdana" pitchFamily="34" charset="0"/>
                        <a:ea typeface="Times New Roman"/>
                        <a:cs typeface="Times New Roman"/>
                      </a:endParaRPr>
                    </a:p>
                    <a:p>
                      <a:pPr algn="ctr">
                        <a:lnSpc>
                          <a:spcPct val="115000"/>
                        </a:lnSpc>
                        <a:spcAft>
                          <a:spcPts val="0"/>
                        </a:spcAft>
                      </a:pPr>
                      <a:endParaRPr lang="it-IT" sz="1300" b="1" dirty="0">
                        <a:solidFill>
                          <a:schemeClr val="tx2"/>
                        </a:solidFill>
                        <a:latin typeface="Verdana" pitchFamily="34" charset="0"/>
                        <a:ea typeface="Times New Roman"/>
                        <a:cs typeface="Times New Roman"/>
                      </a:endParaRPr>
                    </a:p>
                    <a:p>
                      <a:pPr algn="ctr">
                        <a:lnSpc>
                          <a:spcPct val="115000"/>
                        </a:lnSpc>
                        <a:spcAft>
                          <a:spcPts val="0"/>
                        </a:spcAft>
                      </a:pPr>
                      <a:r>
                        <a:rPr lang="it-IT" sz="1300" b="1" dirty="0">
                          <a:solidFill>
                            <a:schemeClr val="tx2"/>
                          </a:solidFill>
                          <a:latin typeface="Verdana" pitchFamily="34" charset="0"/>
                          <a:ea typeface="Times New Roman"/>
                          <a:cs typeface="Times New Roman"/>
                        </a:rPr>
                        <a:t>Continuità</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indent="-173038" algn="ctr">
                        <a:lnSpc>
                          <a:spcPct val="115000"/>
                        </a:lnSpc>
                        <a:spcAft>
                          <a:spcPts val="0"/>
                        </a:spcAft>
                        <a:buFontTx/>
                        <a:buNone/>
                      </a:pPr>
                      <a:r>
                        <a:rPr lang="it-IT" sz="1300" b="1" dirty="0">
                          <a:solidFill>
                            <a:schemeClr val="tx2"/>
                          </a:solidFill>
                          <a:latin typeface="Verdana" pitchFamily="34" charset="0"/>
                          <a:ea typeface="Times New Roman"/>
                          <a:cs typeface="Times New Roman"/>
                        </a:rPr>
                        <a:t>Secondaria di primo grado</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3">
                  <a:txBody>
                    <a:bodyPr/>
                    <a:lstStyle/>
                    <a:p>
                      <a:pPr algn="just">
                        <a:lnSpc>
                          <a:spcPct val="115000"/>
                        </a:lnSpc>
                        <a:spcAft>
                          <a:spcPts val="0"/>
                        </a:spcAft>
                      </a:pPr>
                      <a:endParaRPr lang="it-IT" sz="1300" b="1" dirty="0">
                        <a:solidFill>
                          <a:schemeClr val="tx2"/>
                        </a:solidFill>
                        <a:latin typeface="Verdana" pitchFamily="34" charset="0"/>
                        <a:ea typeface="Times New Roman"/>
                        <a:cs typeface="Times New Roman"/>
                      </a:endParaRPr>
                    </a:p>
                    <a:p>
                      <a:pPr algn="just">
                        <a:lnSpc>
                          <a:spcPct val="115000"/>
                        </a:lnSpc>
                        <a:spcAft>
                          <a:spcPts val="0"/>
                        </a:spcAft>
                      </a:pPr>
                      <a:endParaRPr lang="it-IT" sz="1300" b="1" dirty="0">
                        <a:solidFill>
                          <a:schemeClr val="tx2"/>
                        </a:solidFill>
                        <a:latin typeface="Verdana" pitchFamily="34" charset="0"/>
                        <a:ea typeface="Times New Roman"/>
                        <a:cs typeface="Times New Roman"/>
                      </a:endParaRPr>
                    </a:p>
                    <a:p>
                      <a:pPr algn="just">
                        <a:lnSpc>
                          <a:spcPct val="115000"/>
                        </a:lnSpc>
                        <a:spcAft>
                          <a:spcPts val="0"/>
                        </a:spcAft>
                      </a:pPr>
                      <a:r>
                        <a:rPr lang="it-IT" sz="1300" b="1" u="none" dirty="0">
                          <a:solidFill>
                            <a:schemeClr val="tx2"/>
                          </a:solidFill>
                          <a:latin typeface="Verdana" pitchFamily="34" charset="0"/>
                          <a:ea typeface="Times New Roman"/>
                          <a:cs typeface="Times New Roman"/>
                        </a:rPr>
                        <a:t>Organizzazione</a:t>
                      </a:r>
                      <a:r>
                        <a:rPr lang="it-IT" sz="1300" b="1" u="none" baseline="0" dirty="0">
                          <a:solidFill>
                            <a:schemeClr val="tx2"/>
                          </a:solidFill>
                          <a:latin typeface="Verdana" pitchFamily="34" charset="0"/>
                          <a:ea typeface="Times New Roman"/>
                          <a:cs typeface="Times New Roman"/>
                        </a:rPr>
                        <a:t> di attività per la continuità negli ordini e nei plessi di appartenenza</a:t>
                      </a:r>
                      <a:endParaRPr lang="it-IT" sz="1300" b="1" u="none" dirty="0">
                        <a:solidFill>
                          <a:schemeClr val="tx2"/>
                        </a:solidFill>
                        <a:latin typeface="Verdana" pitchFamily="34" charset="0"/>
                        <a:ea typeface="Times New Roman"/>
                        <a:cs typeface="Times New Roman"/>
                      </a:endParaRPr>
                    </a:p>
                  </a:txBody>
                  <a:tcPr marL="68580" marR="68580"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55676">
                <a:tc vMerge="1">
                  <a:txBody>
                    <a:bodyPr/>
                    <a:lstStyle/>
                    <a:p>
                      <a:pPr algn="ctr">
                        <a:lnSpc>
                          <a:spcPct val="115000"/>
                        </a:lnSpc>
                        <a:spcAft>
                          <a:spcPts val="0"/>
                        </a:spcAft>
                      </a:pPr>
                      <a:endParaRPr lang="it-IT" sz="1200" b="1" dirty="0">
                        <a:latin typeface="Verdana" pitchFamily="34" charset="0"/>
                        <a:ea typeface="Times New Roman"/>
                        <a:cs typeface="Times New Roman"/>
                      </a:endParaRPr>
                    </a:p>
                  </a:txBody>
                  <a:tcPr marL="52147" marR="52147" marT="0" marB="0">
                    <a:lnL w="571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tc>
                  <a:txBody>
                    <a:bodyPr/>
                    <a:lstStyle/>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Plesso</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Focene</a:t>
                      </a:r>
                    </a:p>
                    <a:p>
                      <a:pPr marL="173038" indent="-173038" algn="just">
                        <a:lnSpc>
                          <a:spcPct val="115000"/>
                        </a:lnSpc>
                        <a:spcAft>
                          <a:spcPts val="0"/>
                        </a:spcAft>
                        <a:buFont typeface="Wingdings" pitchFamily="2" charset="2"/>
                        <a:buChar char="Ø"/>
                      </a:pP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68580" marR="68580"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683514">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52147" marR="52147" marT="0" marB="0">
                    <a:lnL w="571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tc>
                  <a:txBody>
                    <a:bodyPr/>
                    <a:lstStyle/>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Plesso</a:t>
                      </a:r>
                    </a:p>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Rodano</a:t>
                      </a:r>
                    </a:p>
                    <a:p>
                      <a:pPr marL="173038" indent="-173038" algn="just">
                        <a:lnSpc>
                          <a:spcPct val="115000"/>
                        </a:lnSpc>
                        <a:spcAft>
                          <a:spcPts val="0"/>
                        </a:spcAft>
                        <a:buFont typeface="Wingdings" pitchFamily="2" charset="2"/>
                        <a:buChar char="Ø"/>
                      </a:pP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68580" marR="68580"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182270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Referente di laboratorio informatico/</a:t>
                      </a:r>
                    </a:p>
                    <a:p>
                      <a:pPr marL="0" marR="0" indent="0"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palestra</a:t>
                      </a:r>
                    </a:p>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indent="-173038" algn="just">
                        <a:lnSpc>
                          <a:spcPct val="115000"/>
                        </a:lnSpc>
                        <a:spcAft>
                          <a:spcPts val="0"/>
                        </a:spcAft>
                        <a:buFontTx/>
                        <a:buNone/>
                      </a:pPr>
                      <a:endParaRPr lang="it-IT" sz="1300" b="1" dirty="0">
                        <a:solidFill>
                          <a:schemeClr val="tx2"/>
                        </a:solidFill>
                        <a:latin typeface="Verdana" pitchFamily="34" charset="0"/>
                        <a:ea typeface="Times New Roman"/>
                        <a:cs typeface="Times New Roman"/>
                      </a:endParaRPr>
                    </a:p>
                    <a:p>
                      <a:pPr marL="173038" indent="-173038" algn="just">
                        <a:lnSpc>
                          <a:spcPct val="115000"/>
                        </a:lnSpc>
                        <a:spcAft>
                          <a:spcPts val="0"/>
                        </a:spcAft>
                        <a:buFontTx/>
                        <a:buNone/>
                      </a:pPr>
                      <a:endParaRPr lang="it-IT" sz="1300" b="1" dirty="0">
                        <a:solidFill>
                          <a:schemeClr val="tx2"/>
                        </a:solidFill>
                        <a:latin typeface="Verdana" pitchFamily="34" charset="0"/>
                        <a:ea typeface="Times New Roman"/>
                        <a:cs typeface="Times New Roman"/>
                      </a:endParaRPr>
                    </a:p>
                    <a:p>
                      <a:pPr marL="173038" indent="-173038" algn="just">
                        <a:lnSpc>
                          <a:spcPct val="115000"/>
                        </a:lnSpc>
                        <a:spcAft>
                          <a:spcPts val="0"/>
                        </a:spcAft>
                        <a:buFontTx/>
                        <a:buNone/>
                      </a:pPr>
                      <a:endParaRPr lang="it-IT" sz="1300" b="1" dirty="0">
                        <a:solidFill>
                          <a:schemeClr val="tx2"/>
                        </a:solidFill>
                        <a:latin typeface="Verdana" pitchFamily="34" charset="0"/>
                        <a:ea typeface="Times New Roman"/>
                        <a:cs typeface="Times New Roman"/>
                      </a:endParaRPr>
                    </a:p>
                    <a:p>
                      <a:pPr marL="173038" indent="-173038" algn="ctr">
                        <a:lnSpc>
                          <a:spcPct val="115000"/>
                        </a:lnSpc>
                        <a:spcAft>
                          <a:spcPts val="0"/>
                        </a:spcAft>
                        <a:buFontTx/>
                        <a:buNone/>
                      </a:pPr>
                      <a:r>
                        <a:rPr lang="it-IT" sz="1300" b="1" dirty="0">
                          <a:solidFill>
                            <a:schemeClr val="tx2"/>
                          </a:solidFill>
                          <a:latin typeface="Verdana" pitchFamily="34" charset="0"/>
                          <a:ea typeface="Times New Roman"/>
                          <a:cs typeface="Times New Roman"/>
                        </a:rPr>
                        <a:t>Plesso</a:t>
                      </a:r>
                      <a:r>
                        <a:rPr lang="it-IT" sz="1300" b="1" baseline="0" dirty="0">
                          <a:solidFill>
                            <a:schemeClr val="tx2"/>
                          </a:solidFill>
                          <a:latin typeface="Verdana" pitchFamily="34" charset="0"/>
                          <a:ea typeface="Times New Roman"/>
                          <a:cs typeface="Times New Roman"/>
                        </a:rPr>
                        <a:t> di riferimento</a:t>
                      </a: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2">
                  <a:txBody>
                    <a:bodyPr/>
                    <a:lstStyle/>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Controllano la corretta </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regolamentazione d’uso dei </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laboratori con riferimento all’uso delle macchine e alla segnalazione di eventuali problemi come da regolamento;</a:t>
                      </a: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stilano un calendario</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di accesso delle varie classi al </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laboratorio;</a:t>
                      </a: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si prendono cura del materiale informatico predisponendolo</a:t>
                      </a:r>
                      <a:r>
                        <a:rPr lang="it-IT" sz="1300" b="1" baseline="0" dirty="0">
                          <a:solidFill>
                            <a:schemeClr val="tx2"/>
                          </a:solidFill>
                          <a:latin typeface="Verdana" pitchFamily="34" charset="0"/>
                          <a:ea typeface="Times New Roman"/>
                          <a:cs typeface="Times New Roman"/>
                        </a:rPr>
                        <a:t> i</a:t>
                      </a:r>
                      <a:r>
                        <a:rPr lang="it-IT" sz="1300" b="1" dirty="0">
                          <a:solidFill>
                            <a:schemeClr val="tx2"/>
                          </a:solidFill>
                          <a:latin typeface="Verdana" pitchFamily="34" charset="0"/>
                          <a:ea typeface="Times New Roman"/>
                          <a:cs typeface="Times New Roman"/>
                        </a:rPr>
                        <a:t>n modo ordinato ed accessibile, controllando periodicamente il laboratorio stesso e quanto è contenuto nei vati </a:t>
                      </a:r>
                      <a:r>
                        <a:rPr lang="it-IT" sz="1300" b="1" dirty="0" err="1">
                          <a:solidFill>
                            <a:schemeClr val="tx2"/>
                          </a:solidFill>
                          <a:latin typeface="Verdana" pitchFamily="34" charset="0"/>
                          <a:ea typeface="Times New Roman"/>
                          <a:cs typeface="Times New Roman"/>
                        </a:rPr>
                        <a:t>pc</a:t>
                      </a:r>
                      <a:r>
                        <a:rPr lang="it-IT" sz="1300" b="1" dirty="0">
                          <a:solidFill>
                            <a:schemeClr val="tx2"/>
                          </a:solidFill>
                          <a:latin typeface="Verdana" pitchFamily="34" charset="0"/>
                          <a:ea typeface="Times New Roman"/>
                          <a:cs typeface="Times New Roman"/>
                        </a:rPr>
                        <a:t>;</a:t>
                      </a: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predispongono</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gli ordinativi da presentare al </a:t>
                      </a:r>
                      <a:r>
                        <a:rPr lang="it-IT" sz="1300" b="1" dirty="0" err="1">
                          <a:solidFill>
                            <a:schemeClr val="tx2"/>
                          </a:solidFill>
                          <a:latin typeface="Verdana" pitchFamily="34" charset="0"/>
                          <a:ea typeface="Times New Roman"/>
                          <a:cs typeface="Times New Roman"/>
                        </a:rPr>
                        <a:t>D.S.</a:t>
                      </a: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182270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Referente di laboratorio informatico</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marR="0" indent="-173038"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Intero</a:t>
                      </a:r>
                    </a:p>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Istituto</a:t>
                      </a:r>
                    </a:p>
                    <a:p>
                      <a:pPr marL="173038" indent="-173038" algn="just">
                        <a:lnSpc>
                          <a:spcPct val="115000"/>
                        </a:lnSpc>
                        <a:spcAft>
                          <a:spcPts val="0"/>
                        </a:spcAft>
                        <a:buFontTx/>
                        <a:buNone/>
                      </a:pP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marL="173038" indent="-173038" algn="just">
                        <a:lnSpc>
                          <a:spcPct val="115000"/>
                        </a:lnSpc>
                        <a:spcAft>
                          <a:spcPts val="0"/>
                        </a:spcAft>
                        <a:buFont typeface="Wingdings" pitchFamily="2" charset="2"/>
                        <a:buChar char="Ø"/>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227838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Responsabile della sicurezza </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173038" marR="0" indent="-173038"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173038" marR="0" indent="-173038"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173038" marR="0" indent="-173038" algn="ctr" defTabSz="914400" rtl="0" eaLnBrk="1" fontAlgn="auto" latinLnBrk="0" hangingPunct="1">
                        <a:lnSpc>
                          <a:spcPct val="115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Plesso</a:t>
                      </a:r>
                      <a:r>
                        <a:rPr lang="it-IT" sz="1300" b="1" baseline="0" dirty="0">
                          <a:solidFill>
                            <a:schemeClr val="tx2"/>
                          </a:solidFill>
                          <a:latin typeface="Verdana" pitchFamily="34" charset="0"/>
                          <a:ea typeface="Times New Roman"/>
                          <a:cs typeface="Times New Roman"/>
                        </a:rPr>
                        <a:t> di riferimento</a:t>
                      </a:r>
                      <a:endParaRPr lang="it-IT" sz="1300" b="1" dirty="0">
                        <a:solidFill>
                          <a:schemeClr val="tx2"/>
                        </a:solidFill>
                        <a:latin typeface="Verdana" pitchFamily="34" charset="0"/>
                        <a:ea typeface="Times New Roman"/>
                        <a:cs typeface="Times New Roman"/>
                      </a:endParaRPr>
                    </a:p>
                    <a:p>
                      <a:pPr marL="173038" indent="-173038" algn="just">
                        <a:lnSpc>
                          <a:spcPct val="115000"/>
                        </a:lnSpc>
                        <a:spcAft>
                          <a:spcPts val="0"/>
                        </a:spcAft>
                        <a:buFontTx/>
                        <a:buNone/>
                      </a:pP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hanno compiti di vigilanza per</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far si che vi sia il rispetto delle norme di prevenzione e sicurezza da parte di tutti; </a:t>
                      </a: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partecipano alle varie riunioni</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con RSPP, </a:t>
                      </a:r>
                      <a:r>
                        <a:rPr lang="it-IT" sz="1300" b="1" dirty="0" err="1">
                          <a:solidFill>
                            <a:schemeClr val="tx2"/>
                          </a:solidFill>
                          <a:latin typeface="Verdana" pitchFamily="34" charset="0"/>
                          <a:ea typeface="Times New Roman"/>
                          <a:cs typeface="Times New Roman"/>
                        </a:rPr>
                        <a:t>D.S.</a:t>
                      </a:r>
                      <a:r>
                        <a:rPr lang="it-IT" sz="1300" b="1" dirty="0">
                          <a:solidFill>
                            <a:schemeClr val="tx2"/>
                          </a:solidFill>
                          <a:latin typeface="Verdana" pitchFamily="34" charset="0"/>
                          <a:ea typeface="Times New Roman"/>
                          <a:cs typeface="Times New Roman"/>
                        </a:rPr>
                        <a:t>; </a:t>
                      </a: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producono e raccolgono eventuali segnalazioni di </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intervento; </a:t>
                      </a:r>
                    </a:p>
                    <a:p>
                      <a:pPr marL="173038" indent="-173038" algn="just">
                        <a:lnSpc>
                          <a:spcPct val="115000"/>
                        </a:lnSpc>
                        <a:spcAft>
                          <a:spcPts val="0"/>
                        </a:spcAft>
                        <a:buFont typeface="Wingdings" pitchFamily="2" charset="2"/>
                        <a:buChar char="Ø"/>
                      </a:pPr>
                      <a:r>
                        <a:rPr lang="it-IT" sz="1300" b="1" dirty="0">
                          <a:solidFill>
                            <a:schemeClr val="tx2"/>
                          </a:solidFill>
                          <a:latin typeface="Verdana" pitchFamily="34" charset="0"/>
                          <a:ea typeface="Times New Roman"/>
                          <a:cs typeface="Times New Roman"/>
                        </a:rPr>
                        <a:t>coordinano la squadra di </a:t>
                      </a:r>
                      <a:r>
                        <a:rPr lang="it-IT" sz="1300" b="1" baseline="0" dirty="0">
                          <a:solidFill>
                            <a:schemeClr val="tx2"/>
                          </a:solidFill>
                          <a:latin typeface="Verdana" pitchFamily="34" charset="0"/>
                          <a:ea typeface="Times New Roman"/>
                          <a:cs typeface="Times New Roman"/>
                        </a:rPr>
                        <a:t> </a:t>
                      </a:r>
                      <a:r>
                        <a:rPr lang="it-IT" sz="1300" b="1" dirty="0">
                          <a:solidFill>
                            <a:schemeClr val="tx2"/>
                          </a:solidFill>
                          <a:latin typeface="Verdana" pitchFamily="34" charset="0"/>
                          <a:ea typeface="Times New Roman"/>
                          <a:cs typeface="Times New Roman"/>
                        </a:rPr>
                        <a:t>emergenza.</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sp>
        <p:nvSpPr>
          <p:cNvPr id="7" name="CasellaDiTesto 3"/>
          <p:cNvSpPr txBox="1">
            <a:spLocks noChangeArrowheads="1"/>
          </p:cNvSpPr>
          <p:nvPr/>
        </p:nvSpPr>
        <p:spPr bwMode="auto">
          <a:xfrm>
            <a:off x="6352399" y="9376598"/>
            <a:ext cx="928683" cy="285752"/>
          </a:xfrm>
          <a:prstGeom prst="rect">
            <a:avLst/>
          </a:prstGeom>
          <a:noFill/>
          <a:ln w="9525">
            <a:noFill/>
            <a:miter lim="800000"/>
            <a:headEnd/>
            <a:tailEnd/>
          </a:ln>
        </p:spPr>
        <p:txBody>
          <a:bodyPr wrap="square">
            <a:spAutoFit/>
          </a:bodyPr>
          <a:lstStyle/>
          <a:p>
            <a:r>
              <a:rPr lang="it-IT" sz="1200" b="1" dirty="0">
                <a:latin typeface="Verdana" pitchFamily="34" charset="0"/>
                <a:hlinkClick r:id="rId4" action="ppaction://hlinksldjump"/>
              </a:rPr>
              <a:t>indietro</a:t>
            </a:r>
            <a:endParaRPr lang="it-IT" sz="1200" b="1" dirty="0">
              <a:latin typeface="Verdana" pitchFamily="34" charset="0"/>
            </a:endParaRPr>
          </a:p>
        </p:txBody>
      </p:sp>
      <p:sp>
        <p:nvSpPr>
          <p:cNvPr id="9" name="CasellaDiTesto 8"/>
          <p:cNvSpPr txBox="1"/>
          <p:nvPr/>
        </p:nvSpPr>
        <p:spPr>
          <a:xfrm>
            <a:off x="0" y="231775"/>
            <a:ext cx="7561263" cy="840230"/>
          </a:xfrm>
          <a:prstGeom prst="rect">
            <a:avLst/>
          </a:prstGeom>
          <a:noFill/>
        </p:spPr>
        <p:txBody>
          <a:bodyPr>
            <a:spAutoFit/>
          </a:bodyPr>
          <a:lstStyle/>
          <a:p>
            <a:pPr algn="ctr" fontAlgn="auto">
              <a:lnSpc>
                <a:spcPts val="2000"/>
              </a:lnSpc>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lnSpc>
                <a:spcPts val="2000"/>
              </a:lnSpc>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endParaRPr lang="it-IT" sz="800" b="1" dirty="0">
              <a:effectLst>
                <a:outerShdw blurRad="50800" dist="38100" algn="tr" rotWithShape="0">
                  <a:prstClr val="black">
                    <a:alpha val="40000"/>
                  </a:prstClr>
                </a:outerShdw>
              </a:effectLst>
              <a:latin typeface="Verdana" pitchFamily="34" charset="0"/>
              <a:cs typeface="+mn-cs"/>
            </a:endParaRPr>
          </a:p>
          <a:p>
            <a:pPr algn="ctr" fontAlgn="auto">
              <a:lnSpc>
                <a:spcPts val="2000"/>
              </a:lnSpc>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e1) Dipartimento organizzativo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xmlns="" val="2753820323"/>
              </p:ext>
            </p:extLst>
          </p:nvPr>
        </p:nvGraphicFramePr>
        <p:xfrm>
          <a:off x="351607" y="1232666"/>
          <a:ext cx="6786610" cy="8110742"/>
        </p:xfrm>
        <a:graphic>
          <a:graphicData uri="http://schemas.openxmlformats.org/drawingml/2006/table">
            <a:tbl>
              <a:tblPr>
                <a:effectLst>
                  <a:outerShdw blurRad="50800" dist="38100" dir="2700000" algn="tl" rotWithShape="0">
                    <a:prstClr val="black">
                      <a:alpha val="40000"/>
                    </a:prstClr>
                  </a:outerShdw>
                </a:effectLst>
              </a:tblPr>
              <a:tblGrid>
                <a:gridCol w="1714512">
                  <a:extLst>
                    <a:ext uri="{9D8B030D-6E8A-4147-A177-3AD203B41FA5}">
                      <a16:colId xmlns:a16="http://schemas.microsoft.com/office/drawing/2014/main" xmlns="" val="20000"/>
                    </a:ext>
                  </a:extLst>
                </a:gridCol>
                <a:gridCol w="1285884">
                  <a:extLst>
                    <a:ext uri="{9D8B030D-6E8A-4147-A177-3AD203B41FA5}">
                      <a16:colId xmlns:a16="http://schemas.microsoft.com/office/drawing/2014/main" xmlns="" val="20001"/>
                    </a:ext>
                  </a:extLst>
                </a:gridCol>
                <a:gridCol w="3786214">
                  <a:extLst>
                    <a:ext uri="{9D8B030D-6E8A-4147-A177-3AD203B41FA5}">
                      <a16:colId xmlns:a16="http://schemas.microsoft.com/office/drawing/2014/main" xmlns="" val="20002"/>
                    </a:ext>
                  </a:extLst>
                </a:gridCol>
              </a:tblGrid>
              <a:tr h="6429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it-IT" sz="8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50000"/>
                        </a:lnSpc>
                        <a:spcBef>
                          <a:spcPts val="0"/>
                        </a:spcBef>
                        <a:spcAft>
                          <a:spcPts val="0"/>
                        </a:spcAft>
                        <a:buClrTx/>
                        <a:buSzTx/>
                        <a:buFontTx/>
                        <a:buNone/>
                        <a:tabLst/>
                        <a:defRPr/>
                      </a:pPr>
                      <a:r>
                        <a:rPr lang="it-IT" sz="1400" b="1" dirty="0">
                          <a:solidFill>
                            <a:schemeClr val="tx2"/>
                          </a:solidFill>
                          <a:latin typeface="Verdana" pitchFamily="34" charset="0"/>
                          <a:ea typeface="Times New Roman"/>
                          <a:cs typeface="Times New Roman"/>
                        </a:rPr>
                        <a:t>INCARICO</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400" b="1" dirty="0">
                          <a:solidFill>
                            <a:schemeClr val="tx2"/>
                          </a:solidFill>
                          <a:latin typeface="Verdana" pitchFamily="34" charset="0"/>
                          <a:ea typeface="Times New Roman"/>
                          <a:cs typeface="Times New Roman"/>
                        </a:rPr>
                        <a:t>AREA</a:t>
                      </a:r>
                      <a:r>
                        <a:rPr lang="it-IT" sz="1400" b="1" baseline="0" dirty="0">
                          <a:solidFill>
                            <a:schemeClr val="tx2"/>
                          </a:solidFill>
                          <a:latin typeface="Verdana" pitchFamily="34" charset="0"/>
                          <a:ea typeface="Times New Roman"/>
                          <a:cs typeface="Times New Roman"/>
                        </a:rPr>
                        <a:t> OPERATIVA</a:t>
                      </a:r>
                      <a:endParaRPr lang="it-IT" sz="14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endParaRPr lang="it-IT" sz="800" b="1" dirty="0">
                        <a:solidFill>
                          <a:schemeClr val="tx2"/>
                        </a:solidFill>
                        <a:latin typeface="Verdana" pitchFamily="34" charset="0"/>
                        <a:ea typeface="Times New Roman"/>
                        <a:cs typeface="Times New Roman"/>
                      </a:endParaRPr>
                    </a:p>
                    <a:p>
                      <a:pPr algn="ctr">
                        <a:lnSpc>
                          <a:spcPct val="150000"/>
                        </a:lnSpc>
                        <a:spcAft>
                          <a:spcPts val="0"/>
                        </a:spcAft>
                      </a:pPr>
                      <a:r>
                        <a:rPr lang="it-IT" sz="1400" b="1" dirty="0">
                          <a:solidFill>
                            <a:schemeClr val="tx2"/>
                          </a:solidFill>
                          <a:latin typeface="Verdana" pitchFamily="34" charset="0"/>
                          <a:ea typeface="Times New Roman"/>
                          <a:cs typeface="Times New Roman"/>
                        </a:rPr>
                        <a:t>AZIONI</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630936">
                <a:tc rowSpan="4">
                  <a:txBody>
                    <a:bodyPr/>
                    <a:lstStyle/>
                    <a:p>
                      <a:pPr algn="just">
                        <a:lnSpc>
                          <a:spcPct val="115000"/>
                        </a:lnSpc>
                        <a:spcAft>
                          <a:spcPts val="0"/>
                        </a:spcAft>
                      </a:pPr>
                      <a:endParaRPr lang="it-IT" sz="1200" b="1" dirty="0">
                        <a:solidFill>
                          <a:schemeClr val="tx2"/>
                        </a:solidFill>
                        <a:latin typeface="Verdana" pitchFamily="34" charset="0"/>
                        <a:ea typeface="Times New Roman"/>
                        <a:cs typeface="Times New Roman"/>
                      </a:endParaRPr>
                    </a:p>
                    <a:p>
                      <a:pPr algn="just">
                        <a:lnSpc>
                          <a:spcPct val="115000"/>
                        </a:lnSpc>
                        <a:spcAft>
                          <a:spcPts val="0"/>
                        </a:spcAft>
                      </a:pPr>
                      <a:endParaRPr lang="it-IT" sz="1200" b="1" dirty="0">
                        <a:solidFill>
                          <a:schemeClr val="tx2"/>
                        </a:solidFill>
                        <a:latin typeface="Verdana" pitchFamily="34" charset="0"/>
                        <a:ea typeface="Times New Roman"/>
                        <a:cs typeface="Times New Roman"/>
                      </a:endParaRPr>
                    </a:p>
                    <a:p>
                      <a:pPr algn="just">
                        <a:lnSpc>
                          <a:spcPct val="115000"/>
                        </a:lnSpc>
                        <a:spcAft>
                          <a:spcPts val="0"/>
                        </a:spcAft>
                      </a:pPr>
                      <a:endParaRPr lang="it-IT" sz="1200" b="1" dirty="0">
                        <a:solidFill>
                          <a:schemeClr val="tx2"/>
                        </a:solidFill>
                        <a:latin typeface="Verdana" pitchFamily="34" charset="0"/>
                        <a:ea typeface="Times New Roman"/>
                        <a:cs typeface="Times New Roman"/>
                      </a:endParaRPr>
                    </a:p>
                    <a:p>
                      <a:pPr algn="just">
                        <a:lnSpc>
                          <a:spcPct val="115000"/>
                        </a:lnSpc>
                        <a:spcAft>
                          <a:spcPts val="0"/>
                        </a:spcAft>
                      </a:pPr>
                      <a:endParaRPr lang="it-IT" sz="1200" b="1" dirty="0">
                        <a:solidFill>
                          <a:schemeClr val="tx2"/>
                        </a:solidFill>
                        <a:latin typeface="Verdana" pitchFamily="34" charset="0"/>
                        <a:ea typeface="Times New Roman"/>
                        <a:cs typeface="Times New Roman"/>
                      </a:endParaRPr>
                    </a:p>
                    <a:p>
                      <a:pPr algn="just">
                        <a:lnSpc>
                          <a:spcPct val="115000"/>
                        </a:lnSpc>
                        <a:spcAft>
                          <a:spcPts val="0"/>
                        </a:spcAft>
                      </a:pPr>
                      <a:r>
                        <a:rPr lang="it-IT" sz="1200" b="1" dirty="0">
                          <a:solidFill>
                            <a:schemeClr val="tx2"/>
                          </a:solidFill>
                          <a:latin typeface="Verdana" pitchFamily="34" charset="0"/>
                          <a:ea typeface="Times New Roman"/>
                          <a:cs typeface="Times New Roman"/>
                        </a:rPr>
                        <a:t>Referente GLH e Sussidi didattici per disabili</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indent="-173038" algn="ctr">
                        <a:lnSpc>
                          <a:spcPct val="115000"/>
                        </a:lnSpc>
                        <a:spcAft>
                          <a:spcPts val="0"/>
                        </a:spcAft>
                        <a:buFontTx/>
                        <a:buNone/>
                      </a:pPr>
                      <a:r>
                        <a:rPr lang="it-IT" sz="1200" b="1" dirty="0">
                          <a:solidFill>
                            <a:schemeClr val="tx2"/>
                          </a:solidFill>
                          <a:latin typeface="Verdana" pitchFamily="34" charset="0"/>
                          <a:ea typeface="Times New Roman"/>
                          <a:cs typeface="Times New Roman"/>
                        </a:rPr>
                        <a:t>Plesso P. Leonardo</a:t>
                      </a:r>
                    </a:p>
                    <a:p>
                      <a:pPr marL="173038" indent="-173038" algn="ctr">
                        <a:lnSpc>
                          <a:spcPct val="115000"/>
                        </a:lnSpc>
                        <a:spcAft>
                          <a:spcPts val="0"/>
                        </a:spcAft>
                        <a:buFontTx/>
                        <a:buNone/>
                      </a:pPr>
                      <a:r>
                        <a:rPr lang="it-IT" sz="1200" b="1" dirty="0">
                          <a:solidFill>
                            <a:schemeClr val="tx2"/>
                          </a:solidFill>
                          <a:latin typeface="Verdana" pitchFamily="34" charset="0"/>
                          <a:ea typeface="Times New Roman"/>
                          <a:cs typeface="Times New Roman"/>
                        </a:rPr>
                        <a:t>Mitili</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4">
                  <a:txBody>
                    <a:bodyPr/>
                    <a:lstStyle/>
                    <a:p>
                      <a:pPr algn="just">
                        <a:lnSpc>
                          <a:spcPct val="115000"/>
                        </a:lnSpc>
                        <a:spcAft>
                          <a:spcPts val="0"/>
                        </a:spcAft>
                        <a:buFont typeface="Wingdings" pitchFamily="2" charset="2"/>
                        <a:buChar char="Ø"/>
                      </a:pPr>
                      <a:r>
                        <a:rPr lang="it-IT" sz="1200" b="1" u="none" dirty="0">
                          <a:solidFill>
                            <a:schemeClr val="tx2"/>
                          </a:solidFill>
                          <a:latin typeface="Verdana" pitchFamily="34" charset="0"/>
                          <a:ea typeface="Times New Roman"/>
                          <a:cs typeface="Times New Roman"/>
                        </a:rPr>
                        <a:t>organizzazione di GLHO per tutti </a:t>
                      </a:r>
                      <a:r>
                        <a:rPr lang="it-IT" sz="1200" b="1" u="none" baseline="0" dirty="0">
                          <a:solidFill>
                            <a:schemeClr val="tx2"/>
                          </a:solidFill>
                          <a:latin typeface="Verdana" pitchFamily="34" charset="0"/>
                          <a:ea typeface="Times New Roman"/>
                          <a:cs typeface="Times New Roman"/>
                        </a:rPr>
                        <a:t> </a:t>
                      </a:r>
                      <a:r>
                        <a:rPr lang="it-IT" sz="1200" b="1" u="none" dirty="0">
                          <a:solidFill>
                            <a:schemeClr val="tx2"/>
                          </a:solidFill>
                          <a:latin typeface="Verdana" pitchFamily="34" charset="0"/>
                          <a:ea typeface="Times New Roman"/>
                          <a:cs typeface="Times New Roman"/>
                        </a:rPr>
                        <a:t>gli alunni disabili dell’ordine di scuola di appartenenza;</a:t>
                      </a:r>
                    </a:p>
                    <a:p>
                      <a:pPr algn="just">
                        <a:lnSpc>
                          <a:spcPct val="115000"/>
                        </a:lnSpc>
                        <a:spcAft>
                          <a:spcPts val="0"/>
                        </a:spcAft>
                        <a:buFont typeface="Wingdings" pitchFamily="2" charset="2"/>
                        <a:buChar char="Ø"/>
                      </a:pPr>
                      <a:r>
                        <a:rPr lang="it-IT" sz="1200" b="1" u="none" dirty="0">
                          <a:solidFill>
                            <a:schemeClr val="tx2"/>
                          </a:solidFill>
                          <a:latin typeface="Verdana" pitchFamily="34" charset="0"/>
                          <a:ea typeface="Times New Roman"/>
                          <a:cs typeface="Times New Roman"/>
                        </a:rPr>
                        <a:t>Prendono</a:t>
                      </a:r>
                      <a:r>
                        <a:rPr lang="it-IT" sz="1200" b="1" u="none" baseline="0" dirty="0">
                          <a:solidFill>
                            <a:schemeClr val="tx2"/>
                          </a:solidFill>
                          <a:latin typeface="Verdana" pitchFamily="34" charset="0"/>
                          <a:ea typeface="Times New Roman"/>
                          <a:cs typeface="Times New Roman"/>
                        </a:rPr>
                        <a:t> </a:t>
                      </a:r>
                      <a:r>
                        <a:rPr lang="it-IT" sz="1200" b="1" u="none" dirty="0">
                          <a:solidFill>
                            <a:schemeClr val="tx2"/>
                          </a:solidFill>
                          <a:latin typeface="Verdana" pitchFamily="34" charset="0"/>
                          <a:ea typeface="Times New Roman"/>
                          <a:cs typeface="Times New Roman"/>
                        </a:rPr>
                        <a:t>contatti con le ASL/medici di </a:t>
                      </a:r>
                    </a:p>
                    <a:p>
                      <a:pPr algn="just">
                        <a:lnSpc>
                          <a:spcPct val="115000"/>
                        </a:lnSpc>
                        <a:spcAft>
                          <a:spcPts val="0"/>
                        </a:spcAft>
                        <a:buFont typeface="Wingdings" pitchFamily="2" charset="2"/>
                        <a:buChar char="Ø"/>
                      </a:pPr>
                      <a:r>
                        <a:rPr lang="it-IT" sz="1200" b="1" u="none" dirty="0">
                          <a:solidFill>
                            <a:schemeClr val="tx2"/>
                          </a:solidFill>
                          <a:latin typeface="Verdana" pitchFamily="34" charset="0"/>
                          <a:ea typeface="Times New Roman"/>
                          <a:cs typeface="Times New Roman"/>
                        </a:rPr>
                        <a:t>riferimento,il Comune ed organizzano il calendario degli incontri;</a:t>
                      </a:r>
                    </a:p>
                    <a:p>
                      <a:pPr algn="just">
                        <a:lnSpc>
                          <a:spcPct val="115000"/>
                        </a:lnSpc>
                        <a:spcAft>
                          <a:spcPts val="0"/>
                        </a:spcAft>
                        <a:buFont typeface="Wingdings" pitchFamily="2" charset="2"/>
                        <a:buChar char="Ø"/>
                      </a:pPr>
                      <a:r>
                        <a:rPr lang="it-IT" sz="1200" b="1" u="none" dirty="0">
                          <a:solidFill>
                            <a:schemeClr val="tx2"/>
                          </a:solidFill>
                          <a:latin typeface="Verdana" pitchFamily="34" charset="0"/>
                          <a:ea typeface="Times New Roman"/>
                          <a:cs typeface="Times New Roman"/>
                        </a:rPr>
                        <a:t>prendono parte agli incontri di GLHO nel caso in cui mancasse il docente di sostegno in quella giornata;</a:t>
                      </a:r>
                    </a:p>
                    <a:p>
                      <a:pPr algn="just">
                        <a:lnSpc>
                          <a:spcPct val="115000"/>
                        </a:lnSpc>
                        <a:spcAft>
                          <a:spcPts val="0"/>
                        </a:spcAft>
                        <a:buFont typeface="Wingdings" pitchFamily="2" charset="2"/>
                        <a:buChar char="Ø"/>
                      </a:pPr>
                      <a:r>
                        <a:rPr lang="it-IT" sz="1200" b="1" u="none" dirty="0">
                          <a:solidFill>
                            <a:schemeClr val="tx2"/>
                          </a:solidFill>
                          <a:latin typeface="Verdana" pitchFamily="34" charset="0"/>
                          <a:ea typeface="Times New Roman"/>
                          <a:cs typeface="Times New Roman"/>
                        </a:rPr>
                        <a:t>si coordinano</a:t>
                      </a:r>
                      <a:r>
                        <a:rPr lang="it-IT" sz="1200" b="1" u="none" baseline="0" dirty="0">
                          <a:solidFill>
                            <a:schemeClr val="tx2"/>
                          </a:solidFill>
                          <a:latin typeface="Verdana" pitchFamily="34" charset="0"/>
                          <a:ea typeface="Times New Roman"/>
                          <a:cs typeface="Times New Roman"/>
                        </a:rPr>
                        <a:t> </a:t>
                      </a:r>
                      <a:r>
                        <a:rPr lang="it-IT" sz="1200" b="1" u="none" dirty="0">
                          <a:solidFill>
                            <a:schemeClr val="tx2"/>
                          </a:solidFill>
                          <a:latin typeface="Verdana" pitchFamily="34" charset="0"/>
                          <a:ea typeface="Times New Roman"/>
                          <a:cs typeface="Times New Roman"/>
                        </a:rPr>
                        <a:t>con la </a:t>
                      </a:r>
                      <a:r>
                        <a:rPr lang="it-IT" sz="1200" b="1" u="none" dirty="0" err="1">
                          <a:solidFill>
                            <a:schemeClr val="tx2"/>
                          </a:solidFill>
                          <a:latin typeface="Verdana" pitchFamily="34" charset="0"/>
                          <a:ea typeface="Times New Roman"/>
                          <a:cs typeface="Times New Roman"/>
                        </a:rPr>
                        <a:t>F.S.</a:t>
                      </a:r>
                      <a:r>
                        <a:rPr lang="it-IT" sz="1200" b="1" u="none" dirty="0">
                          <a:solidFill>
                            <a:schemeClr val="tx2"/>
                          </a:solidFill>
                          <a:latin typeface="Verdana" pitchFamily="34" charset="0"/>
                          <a:ea typeface="Times New Roman"/>
                          <a:cs typeface="Times New Roman"/>
                        </a:rPr>
                        <a:t> dell’Area 3 </a:t>
                      </a:r>
                    </a:p>
                    <a:p>
                      <a:pPr algn="just">
                        <a:lnSpc>
                          <a:spcPct val="115000"/>
                        </a:lnSpc>
                        <a:spcAft>
                          <a:spcPts val="0"/>
                        </a:spcAft>
                      </a:pPr>
                      <a:endParaRPr lang="it-IT" sz="1200" b="1" u="sng" dirty="0">
                        <a:solidFill>
                          <a:schemeClr val="tx2"/>
                        </a:solidFill>
                        <a:latin typeface="Verdana" pitchFamily="34" charset="0"/>
                        <a:ea typeface="Times New Roman"/>
                        <a:cs typeface="Times New Roman"/>
                      </a:endParaRPr>
                    </a:p>
                  </a:txBody>
                  <a:tcPr marL="68580" marR="68580"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654948">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68580" marR="68580" marT="0" marB="0">
                    <a:lnL w="571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tc>
                  <a:txBody>
                    <a:bodyPr/>
                    <a:lstStyle/>
                    <a:p>
                      <a:pPr marL="173038" indent="-77788" algn="ctr">
                        <a:lnSpc>
                          <a:spcPct val="115000"/>
                        </a:lnSpc>
                        <a:spcAft>
                          <a:spcPts val="0"/>
                        </a:spcAft>
                        <a:buFontTx/>
                        <a:buNone/>
                      </a:pPr>
                      <a:r>
                        <a:rPr lang="it-IT" sz="1200" b="1" dirty="0">
                          <a:solidFill>
                            <a:schemeClr val="tx2"/>
                          </a:solidFill>
                          <a:latin typeface="Verdana" pitchFamily="34" charset="0"/>
                          <a:ea typeface="Times New Roman"/>
                          <a:cs typeface="Times New Roman"/>
                        </a:rPr>
                        <a:t>Plesso Rodano</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68580" marR="68580"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630936">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68580" marR="68580" marT="0" marB="0">
                    <a:lnL w="571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tc>
                  <a:txBody>
                    <a:bodyPr/>
                    <a:lstStyle/>
                    <a:p>
                      <a:pPr marL="173038" indent="0" algn="ctr">
                        <a:lnSpc>
                          <a:spcPct val="115000"/>
                        </a:lnSpc>
                        <a:spcAft>
                          <a:spcPts val="0"/>
                        </a:spcAft>
                        <a:buFontTx/>
                        <a:buNone/>
                      </a:pPr>
                      <a:r>
                        <a:rPr lang="it-IT" sz="1200" b="1" dirty="0">
                          <a:solidFill>
                            <a:schemeClr val="tx2"/>
                          </a:solidFill>
                          <a:latin typeface="Verdana" pitchFamily="34" charset="0"/>
                          <a:ea typeface="Times New Roman"/>
                          <a:cs typeface="Times New Roman"/>
                        </a:rPr>
                        <a:t>Plesso</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Focene Primaria</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xmlns="" val="10003"/>
                  </a:ext>
                </a:extLst>
              </a:tr>
              <a:tr h="630936">
                <a:tc vMerge="1">
                  <a:txBody>
                    <a:bodyPr/>
                    <a:lstStyle/>
                    <a:p>
                      <a:pPr algn="just">
                        <a:lnSpc>
                          <a:spcPct val="115000"/>
                        </a:lnSpc>
                        <a:spcAft>
                          <a:spcPts val="0"/>
                        </a:spcAft>
                      </a:pPr>
                      <a:endParaRPr lang="it-IT" sz="1200" b="1" dirty="0">
                        <a:latin typeface="Verdana" pitchFamily="34" charset="0"/>
                        <a:ea typeface="Times New Roman"/>
                        <a:cs typeface="Times New Roman"/>
                      </a:endParaRPr>
                    </a:p>
                  </a:txBody>
                  <a:tcPr marL="68580" marR="68580" marT="0" marB="0">
                    <a:lnL w="571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tc>
                  <a:txBody>
                    <a:bodyPr/>
                    <a:lstStyle/>
                    <a:p>
                      <a:pPr marL="173038" indent="0" algn="ctr">
                        <a:lnSpc>
                          <a:spcPct val="115000"/>
                        </a:lnSpc>
                        <a:spcAft>
                          <a:spcPts val="0"/>
                        </a:spcAft>
                        <a:buFontTx/>
                        <a:buNone/>
                      </a:pPr>
                      <a:r>
                        <a:rPr lang="it-IT" sz="1200" b="1" dirty="0">
                          <a:solidFill>
                            <a:schemeClr val="tx2"/>
                          </a:solidFill>
                          <a:latin typeface="Verdana" pitchFamily="34" charset="0"/>
                          <a:ea typeface="Times New Roman"/>
                          <a:cs typeface="Times New Roman"/>
                        </a:rPr>
                        <a:t>Centrale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Focene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Secondaria</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xmlns="" val="10004"/>
                  </a:ext>
                </a:extLst>
              </a:tr>
              <a:tr h="630936">
                <a:tc row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rPr>
                        <a:t>Referente Uscite didattiche </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3038" indent="-173038" algn="ctr">
                        <a:lnSpc>
                          <a:spcPct val="115000"/>
                        </a:lnSpc>
                        <a:spcAft>
                          <a:spcPts val="0"/>
                        </a:spcAft>
                        <a:buFontTx/>
                        <a:buNone/>
                      </a:pPr>
                      <a:r>
                        <a:rPr lang="it-IT" sz="1200" b="1" dirty="0">
                          <a:solidFill>
                            <a:schemeClr val="tx2"/>
                          </a:solidFill>
                          <a:latin typeface="Verdana" pitchFamily="34" charset="0"/>
                          <a:ea typeface="Times New Roman"/>
                          <a:cs typeface="Times New Roman"/>
                        </a:rPr>
                        <a:t>Plesso Mitili</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Parco</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Leonardo</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3">
                  <a:txBody>
                    <a:bodyPr/>
                    <a:lstStyle/>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Acquisiscono le varie richieste di </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uscite dai docenti di classe come da programmazione curriculare;</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chiedono preventivi</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alle varie ditte di trasporto;</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controllano l’esatta compilazione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dei moduli da presentare in presidenza;</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danno indicazioni ai vari colleghi sulla base di quanto previsto dal regolamento interno; </a:t>
                      </a: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si preoccupano in tempo delle uscite didattiche delle classi in cui sono presenti alunni carrozzati per la prenotazione di mezzi attrezzati.</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815939">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571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tc>
                  <a:txBody>
                    <a:bodyPr/>
                    <a:lstStyle/>
                    <a:p>
                      <a:pPr marL="173038" indent="0" algn="ctr">
                        <a:lnSpc>
                          <a:spcPct val="115000"/>
                        </a:lnSpc>
                        <a:spcAft>
                          <a:spcPts val="0"/>
                        </a:spcAft>
                        <a:buFontTx/>
                        <a:buNone/>
                      </a:pPr>
                      <a:endParaRPr lang="it-IT" sz="1200" b="1" dirty="0">
                        <a:solidFill>
                          <a:schemeClr val="tx2"/>
                        </a:solidFill>
                        <a:latin typeface="Verdana" pitchFamily="34" charset="0"/>
                        <a:ea typeface="Times New Roman"/>
                        <a:cs typeface="Times New Roman"/>
                      </a:endParaRPr>
                    </a:p>
                    <a:p>
                      <a:pPr marL="173038" indent="0" algn="ctr">
                        <a:lnSpc>
                          <a:spcPct val="115000"/>
                        </a:lnSpc>
                        <a:spcAft>
                          <a:spcPts val="0"/>
                        </a:spcAft>
                        <a:buFontTx/>
                        <a:buNone/>
                      </a:pPr>
                      <a:r>
                        <a:rPr lang="it-IT" sz="1200" b="1" dirty="0">
                          <a:solidFill>
                            <a:schemeClr val="tx2"/>
                          </a:solidFill>
                          <a:latin typeface="Verdana" pitchFamily="34" charset="0"/>
                          <a:ea typeface="Times New Roman"/>
                          <a:cs typeface="Times New Roman"/>
                        </a:rPr>
                        <a:t>Plesso Rodano </a:t>
                      </a: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marL="173038" indent="-173038" algn="just">
                        <a:lnSpc>
                          <a:spcPct val="115000"/>
                        </a:lnSpc>
                        <a:spcAft>
                          <a:spcPts val="0"/>
                        </a:spcAft>
                        <a:buFont typeface="Wingdings" pitchFamily="2" charset="2"/>
                        <a:buChar char="Ø"/>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r h="1497493">
                <a:tc vMerge="1">
                  <a:txBody>
                    <a:bodyPr/>
                    <a:lstStyle/>
                    <a:p>
                      <a:endParaRPr lang="it-IT"/>
                    </a:p>
                  </a:txBody>
                  <a:tcPr/>
                </a:tc>
                <a:tc>
                  <a:txBody>
                    <a:bodyPr/>
                    <a:lstStyle/>
                    <a:p>
                      <a:pPr marL="173038"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173038"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173038" marR="0" indent="0" algn="ctr" defTabSz="914400" rtl="0" eaLnBrk="1" fontAlgn="auto" latinLnBrk="0" hangingPunct="1">
                        <a:lnSpc>
                          <a:spcPct val="115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rPr>
                        <a:t>Plesso</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Focene Primaria</a:t>
                      </a:r>
                    </a:p>
                    <a:p>
                      <a:pPr marL="173038" indent="-173038" algn="just">
                        <a:lnSpc>
                          <a:spcPct val="115000"/>
                        </a:lnSpc>
                        <a:spcAft>
                          <a:spcPts val="0"/>
                        </a:spcAft>
                        <a:buFontTx/>
                        <a:buNone/>
                      </a:pPr>
                      <a:endParaRPr lang="it-IT" sz="12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xmlns="" val="10007"/>
                  </a:ext>
                </a:extLst>
              </a:tr>
              <a:tr h="630936">
                <a:tc row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rPr>
                        <a:t>Referente Biblioteca </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rPr>
                        <a:t>Plesso Rodano </a:t>
                      </a:r>
                    </a:p>
                    <a:p>
                      <a:pPr marL="173038" indent="-173038" algn="ctr">
                        <a:lnSpc>
                          <a:spcPct val="115000"/>
                        </a:lnSpc>
                        <a:spcAft>
                          <a:spcPts val="0"/>
                        </a:spcAft>
                        <a:buFontTx/>
                        <a:buNone/>
                      </a:pPr>
                      <a:endParaRPr lang="it-IT" sz="12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rowSpan="3">
                  <a:txBody>
                    <a:bodyPr/>
                    <a:lstStyle/>
                    <a:p>
                      <a:pPr marL="173038" indent="-173038" algn="just">
                        <a:lnSpc>
                          <a:spcPct val="115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p>
                      <a:pPr marL="173038" indent="-173038" algn="just">
                        <a:lnSpc>
                          <a:spcPct val="115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Predispongono un archivio dei testi attraverso una precisa catalogazione; aggiornano l’archivio, stilano un regolamento per il prestito e la restituzione dei libri. </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1051560">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571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tc>
                  <a:txBody>
                    <a:bodyPr/>
                    <a:lstStyle/>
                    <a:p>
                      <a:pPr marL="173038" marR="0" indent="-173038" algn="ctr" defTabSz="914400" rtl="0" eaLnBrk="1" fontAlgn="auto" latinLnBrk="0" hangingPunct="1">
                        <a:lnSpc>
                          <a:spcPct val="115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rPr>
                        <a:t>Plesso</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Focene Primaria - Secondaria</a:t>
                      </a:r>
                    </a:p>
                    <a:p>
                      <a:pPr marL="173038" indent="-173038" algn="ctr">
                        <a:lnSpc>
                          <a:spcPct val="115000"/>
                        </a:lnSpc>
                        <a:spcAft>
                          <a:spcPts val="0"/>
                        </a:spcAft>
                        <a:buFontTx/>
                        <a:buNone/>
                      </a:pPr>
                      <a:endParaRPr lang="it-IT" sz="12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marL="173038" indent="-173038" algn="just">
                        <a:lnSpc>
                          <a:spcPct val="115000"/>
                        </a:lnSpc>
                        <a:spcAft>
                          <a:spcPts val="0"/>
                        </a:spcAft>
                        <a:buFont typeface="Wingdings" pitchFamily="2" charset="2"/>
                        <a:buChar char="Ø"/>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9"/>
                  </a:ext>
                </a:extLst>
              </a:tr>
              <a:tr h="293180">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200" b="1" dirty="0">
                        <a:latin typeface="Verdana" pitchFamily="34" charset="0"/>
                        <a:ea typeface="Times New Roman"/>
                        <a:cs typeface="Times New Roman"/>
                      </a:endParaRPr>
                    </a:p>
                  </a:txBody>
                  <a:tcPr marL="52147" marR="52147" marT="0" marB="0">
                    <a:lnL w="571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tcPr>
                </a:tc>
                <a:tc>
                  <a:txBody>
                    <a:bodyPr/>
                    <a:lstStyle/>
                    <a:p>
                      <a:pPr marL="173038" indent="-173038" algn="ctr">
                        <a:lnSpc>
                          <a:spcPct val="115000"/>
                        </a:lnSpc>
                        <a:spcAft>
                          <a:spcPts val="0"/>
                        </a:spcAft>
                        <a:buFontTx/>
                        <a:buNone/>
                      </a:pPr>
                      <a:r>
                        <a:rPr lang="it-IT" sz="1200" b="1" dirty="0">
                          <a:solidFill>
                            <a:schemeClr val="tx2"/>
                          </a:solidFill>
                          <a:latin typeface="Verdana" pitchFamily="34" charset="0"/>
                          <a:ea typeface="Times New Roman"/>
                          <a:cs typeface="Times New Roman"/>
                        </a:rPr>
                        <a:t>Centrale</a:t>
                      </a:r>
                      <a:r>
                        <a:rPr lang="it-IT" sz="1200" b="1" baseline="0" dirty="0">
                          <a:solidFill>
                            <a:schemeClr val="tx2"/>
                          </a:solidFill>
                          <a:latin typeface="Verdana" pitchFamily="34" charset="0"/>
                          <a:ea typeface="Times New Roman"/>
                          <a:cs typeface="Times New Roman"/>
                        </a:rPr>
                        <a:t> </a:t>
                      </a:r>
                      <a:endParaRPr lang="it-IT" sz="12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vMerge="1">
                  <a:txBody>
                    <a:bodyPr/>
                    <a:lstStyle/>
                    <a:p>
                      <a:pPr marL="173038" indent="-173038" algn="just">
                        <a:lnSpc>
                          <a:spcPct val="115000"/>
                        </a:lnSpc>
                        <a:spcAft>
                          <a:spcPts val="0"/>
                        </a:spcAft>
                        <a:buFont typeface="Wingdings" pitchFamily="2" charset="2"/>
                        <a:buChar char="Ø"/>
                      </a:pPr>
                      <a:endParaRPr lang="it-IT" sz="1200" b="1" dirty="0">
                        <a:latin typeface="Verdana" pitchFamily="34" charset="0"/>
                        <a:ea typeface="Times New Roman"/>
                        <a:cs typeface="Times New Roman"/>
                      </a:endParaRPr>
                    </a:p>
                  </a:txBody>
                  <a:tcPr marL="52147" marR="52147" marT="0" marB="0">
                    <a:lnL w="19050" cap="flat" cmpd="sng" algn="ctr">
                      <a:solidFill>
                        <a:schemeClr val="bg1">
                          <a:lumMod val="65000"/>
                        </a:schemeClr>
                      </a:solidFill>
                      <a:prstDash val="solid"/>
                      <a:round/>
                      <a:headEnd type="none" w="med" len="med"/>
                      <a:tailEnd type="none" w="med" len="med"/>
                    </a:lnL>
                    <a:lnR w="571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6"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sp>
        <p:nvSpPr>
          <p:cNvPr id="7" name="CasellaDiTesto 3"/>
          <p:cNvSpPr txBox="1">
            <a:spLocks noChangeArrowheads="1"/>
          </p:cNvSpPr>
          <p:nvPr/>
        </p:nvSpPr>
        <p:spPr bwMode="auto">
          <a:xfrm>
            <a:off x="6352399" y="9376598"/>
            <a:ext cx="928683" cy="285752"/>
          </a:xfrm>
          <a:prstGeom prst="rect">
            <a:avLst/>
          </a:prstGeom>
          <a:noFill/>
          <a:ln w="9525">
            <a:noFill/>
            <a:miter lim="800000"/>
            <a:headEnd/>
            <a:tailEnd/>
          </a:ln>
        </p:spPr>
        <p:txBody>
          <a:bodyPr wrap="square">
            <a:spAutoFit/>
          </a:bodyPr>
          <a:lstStyle/>
          <a:p>
            <a:r>
              <a:rPr lang="it-IT" sz="1200" b="1" dirty="0">
                <a:latin typeface="Verdana" pitchFamily="34" charset="0"/>
                <a:hlinkClick r:id="rId4" action="ppaction://hlinksldjump"/>
              </a:rPr>
              <a:t>indietro</a:t>
            </a:r>
            <a:endParaRPr lang="it-IT" sz="1200" b="1" dirty="0">
              <a:latin typeface="Verdana" pitchFamily="34" charset="0"/>
            </a:endParaRPr>
          </a:p>
        </p:txBody>
      </p:sp>
      <p:sp>
        <p:nvSpPr>
          <p:cNvPr id="9" name="CasellaDiTesto 8"/>
          <p:cNvSpPr txBox="1"/>
          <p:nvPr/>
        </p:nvSpPr>
        <p:spPr>
          <a:xfrm>
            <a:off x="0" y="231775"/>
            <a:ext cx="7561263" cy="840230"/>
          </a:xfrm>
          <a:prstGeom prst="rect">
            <a:avLst/>
          </a:prstGeom>
          <a:noFill/>
        </p:spPr>
        <p:txBody>
          <a:bodyPr>
            <a:spAutoFit/>
          </a:bodyPr>
          <a:lstStyle/>
          <a:p>
            <a:pPr algn="ctr" fontAlgn="auto">
              <a:lnSpc>
                <a:spcPts val="2000"/>
              </a:lnSpc>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lnSpc>
                <a:spcPts val="2000"/>
              </a:lnSpc>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endParaRPr lang="it-IT" sz="800" b="1" dirty="0">
              <a:effectLst>
                <a:outerShdw blurRad="50800" dist="38100" algn="tr" rotWithShape="0">
                  <a:prstClr val="black">
                    <a:alpha val="40000"/>
                  </a:prstClr>
                </a:outerShdw>
              </a:effectLst>
              <a:latin typeface="Verdana" pitchFamily="34" charset="0"/>
              <a:cs typeface="+mn-cs"/>
            </a:endParaRPr>
          </a:p>
          <a:p>
            <a:pPr algn="ctr" fontAlgn="auto">
              <a:lnSpc>
                <a:spcPts val="2000"/>
              </a:lnSpc>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e1) Dipartimento organizzativo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23045" y="303973"/>
            <a:ext cx="6645275" cy="8748549"/>
          </a:xfrm>
          <a:prstGeom prst="rect">
            <a:avLst/>
          </a:prstGeom>
          <a:noFill/>
        </p:spPr>
        <p:txBody>
          <a:bodyPr wrap="square">
            <a:spAutoFit/>
          </a:bodyPr>
          <a:lstStyle/>
          <a:p>
            <a:pPr algn="ctr" fontAlgn="auto">
              <a:lnSpc>
                <a:spcPct val="150000"/>
              </a:lnSpc>
              <a:spcBef>
                <a:spcPts val="0"/>
              </a:spcBef>
              <a:spcAft>
                <a:spcPts val="0"/>
              </a:spcAft>
              <a:defRPr/>
            </a:pPr>
            <a:r>
              <a:rPr lang="it-IT" sz="1200" b="1" dirty="0">
                <a:latin typeface="Verdana" pitchFamily="34" charset="0"/>
                <a:cs typeface="+mn-cs"/>
              </a:rPr>
              <a:t>TENUTO CONTO </a:t>
            </a:r>
          </a:p>
          <a:p>
            <a:pPr algn="ctr" fontAlgn="auto">
              <a:lnSpc>
                <a:spcPct val="150000"/>
              </a:lnSpc>
              <a:spcBef>
                <a:spcPts val="0"/>
              </a:spcBef>
              <a:spcAft>
                <a:spcPts val="0"/>
              </a:spcAft>
              <a:defRPr/>
            </a:pPr>
            <a:endParaRPr lang="it-IT" sz="1200" b="1" dirty="0">
              <a:latin typeface="Verdana" pitchFamily="34" charset="0"/>
              <a:cs typeface="+mn-cs"/>
            </a:endParaRPr>
          </a:p>
          <a:p>
            <a:pPr algn="just" fontAlgn="auto">
              <a:lnSpc>
                <a:spcPct val="150000"/>
              </a:lnSpc>
              <a:spcBef>
                <a:spcPts val="0"/>
              </a:spcBef>
              <a:spcAft>
                <a:spcPts val="0"/>
              </a:spcAft>
              <a:defRPr/>
            </a:pPr>
            <a:r>
              <a:rPr lang="it-IT" sz="1200" b="1" dirty="0">
                <a:latin typeface="Verdana" pitchFamily="34" charset="0"/>
                <a:cs typeface="+mn-cs"/>
              </a:rPr>
              <a:t>delle diverse realtà istituzionali, culturali, sociali ed economiche operanti nel territorio; degli organismi e delle associazioni impegnati nell’offerta dei servizi al cittadino; della richiesta formativa dei genitori alla Scuola;</a:t>
            </a:r>
          </a:p>
          <a:p>
            <a:pPr algn="just" fontAlgn="auto">
              <a:lnSpc>
                <a:spcPct val="150000"/>
              </a:lnSpc>
              <a:spcBef>
                <a:spcPts val="0"/>
              </a:spcBef>
              <a:spcAft>
                <a:spcPts val="0"/>
              </a:spcAft>
              <a:defRPr/>
            </a:pPr>
            <a:endParaRPr lang="it-IT" sz="500" dirty="0">
              <a:latin typeface="Verdana" pitchFamily="34" charset="0"/>
              <a:cs typeface="+mn-cs"/>
            </a:endParaRPr>
          </a:p>
          <a:p>
            <a:pPr fontAlgn="auto">
              <a:spcBef>
                <a:spcPts val="0"/>
              </a:spcBef>
              <a:spcAft>
                <a:spcPts val="0"/>
              </a:spcAft>
              <a:defRPr/>
            </a:pPr>
            <a:r>
              <a:rPr lang="it-IT" sz="1200" dirty="0">
                <a:latin typeface="Verdana" pitchFamily="34" charset="0"/>
                <a:cs typeface="+mn-cs"/>
              </a:rPr>
              <a:t> </a:t>
            </a:r>
          </a:p>
          <a:p>
            <a:pPr algn="ctr" fontAlgn="auto">
              <a:spcBef>
                <a:spcPts val="0"/>
              </a:spcBef>
              <a:spcAft>
                <a:spcPts val="0"/>
              </a:spcAft>
              <a:defRPr/>
            </a:pPr>
            <a:r>
              <a:rPr lang="it-IT" sz="1200" b="1" dirty="0">
                <a:latin typeface="Verdana" pitchFamily="34" charset="0"/>
                <a:cs typeface="+mn-cs"/>
              </a:rPr>
              <a:t>EMANA</a:t>
            </a:r>
          </a:p>
          <a:p>
            <a:pPr algn="just" fontAlgn="auto">
              <a:spcBef>
                <a:spcPts val="0"/>
              </a:spcBef>
              <a:spcAft>
                <a:spcPts val="0"/>
              </a:spcAft>
              <a:defRPr/>
            </a:pPr>
            <a:endParaRPr lang="it-IT" sz="1200" dirty="0">
              <a:latin typeface="Verdana" pitchFamily="34" charset="0"/>
              <a:cs typeface="+mn-cs"/>
            </a:endParaRPr>
          </a:p>
          <a:p>
            <a:pPr algn="just" fontAlgn="auto">
              <a:spcBef>
                <a:spcPts val="0"/>
              </a:spcBef>
              <a:spcAft>
                <a:spcPts val="0"/>
              </a:spcAft>
              <a:defRPr/>
            </a:pPr>
            <a:r>
              <a:rPr lang="it-IT" sz="1200" dirty="0">
                <a:latin typeface="Verdana" pitchFamily="34" charset="0"/>
                <a:cs typeface="+mn-cs"/>
              </a:rPr>
              <a:t> </a:t>
            </a:r>
            <a:r>
              <a:rPr lang="it-IT" sz="1200" b="1" dirty="0">
                <a:latin typeface="Verdana" pitchFamily="34" charset="0"/>
                <a:cs typeface="+mn-cs"/>
              </a:rPr>
              <a:t>ai sensi dell’art. 3 del DPR 275/99, così come sostituito dall’art. 1 comma 14 della legge 13.7.2015, n. 107, il seguente</a:t>
            </a:r>
          </a:p>
          <a:p>
            <a:pPr algn="just" fontAlgn="auto">
              <a:lnSpc>
                <a:spcPct val="150000"/>
              </a:lnSpc>
              <a:spcBef>
                <a:spcPts val="0"/>
              </a:spcBef>
              <a:spcAft>
                <a:spcPts val="0"/>
              </a:spcAft>
              <a:defRPr/>
            </a:pPr>
            <a:endParaRPr lang="it-IT" sz="1200" dirty="0">
              <a:latin typeface="Verdana" pitchFamily="34" charset="0"/>
              <a:cs typeface="+mn-cs"/>
            </a:endParaRPr>
          </a:p>
          <a:p>
            <a:pPr algn="ctr" fontAlgn="auto">
              <a:lnSpc>
                <a:spcPct val="150000"/>
              </a:lnSpc>
              <a:spcBef>
                <a:spcPts val="0"/>
              </a:spcBef>
              <a:spcAft>
                <a:spcPts val="0"/>
              </a:spcAft>
              <a:defRPr/>
            </a:pPr>
            <a:r>
              <a:rPr lang="it-IT" sz="1400" b="1" i="1" dirty="0">
                <a:latin typeface="Verdana" pitchFamily="34" charset="0"/>
                <a:cs typeface="+mn-cs"/>
              </a:rPr>
              <a:t>Atto d’indirizzo </a:t>
            </a:r>
            <a:endParaRPr lang="it-IT" sz="1400" i="1" dirty="0">
              <a:latin typeface="Verdana" pitchFamily="34" charset="0"/>
              <a:cs typeface="+mn-cs"/>
            </a:endParaRPr>
          </a:p>
          <a:p>
            <a:pPr algn="ctr" fontAlgn="auto">
              <a:lnSpc>
                <a:spcPct val="150000"/>
              </a:lnSpc>
              <a:spcBef>
                <a:spcPts val="0"/>
              </a:spcBef>
              <a:spcAft>
                <a:spcPts val="0"/>
              </a:spcAft>
              <a:defRPr/>
            </a:pPr>
            <a:r>
              <a:rPr lang="it-IT" sz="1400" b="1" i="1" dirty="0">
                <a:latin typeface="Verdana" pitchFamily="34" charset="0"/>
                <a:cs typeface="+mn-cs"/>
              </a:rPr>
              <a:t>per le attività della scuola e le scelte di gestione e di amministrazione </a:t>
            </a:r>
            <a:endParaRPr lang="it-IT" sz="1400" i="1" dirty="0">
              <a:latin typeface="Verdana" pitchFamily="34" charset="0"/>
              <a:cs typeface="+mn-cs"/>
            </a:endParaRPr>
          </a:p>
          <a:p>
            <a:pPr fontAlgn="auto">
              <a:spcBef>
                <a:spcPts val="0"/>
              </a:spcBef>
              <a:spcAft>
                <a:spcPts val="0"/>
              </a:spcAft>
              <a:defRPr/>
            </a:pPr>
            <a:r>
              <a:rPr lang="it-IT" sz="1200" b="1" dirty="0">
                <a:latin typeface="Verdana" pitchFamily="34" charset="0"/>
                <a:cs typeface="+mn-cs"/>
              </a:rPr>
              <a:t> </a:t>
            </a:r>
            <a:endParaRPr lang="it-IT" sz="1200" dirty="0">
              <a:latin typeface="Verdana" pitchFamily="34" charset="0"/>
              <a:cs typeface="+mn-cs"/>
            </a:endParaRPr>
          </a:p>
          <a:p>
            <a:pPr algn="ctr" fontAlgn="auto">
              <a:spcBef>
                <a:spcPts val="0"/>
              </a:spcBef>
              <a:spcAft>
                <a:spcPts val="0"/>
              </a:spcAft>
              <a:defRPr/>
            </a:pPr>
            <a:r>
              <a:rPr lang="it-IT" sz="1200" b="1" dirty="0">
                <a:latin typeface="Verdana" pitchFamily="34" charset="0"/>
                <a:cs typeface="+mn-cs"/>
              </a:rPr>
              <a:t>Premesso che: </a:t>
            </a:r>
            <a:endParaRPr lang="it-IT" sz="1200" dirty="0">
              <a:latin typeface="Verdana" pitchFamily="34" charset="0"/>
              <a:cs typeface="+mn-cs"/>
            </a:endParaRPr>
          </a:p>
          <a:p>
            <a:pPr algn="just" fontAlgn="auto">
              <a:spcBef>
                <a:spcPts val="0"/>
              </a:spcBef>
              <a:spcAft>
                <a:spcPts val="0"/>
              </a:spcAft>
              <a:defRPr/>
            </a:pPr>
            <a:r>
              <a:rPr lang="it-IT" sz="1200" b="1" dirty="0">
                <a:latin typeface="Verdana" pitchFamily="34" charset="0"/>
                <a:cs typeface="+mn-cs"/>
              </a:rPr>
              <a:t> </a:t>
            </a:r>
            <a:endParaRPr lang="it-IT" sz="1200"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Il P.O.F. dell’ I.C. C. COLOMBO dovrà esprimere le scelte educative, didattiche, curriculari, organizzative e formative messe in campo dall’intera comunità scolastica allo scopo di offrire al territorio un servizio di qualità sul piano didattico, amministrativo, gestionale. </a:t>
            </a: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r>
              <a:rPr lang="it-IT" sz="1200" b="1" dirty="0">
                <a:latin typeface="Verdana" pitchFamily="34" charset="0"/>
                <a:cs typeface="+mn-cs"/>
              </a:rPr>
              <a:t>Tali scelte dovranno mirare a creare una comunità improntata al dialogo, al confronto, al rispetto reciproco, alla ricerca del miglioramento continuo, alla valorizzazione dell’ esperienza culturale e sociale, informata ai valori di educazione, competenza e solidarietà, costantemente attenta ed impegnata verso la crescita della persona in tutte le sue dimensioni. All’interno della comunità scolastica, ognuno, con pari dignità e nella diversità dei ruoli, opererà per garantire lo sviluppo di una cittadinanza responsabile, la realizzazione del diritto allo studio, la valorizzazione delle potenzialità di ciascuno, l’attenzione alle situazioni di svantaggio, operando ai fini di una piena inclusione, in un ambiente accogliente, positivo e formativo. </a:t>
            </a:r>
            <a:endParaRPr lang="it-IT" sz="1200" dirty="0">
              <a:latin typeface="Verdana" pitchFamily="34" charset="0"/>
              <a:cs typeface="+mn-cs"/>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xmlns="" val="32735236"/>
              </p:ext>
            </p:extLst>
          </p:nvPr>
        </p:nvGraphicFramePr>
        <p:xfrm>
          <a:off x="387326" y="1732732"/>
          <a:ext cx="6786610" cy="3149160"/>
        </p:xfrm>
        <a:graphic>
          <a:graphicData uri="http://schemas.openxmlformats.org/drawingml/2006/table">
            <a:tbl>
              <a:tblPr>
                <a:effectLst>
                  <a:outerShdw blurRad="50800" dist="38100" dir="2700000" algn="tl" rotWithShape="0">
                    <a:prstClr val="black">
                      <a:alpha val="40000"/>
                    </a:prstClr>
                  </a:outerShdw>
                </a:effectLst>
              </a:tblPr>
              <a:tblGrid>
                <a:gridCol w="1714512">
                  <a:extLst>
                    <a:ext uri="{9D8B030D-6E8A-4147-A177-3AD203B41FA5}">
                      <a16:colId xmlns:a16="http://schemas.microsoft.com/office/drawing/2014/main" xmlns="" val="20000"/>
                    </a:ext>
                  </a:extLst>
                </a:gridCol>
                <a:gridCol w="1285884">
                  <a:extLst>
                    <a:ext uri="{9D8B030D-6E8A-4147-A177-3AD203B41FA5}">
                      <a16:colId xmlns:a16="http://schemas.microsoft.com/office/drawing/2014/main" xmlns="" val="20001"/>
                    </a:ext>
                  </a:extLst>
                </a:gridCol>
                <a:gridCol w="3786214">
                  <a:extLst>
                    <a:ext uri="{9D8B030D-6E8A-4147-A177-3AD203B41FA5}">
                      <a16:colId xmlns:a16="http://schemas.microsoft.com/office/drawing/2014/main" xmlns="" val="20002"/>
                    </a:ext>
                  </a:extLst>
                </a:gridCol>
              </a:tblGrid>
              <a:tr h="6429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it-IT" sz="1300" b="1" dirty="0">
                        <a:solidFill>
                          <a:schemeClr val="tx2"/>
                        </a:solidFill>
                        <a:latin typeface="Verdana" pitchFamily="34" charset="0"/>
                        <a:ea typeface="Times New Roman"/>
                        <a:cs typeface="Times New Roman"/>
                      </a:endParaRPr>
                    </a:p>
                    <a:p>
                      <a:pPr marL="0" marR="0" indent="0" algn="ctr" defTabSz="914400" rtl="0" eaLnBrk="1" fontAlgn="auto" latinLnBrk="0" hangingPunct="1">
                        <a:lnSpc>
                          <a:spcPct val="150000"/>
                        </a:lnSpc>
                        <a:spcBef>
                          <a:spcPts val="0"/>
                        </a:spcBef>
                        <a:spcAft>
                          <a:spcPts val="0"/>
                        </a:spcAft>
                        <a:buClrTx/>
                        <a:buSzTx/>
                        <a:buFontTx/>
                        <a:buNone/>
                        <a:tabLst/>
                        <a:defRPr/>
                      </a:pPr>
                      <a:r>
                        <a:rPr lang="it-IT" sz="1300" b="1" dirty="0">
                          <a:solidFill>
                            <a:schemeClr val="tx2"/>
                          </a:solidFill>
                          <a:latin typeface="Verdana" pitchFamily="34" charset="0"/>
                          <a:ea typeface="Times New Roman"/>
                          <a:cs typeface="Times New Roman"/>
                        </a:rPr>
                        <a:t>INCARICO</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300" b="1" dirty="0">
                          <a:solidFill>
                            <a:schemeClr val="tx2"/>
                          </a:solidFill>
                          <a:latin typeface="Verdana" pitchFamily="34" charset="0"/>
                          <a:ea typeface="Times New Roman"/>
                          <a:cs typeface="Times New Roman"/>
                        </a:rPr>
                        <a:t>AREA</a:t>
                      </a:r>
                      <a:r>
                        <a:rPr lang="it-IT" sz="1300" b="1" baseline="0" dirty="0">
                          <a:solidFill>
                            <a:schemeClr val="tx2"/>
                          </a:solidFill>
                          <a:latin typeface="Verdana" pitchFamily="34" charset="0"/>
                          <a:ea typeface="Times New Roman"/>
                          <a:cs typeface="Times New Roman"/>
                        </a:rPr>
                        <a:t> OPERATIVA</a:t>
                      </a:r>
                      <a:endParaRPr lang="it-IT" sz="13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endParaRPr lang="it-IT" sz="1300" b="1" dirty="0">
                        <a:solidFill>
                          <a:schemeClr val="tx2"/>
                        </a:solidFill>
                        <a:latin typeface="Verdana" pitchFamily="34" charset="0"/>
                        <a:ea typeface="Times New Roman"/>
                        <a:cs typeface="Times New Roman"/>
                      </a:endParaRPr>
                    </a:p>
                    <a:p>
                      <a:pPr algn="ctr">
                        <a:lnSpc>
                          <a:spcPct val="150000"/>
                        </a:lnSpc>
                        <a:spcAft>
                          <a:spcPts val="0"/>
                        </a:spcAft>
                      </a:pPr>
                      <a:r>
                        <a:rPr lang="it-IT" sz="1300" b="1" dirty="0">
                          <a:solidFill>
                            <a:schemeClr val="tx2"/>
                          </a:solidFill>
                          <a:latin typeface="Verdana" pitchFamily="34" charset="0"/>
                          <a:ea typeface="Times New Roman"/>
                          <a:cs typeface="Times New Roman"/>
                        </a:rPr>
                        <a:t>AZIONI</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2506218">
                <a:tc>
                  <a:txBody>
                    <a:bodyPr/>
                    <a:lstStyle/>
                    <a:p>
                      <a:pPr algn="just">
                        <a:lnSpc>
                          <a:spcPct val="115000"/>
                        </a:lnSpc>
                        <a:spcAft>
                          <a:spcPts val="0"/>
                        </a:spcAft>
                      </a:pPr>
                      <a:endParaRPr lang="it-IT" sz="1300" b="1" dirty="0">
                        <a:solidFill>
                          <a:schemeClr val="tx2"/>
                        </a:solidFill>
                        <a:latin typeface="Verdana" pitchFamily="34" charset="0"/>
                        <a:ea typeface="Times New Roman"/>
                        <a:cs typeface="Times New Roman"/>
                      </a:endParaRPr>
                    </a:p>
                    <a:p>
                      <a:pPr algn="just">
                        <a:lnSpc>
                          <a:spcPct val="115000"/>
                        </a:lnSpc>
                        <a:spcAft>
                          <a:spcPts val="0"/>
                        </a:spcAft>
                      </a:pPr>
                      <a:endParaRPr lang="it-IT" sz="1300" b="1" dirty="0">
                        <a:solidFill>
                          <a:schemeClr val="tx2"/>
                        </a:solidFill>
                        <a:latin typeface="Verdana" pitchFamily="34" charset="0"/>
                        <a:ea typeface="Times New Roman"/>
                        <a:cs typeface="Times New Roman"/>
                      </a:endParaRPr>
                    </a:p>
                    <a:p>
                      <a:pPr algn="just">
                        <a:lnSpc>
                          <a:spcPct val="115000"/>
                        </a:lnSpc>
                        <a:spcAft>
                          <a:spcPts val="0"/>
                        </a:spcAft>
                      </a:pPr>
                      <a:endParaRPr lang="it-IT" sz="1300" b="1" dirty="0">
                        <a:solidFill>
                          <a:schemeClr val="tx2"/>
                        </a:solidFill>
                        <a:latin typeface="Verdana" pitchFamily="34" charset="0"/>
                        <a:ea typeface="Times New Roman"/>
                        <a:cs typeface="Times New Roman"/>
                      </a:endParaRPr>
                    </a:p>
                    <a:p>
                      <a:pPr algn="ctr">
                        <a:lnSpc>
                          <a:spcPct val="115000"/>
                        </a:lnSpc>
                        <a:spcAft>
                          <a:spcPts val="0"/>
                        </a:spcAft>
                      </a:pPr>
                      <a:r>
                        <a:rPr lang="it-IT" sz="1300" b="1" dirty="0">
                          <a:solidFill>
                            <a:schemeClr val="tx2"/>
                          </a:solidFill>
                          <a:latin typeface="Verdana" pitchFamily="34" charset="0"/>
                          <a:ea typeface="Times New Roman"/>
                          <a:cs typeface="Times New Roman"/>
                        </a:rPr>
                        <a:t>Coordinatori di classe</a:t>
                      </a:r>
                    </a:p>
                  </a:txBody>
                  <a:tcPr marL="68580" marR="68580"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ctr"/>
                      <a:endParaRPr lang="it-IT" sz="1300" b="1" dirty="0">
                        <a:solidFill>
                          <a:schemeClr val="tx2"/>
                        </a:solidFill>
                        <a:latin typeface="Verdana" pitchFamily="34" charset="0"/>
                      </a:endParaRPr>
                    </a:p>
                    <a:p>
                      <a:pPr algn="ctr"/>
                      <a:endParaRPr lang="it-IT" sz="1300" b="1" dirty="0">
                        <a:solidFill>
                          <a:schemeClr val="tx2"/>
                        </a:solidFill>
                        <a:latin typeface="Verdana" pitchFamily="34" charset="0"/>
                      </a:endParaRPr>
                    </a:p>
                    <a:p>
                      <a:pPr algn="ctr"/>
                      <a:endParaRPr lang="it-IT" sz="1300" b="1" dirty="0">
                        <a:solidFill>
                          <a:schemeClr val="tx2"/>
                        </a:solidFill>
                        <a:latin typeface="Verdana" pitchFamily="34" charset="0"/>
                      </a:endParaRPr>
                    </a:p>
                    <a:p>
                      <a:pPr algn="ctr"/>
                      <a:r>
                        <a:rPr lang="it-IT" sz="1300" b="1" dirty="0">
                          <a:solidFill>
                            <a:schemeClr val="tx2"/>
                          </a:solidFill>
                          <a:latin typeface="Verdana" pitchFamily="34" charset="0"/>
                        </a:rPr>
                        <a:t>Secondaria </a:t>
                      </a:r>
                    </a:p>
                    <a:p>
                      <a:pPr algn="ctr"/>
                      <a:r>
                        <a:rPr lang="it-IT" sz="1300" b="1" dirty="0">
                          <a:solidFill>
                            <a:schemeClr val="tx2"/>
                          </a:solidFill>
                          <a:latin typeface="Verdana" pitchFamily="34" charset="0"/>
                        </a:rPr>
                        <a:t>Centrale e Plesso di Focene</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268288" indent="-268288" algn="just">
                        <a:lnSpc>
                          <a:spcPct val="115000"/>
                        </a:lnSpc>
                        <a:spcAft>
                          <a:spcPts val="0"/>
                        </a:spcAft>
                        <a:buFont typeface="Wingdings" pitchFamily="2" charset="2"/>
                        <a:buChar char="Ø"/>
                        <a:tabLst/>
                      </a:pPr>
                      <a:endParaRPr lang="it-IT" sz="1300" b="1" u="none" dirty="0">
                        <a:solidFill>
                          <a:schemeClr val="tx2"/>
                        </a:solidFill>
                        <a:latin typeface="Verdana" pitchFamily="34" charset="0"/>
                        <a:ea typeface="Times New Roman"/>
                        <a:cs typeface="Times New Roman"/>
                      </a:endParaRPr>
                    </a:p>
                    <a:p>
                      <a:pPr marL="268288" indent="-268288" algn="just">
                        <a:lnSpc>
                          <a:spcPct val="115000"/>
                        </a:lnSpc>
                        <a:spcAft>
                          <a:spcPts val="0"/>
                        </a:spcAft>
                        <a:buFont typeface="Wingdings" pitchFamily="2" charset="2"/>
                        <a:buChar char="Ø"/>
                        <a:tabLst/>
                      </a:pPr>
                      <a:r>
                        <a:rPr lang="it-IT" sz="1300" b="1" u="none" dirty="0">
                          <a:solidFill>
                            <a:schemeClr val="tx2"/>
                          </a:solidFill>
                          <a:latin typeface="Verdana" pitchFamily="34" charset="0"/>
                          <a:ea typeface="Times New Roman"/>
                          <a:cs typeface="Times New Roman"/>
                        </a:rPr>
                        <a:t>Svolgono compiti di comunicazione</a:t>
                      </a:r>
                      <a:r>
                        <a:rPr lang="it-IT" sz="1300" b="1" u="none" baseline="0" dirty="0">
                          <a:solidFill>
                            <a:schemeClr val="tx2"/>
                          </a:solidFill>
                          <a:latin typeface="Verdana" pitchFamily="34" charset="0"/>
                          <a:ea typeface="Times New Roman"/>
                          <a:cs typeface="Times New Roman"/>
                        </a:rPr>
                        <a:t> </a:t>
                      </a:r>
                      <a:r>
                        <a:rPr lang="it-IT" sz="1300" b="1" u="none" dirty="0">
                          <a:solidFill>
                            <a:schemeClr val="tx2"/>
                          </a:solidFill>
                          <a:latin typeface="Verdana" pitchFamily="34" charset="0"/>
                          <a:ea typeface="Times New Roman"/>
                          <a:cs typeface="Times New Roman"/>
                        </a:rPr>
                        <a:t>con </a:t>
                      </a:r>
                      <a:r>
                        <a:rPr lang="it-IT" sz="1300" b="1" u="none" baseline="0" dirty="0">
                          <a:solidFill>
                            <a:schemeClr val="tx2"/>
                          </a:solidFill>
                          <a:latin typeface="Verdana" pitchFamily="34" charset="0"/>
                          <a:ea typeface="Times New Roman"/>
                          <a:cs typeface="Times New Roman"/>
                        </a:rPr>
                        <a:t> l</a:t>
                      </a:r>
                      <a:r>
                        <a:rPr lang="it-IT" sz="1300" b="1" u="none" dirty="0">
                          <a:solidFill>
                            <a:schemeClr val="tx2"/>
                          </a:solidFill>
                          <a:latin typeface="Verdana" pitchFamily="34" charset="0"/>
                          <a:ea typeface="Times New Roman"/>
                          <a:cs typeface="Times New Roman"/>
                        </a:rPr>
                        <a:t>e famiglie,;</a:t>
                      </a:r>
                    </a:p>
                    <a:p>
                      <a:pPr marL="268288" indent="-268288" algn="just">
                        <a:lnSpc>
                          <a:spcPct val="115000"/>
                        </a:lnSpc>
                        <a:spcAft>
                          <a:spcPts val="0"/>
                        </a:spcAft>
                        <a:buFont typeface="Wingdings" pitchFamily="2" charset="2"/>
                        <a:buChar char="Ø"/>
                        <a:tabLst/>
                      </a:pPr>
                      <a:r>
                        <a:rPr lang="it-IT" sz="1300" b="1" u="none" dirty="0">
                          <a:solidFill>
                            <a:schemeClr val="tx2"/>
                          </a:solidFill>
                          <a:latin typeface="Verdana" pitchFamily="34" charset="0"/>
                          <a:ea typeface="Times New Roman"/>
                          <a:cs typeface="Times New Roman"/>
                        </a:rPr>
                        <a:t>Diffondono informazioni ai colleghi del </a:t>
                      </a:r>
                    </a:p>
                    <a:p>
                      <a:pPr marL="268288" indent="-268288" algn="just">
                        <a:lnSpc>
                          <a:spcPct val="115000"/>
                        </a:lnSpc>
                        <a:spcAft>
                          <a:spcPts val="0"/>
                        </a:spcAft>
                        <a:buFont typeface="Wingdings" pitchFamily="2" charset="2"/>
                        <a:buChar char="Ø"/>
                        <a:tabLst/>
                      </a:pPr>
                      <a:r>
                        <a:rPr lang="it-IT" sz="1300" b="1" u="none" dirty="0">
                          <a:solidFill>
                            <a:schemeClr val="tx2"/>
                          </a:solidFill>
                          <a:latin typeface="Verdana" pitchFamily="34" charset="0"/>
                          <a:ea typeface="Times New Roman"/>
                          <a:cs typeface="Times New Roman"/>
                        </a:rPr>
                        <a:t>consiglio,;</a:t>
                      </a:r>
                    </a:p>
                    <a:p>
                      <a:pPr marL="268288" indent="-268288" algn="just">
                        <a:lnSpc>
                          <a:spcPct val="115000"/>
                        </a:lnSpc>
                        <a:spcAft>
                          <a:spcPts val="0"/>
                        </a:spcAft>
                        <a:buFont typeface="Wingdings" pitchFamily="2" charset="2"/>
                        <a:buChar char="Ø"/>
                        <a:tabLst/>
                      </a:pPr>
                      <a:r>
                        <a:rPr lang="it-IT" sz="1300" b="1" u="none" dirty="0">
                          <a:solidFill>
                            <a:schemeClr val="tx2"/>
                          </a:solidFill>
                          <a:latin typeface="Verdana" pitchFamily="34" charset="0"/>
                          <a:ea typeface="Times New Roman"/>
                          <a:cs typeface="Times New Roman"/>
                        </a:rPr>
                        <a:t>curano la redazione dei verbali; controllano l’esatta compilazione dei registri del proprio consiglio a fine anno scolastico</a:t>
                      </a:r>
                    </a:p>
                    <a:p>
                      <a:pPr marL="268288" indent="-268288" algn="just">
                        <a:lnSpc>
                          <a:spcPct val="115000"/>
                        </a:lnSpc>
                        <a:spcAft>
                          <a:spcPts val="0"/>
                        </a:spcAft>
                        <a:buFont typeface="Wingdings" pitchFamily="2" charset="2"/>
                        <a:buChar char="Ø"/>
                        <a:tabLst/>
                      </a:pPr>
                      <a:endParaRPr lang="it-IT" sz="1300" b="1" u="none" dirty="0">
                        <a:solidFill>
                          <a:schemeClr val="tx2"/>
                        </a:solidFill>
                        <a:latin typeface="Verdana" pitchFamily="34" charset="0"/>
                        <a:ea typeface="Times New Roman"/>
                        <a:cs typeface="Times New Roman"/>
                      </a:endParaRPr>
                    </a:p>
                  </a:txBody>
                  <a:tcPr marL="68580" marR="68580"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CasellaDiTesto 3"/>
          <p:cNvSpPr txBox="1">
            <a:spLocks noChangeArrowheads="1"/>
          </p:cNvSpPr>
          <p:nvPr/>
        </p:nvSpPr>
        <p:spPr bwMode="auto">
          <a:xfrm>
            <a:off x="6352399" y="9376598"/>
            <a:ext cx="928683" cy="285752"/>
          </a:xfrm>
          <a:prstGeom prst="rect">
            <a:avLst/>
          </a:prstGeom>
          <a:noFill/>
          <a:ln w="9525">
            <a:noFill/>
            <a:miter lim="800000"/>
            <a:headEnd/>
            <a:tailEnd/>
          </a:ln>
        </p:spPr>
        <p:txBody>
          <a:bodyPr wrap="square">
            <a:spAutoFit/>
          </a:bodyPr>
          <a:lstStyle/>
          <a:p>
            <a:r>
              <a:rPr lang="it-IT" sz="1200" b="1" dirty="0">
                <a:latin typeface="Verdana" pitchFamily="34" charset="0"/>
                <a:hlinkClick r:id="rId4" action="ppaction://hlinksldjump"/>
              </a:rPr>
              <a:t>indietro</a:t>
            </a:r>
            <a:endParaRPr lang="it-IT" sz="1200" b="1" dirty="0">
              <a:latin typeface="Verdana" pitchFamily="34" charset="0"/>
            </a:endParaRPr>
          </a:p>
        </p:txBody>
      </p:sp>
      <p:sp>
        <p:nvSpPr>
          <p:cNvPr id="7" name="CasellaDiTesto 6"/>
          <p:cNvSpPr txBox="1"/>
          <p:nvPr/>
        </p:nvSpPr>
        <p:spPr>
          <a:xfrm>
            <a:off x="0" y="231775"/>
            <a:ext cx="7561263" cy="840230"/>
          </a:xfrm>
          <a:prstGeom prst="rect">
            <a:avLst/>
          </a:prstGeom>
          <a:noFill/>
        </p:spPr>
        <p:txBody>
          <a:bodyPr>
            <a:spAutoFit/>
          </a:bodyPr>
          <a:lstStyle/>
          <a:p>
            <a:pPr algn="ctr" fontAlgn="auto">
              <a:lnSpc>
                <a:spcPts val="2000"/>
              </a:lnSpc>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lnSpc>
                <a:spcPts val="2000"/>
              </a:lnSpc>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endParaRPr lang="it-IT" sz="800" b="1" dirty="0">
              <a:effectLst>
                <a:outerShdw blurRad="50800" dist="38100" algn="tr" rotWithShape="0">
                  <a:prstClr val="black">
                    <a:alpha val="40000"/>
                  </a:prstClr>
                </a:outerShdw>
              </a:effectLst>
              <a:latin typeface="Verdana" pitchFamily="34" charset="0"/>
              <a:cs typeface="+mn-cs"/>
            </a:endParaRPr>
          </a:p>
          <a:p>
            <a:pPr algn="ctr" fontAlgn="auto">
              <a:lnSpc>
                <a:spcPts val="2000"/>
              </a:lnSpc>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e1) Dipartimento organizzativo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xmlns="" val="3097942087"/>
              </p:ext>
            </p:extLst>
          </p:nvPr>
        </p:nvGraphicFramePr>
        <p:xfrm>
          <a:off x="423045" y="1215333"/>
          <a:ext cx="6715172" cy="2304288"/>
        </p:xfrm>
        <a:graphic>
          <a:graphicData uri="http://schemas.openxmlformats.org/drawingml/2006/table">
            <a:tbl>
              <a:tblPr>
                <a:effectLst>
                  <a:outerShdw blurRad="50800" dist="38100" dir="2700000" algn="tl" rotWithShape="0">
                    <a:prstClr val="black">
                      <a:alpha val="40000"/>
                    </a:prstClr>
                  </a:outerShdw>
                </a:effectLst>
              </a:tblPr>
              <a:tblGrid>
                <a:gridCol w="2200273">
                  <a:extLst>
                    <a:ext uri="{9D8B030D-6E8A-4147-A177-3AD203B41FA5}">
                      <a16:colId xmlns:a16="http://schemas.microsoft.com/office/drawing/2014/main" xmlns="" val="20000"/>
                    </a:ext>
                  </a:extLst>
                </a:gridCol>
                <a:gridCol w="4514899">
                  <a:extLst>
                    <a:ext uri="{9D8B030D-6E8A-4147-A177-3AD203B41FA5}">
                      <a16:colId xmlns:a16="http://schemas.microsoft.com/office/drawing/2014/main" xmlns="" val="20001"/>
                    </a:ext>
                  </a:extLst>
                </a:gridCol>
              </a:tblGrid>
              <a:tr h="841248">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ea typeface="Times New Roman"/>
                          <a:cs typeface="Times New Roman"/>
                        </a:rPr>
                        <a:t>Area 1 Gestione dell’Offerta Formativa</a:t>
                      </a:r>
                    </a:p>
                    <a:p>
                      <a:pPr algn="ctr">
                        <a:lnSpc>
                          <a:spcPct val="115000"/>
                        </a:lnSpc>
                        <a:spcAft>
                          <a:spcPts val="0"/>
                        </a:spcAft>
                      </a:pPr>
                      <a:endParaRPr lang="it-IT" sz="16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tc hMerge="1">
                  <a:txBody>
                    <a:bodyPr/>
                    <a:lstStyle/>
                    <a:p>
                      <a:pPr algn="ctr">
                        <a:lnSpc>
                          <a:spcPct val="115000"/>
                        </a:lnSpc>
                        <a:spcAft>
                          <a:spcPts val="0"/>
                        </a:spcAft>
                      </a:pPr>
                      <a:endParaRPr lang="it-IT" sz="16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65760">
                <a:tc>
                  <a:txBody>
                    <a:bodyPr/>
                    <a:lstStyle/>
                    <a:p>
                      <a:pPr algn="ctr">
                        <a:lnSpc>
                          <a:spcPct val="150000"/>
                        </a:lnSpc>
                        <a:spcAft>
                          <a:spcPts val="0"/>
                        </a:spcAft>
                      </a:pPr>
                      <a:r>
                        <a:rPr lang="it-IT" sz="1600" b="1" dirty="0">
                          <a:solidFill>
                            <a:schemeClr val="tx2"/>
                          </a:solidFill>
                          <a:latin typeface="Verdana" pitchFamily="34" charset="0"/>
                          <a:ea typeface="Times New Roman"/>
                          <a:cs typeface="Times New Roman"/>
                        </a:rPr>
                        <a:t>DOCENTI</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it-IT" sz="1600" b="1" dirty="0">
                          <a:solidFill>
                            <a:schemeClr val="tx2"/>
                          </a:solidFill>
                          <a:latin typeface="Verdana" pitchFamily="34" charset="0"/>
                          <a:ea typeface="Times New Roman"/>
                          <a:cs typeface="Times New Roman"/>
                        </a:rPr>
                        <a:t>INCARICO</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1097280">
                <a:tc>
                  <a:txBody>
                    <a:bodyPr/>
                    <a:lstStyle/>
                    <a:p>
                      <a:pPr algn="just">
                        <a:lnSpc>
                          <a:spcPct val="200000"/>
                        </a:lnSpc>
                        <a:spcAft>
                          <a:spcPts val="0"/>
                        </a:spcAft>
                      </a:pPr>
                      <a:r>
                        <a:rPr lang="it-IT" sz="1200" b="1" dirty="0" err="1">
                          <a:solidFill>
                            <a:schemeClr val="tx2"/>
                          </a:solidFill>
                          <a:latin typeface="Verdana" pitchFamily="34" charset="0"/>
                          <a:ea typeface="Times New Roman"/>
                          <a:cs typeface="Times New Roman"/>
                        </a:rPr>
                        <a:t>Faraglia</a:t>
                      </a:r>
                      <a:r>
                        <a:rPr lang="it-IT" sz="1200" b="1" dirty="0">
                          <a:solidFill>
                            <a:schemeClr val="tx2"/>
                          </a:solidFill>
                          <a:latin typeface="Verdana" pitchFamily="34" charset="0"/>
                          <a:ea typeface="Times New Roman"/>
                          <a:cs typeface="Times New Roman"/>
                        </a:rPr>
                        <a:t>, </a:t>
                      </a:r>
                      <a:r>
                        <a:rPr lang="it-IT" sz="1200" b="1" dirty="0" err="1">
                          <a:solidFill>
                            <a:schemeClr val="tx2"/>
                          </a:solidFill>
                          <a:latin typeface="Verdana" pitchFamily="34" charset="0"/>
                          <a:ea typeface="Times New Roman"/>
                          <a:cs typeface="Times New Roman"/>
                        </a:rPr>
                        <a:t>Fatiga</a:t>
                      </a:r>
                      <a:r>
                        <a:rPr lang="it-IT" sz="1200" b="1" dirty="0">
                          <a:solidFill>
                            <a:schemeClr val="tx2"/>
                          </a:solidFill>
                          <a:latin typeface="Verdana" pitchFamily="34" charset="0"/>
                          <a:ea typeface="Times New Roman"/>
                          <a:cs typeface="Times New Roman"/>
                        </a:rPr>
                        <a:t>,  </a:t>
                      </a:r>
                      <a:r>
                        <a:rPr lang="it-IT" sz="1200" b="1" dirty="0" err="1">
                          <a:solidFill>
                            <a:schemeClr val="tx2"/>
                          </a:solidFill>
                          <a:latin typeface="Verdana" pitchFamily="34" charset="0"/>
                          <a:ea typeface="Times New Roman"/>
                          <a:cs typeface="Times New Roman"/>
                        </a:rPr>
                        <a:t>Sarrecchia</a:t>
                      </a:r>
                      <a:endParaRPr lang="it-IT" sz="12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just">
                        <a:lnSpc>
                          <a:spcPct val="200000"/>
                        </a:lnSpc>
                        <a:spcAft>
                          <a:spcPts val="0"/>
                        </a:spcAft>
                      </a:pPr>
                      <a:r>
                        <a:rPr lang="it-IT" sz="1200" b="1" dirty="0">
                          <a:solidFill>
                            <a:schemeClr val="tx2"/>
                          </a:solidFill>
                          <a:latin typeface="Verdana" pitchFamily="34" charset="0"/>
                          <a:ea typeface="Times New Roman"/>
                          <a:cs typeface="Times New Roman"/>
                        </a:rPr>
                        <a:t>Area 1 Gestione del </a:t>
                      </a:r>
                      <a:r>
                        <a:rPr lang="it-IT" sz="1200" b="1" dirty="0" err="1">
                          <a:solidFill>
                            <a:schemeClr val="tx2"/>
                          </a:solidFill>
                          <a:latin typeface="Verdana" pitchFamily="34" charset="0"/>
                          <a:ea typeface="Times New Roman"/>
                          <a:cs typeface="Times New Roman"/>
                        </a:rPr>
                        <a:t>P.O.F</a:t>
                      </a:r>
                      <a:r>
                        <a:rPr lang="it-IT" sz="1200" b="1" dirty="0">
                          <a:solidFill>
                            <a:schemeClr val="tx2"/>
                          </a:solidFill>
                          <a:latin typeface="Verdana" pitchFamily="34" charset="0"/>
                          <a:ea typeface="Times New Roman"/>
                          <a:cs typeface="Times New Roman"/>
                        </a:rPr>
                        <a:t>.</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graphicFrame>
        <p:nvGraphicFramePr>
          <p:cNvPr id="9" name="Tabella 8"/>
          <p:cNvGraphicFramePr>
            <a:graphicFrameLocks noGrp="1"/>
          </p:cNvGraphicFramePr>
          <p:nvPr>
            <p:extLst>
              <p:ext uri="{D42A27DB-BD31-4B8C-83A1-F6EECF244321}">
                <p14:modId xmlns:p14="http://schemas.microsoft.com/office/powerpoint/2010/main" xmlns="" val="3139669727"/>
              </p:ext>
            </p:extLst>
          </p:nvPr>
        </p:nvGraphicFramePr>
        <p:xfrm>
          <a:off x="423045" y="3672183"/>
          <a:ext cx="6715172" cy="4974664"/>
        </p:xfrm>
        <a:graphic>
          <a:graphicData uri="http://schemas.openxmlformats.org/drawingml/2006/table">
            <a:tbl>
              <a:tblPr>
                <a:effectLst>
                  <a:outerShdw blurRad="50800" dist="38100" dir="2700000" algn="tl" rotWithShape="0">
                    <a:prstClr val="black">
                      <a:alpha val="40000"/>
                    </a:prstClr>
                  </a:outerShdw>
                </a:effectLst>
              </a:tblPr>
              <a:tblGrid>
                <a:gridCol w="6715172">
                  <a:extLst>
                    <a:ext uri="{9D8B030D-6E8A-4147-A177-3AD203B41FA5}">
                      <a16:colId xmlns:a16="http://schemas.microsoft.com/office/drawing/2014/main" xmlns="" val="20000"/>
                    </a:ext>
                  </a:extLst>
                </a:gridCol>
              </a:tblGrid>
              <a:tr h="731520">
                <a:tc>
                  <a:txBody>
                    <a:bodyPr/>
                    <a:lstStyle/>
                    <a:p>
                      <a:pPr algn="ctr">
                        <a:lnSpc>
                          <a:spcPct val="100000"/>
                        </a:lnSpc>
                        <a:spcAft>
                          <a:spcPts val="0"/>
                        </a:spcAft>
                      </a:pPr>
                      <a:endParaRPr lang="it-IT" sz="1600" b="1" dirty="0">
                        <a:solidFill>
                          <a:schemeClr val="tx2"/>
                        </a:solidFill>
                        <a:latin typeface="Verdana" pitchFamily="34" charset="0"/>
                        <a:ea typeface="Times New Roman"/>
                        <a:cs typeface="Times New Roman"/>
                      </a:endParaRPr>
                    </a:p>
                    <a:p>
                      <a:pPr algn="ctr">
                        <a:lnSpc>
                          <a:spcPct val="100000"/>
                        </a:lnSpc>
                        <a:spcAft>
                          <a:spcPts val="0"/>
                        </a:spcAft>
                      </a:pPr>
                      <a:r>
                        <a:rPr lang="it-IT" sz="1600" b="1" dirty="0">
                          <a:solidFill>
                            <a:schemeClr val="tx2"/>
                          </a:solidFill>
                          <a:latin typeface="Verdana" pitchFamily="34" charset="0"/>
                          <a:ea typeface="Times New Roman"/>
                          <a:cs typeface="Times New Roman"/>
                        </a:rPr>
                        <a:t>AZIONI</a:t>
                      </a:r>
                    </a:p>
                    <a:p>
                      <a:pPr algn="ctr">
                        <a:lnSpc>
                          <a:spcPct val="100000"/>
                        </a:lnSpc>
                        <a:spcAft>
                          <a:spcPts val="0"/>
                        </a:spcAft>
                      </a:pPr>
                      <a:endParaRPr lang="it-IT" sz="16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extLst>
                  <a:ext uri="{0D108BD9-81ED-4DB2-BD59-A6C34878D82A}">
                    <a16:rowId xmlns:a16="http://schemas.microsoft.com/office/drawing/2014/main" xmlns="" val="10000"/>
                  </a:ext>
                </a:extLst>
              </a:tr>
              <a:tr h="4243144">
                <a:tc>
                  <a:txBody>
                    <a:bodyPr/>
                    <a:lstStyle/>
                    <a:p>
                      <a:pPr marL="173038" indent="-173038" algn="just">
                        <a:lnSpc>
                          <a:spcPct val="115000"/>
                        </a:lnSpc>
                        <a:spcAft>
                          <a:spcPts val="0"/>
                        </a:spcAft>
                        <a:buFont typeface="Wingdings" pitchFamily="2" charset="2"/>
                        <a:buChar char="Ø"/>
                      </a:pPr>
                      <a:endParaRPr lang="it-IT" sz="400" b="1" dirty="0">
                        <a:solidFill>
                          <a:schemeClr val="tx2"/>
                        </a:solidFill>
                        <a:latin typeface="Verdana" pitchFamily="34" charset="0"/>
                        <a:ea typeface="Times New Roman"/>
                        <a:cs typeface="Times New Roman"/>
                      </a:endParaRP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Partecipazione alle riunioni dello Staff di Presidenza;</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Compiti inerenti l’autovalutazione d’istituto;</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Rielaborazione statistica dei</a:t>
                      </a:r>
                      <a:r>
                        <a:rPr lang="it-IT" sz="1200" b="1" baseline="0" dirty="0">
                          <a:solidFill>
                            <a:schemeClr val="tx2"/>
                          </a:solidFill>
                          <a:latin typeface="Verdana" pitchFamily="34" charset="0"/>
                          <a:ea typeface="Times New Roman"/>
                          <a:cs typeface="Times New Roman"/>
                        </a:rPr>
                        <a:t> risultati delle</a:t>
                      </a:r>
                      <a:r>
                        <a:rPr lang="it-IT" sz="1200" b="1" dirty="0">
                          <a:solidFill>
                            <a:schemeClr val="tx2"/>
                          </a:solidFill>
                          <a:latin typeface="Verdana" pitchFamily="34" charset="0"/>
                          <a:ea typeface="Times New Roman"/>
                          <a:cs typeface="Times New Roman"/>
                        </a:rPr>
                        <a:t> Prove INVALSI effettuate dagli studenti e diffusione di informazioni a riguardo (Scuola</a:t>
                      </a:r>
                      <a:r>
                        <a:rPr lang="it-IT" sz="1200" b="1" baseline="0" dirty="0">
                          <a:solidFill>
                            <a:schemeClr val="tx2"/>
                          </a:solidFill>
                          <a:latin typeface="Verdana" pitchFamily="34" charset="0"/>
                          <a:ea typeface="Times New Roman"/>
                          <a:cs typeface="Times New Roman"/>
                        </a:rPr>
                        <a:t> Primaria e Secondaria) anche in riferimento agli </a:t>
                      </a:r>
                      <a:r>
                        <a:rPr lang="it-IT" sz="1200" b="1" baseline="0" dirty="0" err="1">
                          <a:solidFill>
                            <a:schemeClr val="tx2"/>
                          </a:solidFill>
                          <a:latin typeface="Verdana" pitchFamily="34" charset="0"/>
                          <a:ea typeface="Times New Roman"/>
                          <a:cs typeface="Times New Roman"/>
                        </a:rPr>
                        <a:t>aa.ss</a:t>
                      </a:r>
                      <a:r>
                        <a:rPr lang="it-IT" sz="1200" b="1" baseline="0" dirty="0">
                          <a:solidFill>
                            <a:schemeClr val="tx2"/>
                          </a:solidFill>
                          <a:latin typeface="Verdana" pitchFamily="34" charset="0"/>
                          <a:ea typeface="Times New Roman"/>
                          <a:cs typeface="Times New Roman"/>
                        </a:rPr>
                        <a:t>. Precedenti;</a:t>
                      </a:r>
                      <a:endParaRPr lang="it-IT" sz="1200" b="1" dirty="0">
                        <a:solidFill>
                          <a:schemeClr val="tx2"/>
                        </a:solidFill>
                        <a:latin typeface="Verdana" pitchFamily="34" charset="0"/>
                        <a:ea typeface="Times New Roman"/>
                        <a:cs typeface="Times New Roman"/>
                      </a:endParaRP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Orientamento;</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Risultati a distanza;</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Continuità con I.C. G.B. Grassi;</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Collaborazione</a:t>
                      </a:r>
                      <a:r>
                        <a:rPr lang="it-IT" sz="1200" b="1" baseline="0" dirty="0">
                          <a:solidFill>
                            <a:schemeClr val="tx2"/>
                          </a:solidFill>
                          <a:latin typeface="Verdana" pitchFamily="34" charset="0"/>
                          <a:ea typeface="Times New Roman"/>
                          <a:cs typeface="Times New Roman"/>
                        </a:rPr>
                        <a:t> con le altre FF.SS.</a:t>
                      </a:r>
                      <a:endParaRPr lang="it-IT" sz="1200" b="1" dirty="0">
                        <a:solidFill>
                          <a:schemeClr val="tx2"/>
                        </a:solidFill>
                        <a:latin typeface="Verdana" pitchFamily="34" charset="0"/>
                        <a:ea typeface="Times New Roman"/>
                        <a:cs typeface="Times New Roman"/>
                      </a:endParaRPr>
                    </a:p>
                    <a:p>
                      <a:pPr marL="173038" indent="-173038" algn="just">
                        <a:lnSpc>
                          <a:spcPct val="150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p>
                      <a:pPr marL="0" indent="0" algn="just">
                        <a:lnSpc>
                          <a:spcPct val="150000"/>
                        </a:lnSpc>
                        <a:spcAft>
                          <a:spcPts val="0"/>
                        </a:spcAft>
                        <a:buFont typeface="Wingdings" pitchFamily="2" charset="2"/>
                        <a:buNone/>
                      </a:pPr>
                      <a:endParaRPr lang="it-IT" sz="12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0" name="Rettangolo 9"/>
          <p:cNvSpPr/>
          <p:nvPr/>
        </p:nvSpPr>
        <p:spPr>
          <a:xfrm>
            <a:off x="6066647" y="9305160"/>
            <a:ext cx="862737" cy="283539"/>
          </a:xfrm>
          <a:prstGeom prst="rect">
            <a:avLst/>
          </a:prstGeom>
        </p:spPr>
        <p:txBody>
          <a:bodyPr wrap="none">
            <a:spAutoFit/>
          </a:bodyPr>
          <a:lstStyle/>
          <a:p>
            <a:pPr algn="ctr">
              <a:lnSpc>
                <a:spcPct val="115000"/>
              </a:lnSpc>
              <a:spcAft>
                <a:spcPts val="0"/>
              </a:spcAft>
            </a:pPr>
            <a:r>
              <a:rPr lang="it-IT" sz="1200" b="1" dirty="0">
                <a:solidFill>
                  <a:schemeClr val="tx2"/>
                </a:solidFill>
                <a:latin typeface="Verdana" pitchFamily="34" charset="0"/>
                <a:ea typeface="Times New Roman"/>
                <a:cs typeface="Times New Roman"/>
                <a:hlinkClick r:id="rId4" action="ppaction://hlinksldjump"/>
              </a:rPr>
              <a:t>indietro</a:t>
            </a:r>
            <a:endParaRPr lang="it-IT" sz="1200" b="1" dirty="0">
              <a:solidFill>
                <a:schemeClr val="tx2"/>
              </a:solidFill>
              <a:latin typeface="Verdana" pitchFamily="34" charset="0"/>
              <a:ea typeface="Times New Roman"/>
              <a:cs typeface="Times New Roman"/>
            </a:endParaRPr>
          </a:p>
        </p:txBody>
      </p:sp>
      <p:sp>
        <p:nvSpPr>
          <p:cNvPr id="11" name="CasellaDiTesto 10"/>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e2) Funzioni strumentali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xmlns="" val="2006461438"/>
              </p:ext>
            </p:extLst>
          </p:nvPr>
        </p:nvGraphicFramePr>
        <p:xfrm>
          <a:off x="351607" y="1446980"/>
          <a:ext cx="6715172" cy="2970276"/>
        </p:xfrm>
        <a:graphic>
          <a:graphicData uri="http://schemas.openxmlformats.org/drawingml/2006/table">
            <a:tbl>
              <a:tblPr>
                <a:effectLst>
                  <a:outerShdw blurRad="50800" dist="38100" dir="2700000" algn="tl" rotWithShape="0">
                    <a:prstClr val="black">
                      <a:alpha val="40000"/>
                    </a:prstClr>
                  </a:outerShdw>
                </a:effectLst>
              </a:tblPr>
              <a:tblGrid>
                <a:gridCol w="2200273">
                  <a:extLst>
                    <a:ext uri="{9D8B030D-6E8A-4147-A177-3AD203B41FA5}">
                      <a16:colId xmlns:a16="http://schemas.microsoft.com/office/drawing/2014/main" xmlns="" val="20000"/>
                    </a:ext>
                  </a:extLst>
                </a:gridCol>
                <a:gridCol w="4514899">
                  <a:extLst>
                    <a:ext uri="{9D8B030D-6E8A-4147-A177-3AD203B41FA5}">
                      <a16:colId xmlns:a16="http://schemas.microsoft.com/office/drawing/2014/main" xmlns="" val="20001"/>
                    </a:ext>
                  </a:extLst>
                </a:gridCol>
              </a:tblGrid>
              <a:tr h="771144">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600" b="1" dirty="0">
                          <a:solidFill>
                            <a:schemeClr val="tx2"/>
                          </a:solidFill>
                          <a:effectLst>
                            <a:outerShdw blurRad="38100" dist="38100" dir="2700000" algn="tl">
                              <a:srgbClr val="000000">
                                <a:alpha val="43137"/>
                              </a:srgbClr>
                            </a:outerShdw>
                          </a:effectLst>
                          <a:latin typeface="Verdana" pitchFamily="34" charset="0"/>
                          <a:ea typeface="Times New Roman"/>
                          <a:cs typeface="Times New Roman"/>
                        </a:rPr>
                        <a:t>Area 2 Didattica e Progetti</a:t>
                      </a:r>
                    </a:p>
                    <a:p>
                      <a:pPr algn="ctr">
                        <a:lnSpc>
                          <a:spcPct val="115000"/>
                        </a:lnSpc>
                        <a:spcAft>
                          <a:spcPts val="0"/>
                        </a:spcAft>
                      </a:pPr>
                      <a:endParaRPr lang="it-IT" sz="14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tc hMerge="1">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736092">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DOCENTI</a:t>
                      </a:r>
                    </a:p>
                    <a:p>
                      <a:pPr algn="ctr">
                        <a:lnSpc>
                          <a:spcPct val="115000"/>
                        </a:lnSpc>
                        <a:spcAft>
                          <a:spcPts val="0"/>
                        </a:spcAft>
                      </a:pPr>
                      <a:endParaRPr lang="it-IT" sz="14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INCARICO</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1463040">
                <a:tc>
                  <a:txBody>
                    <a:bodyPr/>
                    <a:lstStyle/>
                    <a:p>
                      <a:pPr algn="just">
                        <a:lnSpc>
                          <a:spcPct val="200000"/>
                        </a:lnSpc>
                        <a:spcAft>
                          <a:spcPts val="0"/>
                        </a:spcAft>
                      </a:pPr>
                      <a:r>
                        <a:rPr lang="it-IT" sz="1200" b="1" dirty="0">
                          <a:solidFill>
                            <a:schemeClr val="tx2"/>
                          </a:solidFill>
                          <a:latin typeface="Verdana" pitchFamily="34" charset="0"/>
                          <a:ea typeface="Times New Roman"/>
                          <a:cs typeface="Times New Roman"/>
                        </a:rPr>
                        <a:t>Lombardo</a:t>
                      </a:r>
                    </a:p>
                    <a:p>
                      <a:pPr algn="just">
                        <a:lnSpc>
                          <a:spcPct val="200000"/>
                        </a:lnSpc>
                        <a:spcAft>
                          <a:spcPts val="0"/>
                        </a:spcAft>
                      </a:pPr>
                      <a:r>
                        <a:rPr lang="it-IT" sz="1200" b="1" dirty="0">
                          <a:solidFill>
                            <a:schemeClr val="tx2"/>
                          </a:solidFill>
                          <a:latin typeface="Verdana" pitchFamily="34" charset="0"/>
                          <a:ea typeface="Times New Roman"/>
                          <a:cs typeface="Times New Roman"/>
                        </a:rPr>
                        <a:t>Oriano</a:t>
                      </a:r>
                    </a:p>
                    <a:p>
                      <a:pPr algn="just">
                        <a:lnSpc>
                          <a:spcPct val="200000"/>
                        </a:lnSpc>
                        <a:spcAft>
                          <a:spcPts val="0"/>
                        </a:spcAft>
                      </a:pPr>
                      <a:r>
                        <a:rPr lang="it-IT" sz="1200" b="1" dirty="0">
                          <a:solidFill>
                            <a:schemeClr val="tx2"/>
                          </a:solidFill>
                          <a:latin typeface="Verdana" pitchFamily="34" charset="0"/>
                          <a:ea typeface="Times New Roman"/>
                          <a:cs typeface="Times New Roman"/>
                        </a:rPr>
                        <a:t>Mannarino</a:t>
                      </a:r>
                    </a:p>
                    <a:p>
                      <a:pPr algn="just">
                        <a:lnSpc>
                          <a:spcPct val="200000"/>
                        </a:lnSpc>
                        <a:spcAft>
                          <a:spcPts val="0"/>
                        </a:spcAft>
                      </a:pPr>
                      <a:endParaRPr lang="it-IT" sz="12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algn="just">
                        <a:lnSpc>
                          <a:spcPct val="200000"/>
                        </a:lnSpc>
                        <a:spcAft>
                          <a:spcPts val="0"/>
                        </a:spcAft>
                      </a:pPr>
                      <a:r>
                        <a:rPr lang="it-IT" sz="1200" b="1" dirty="0">
                          <a:solidFill>
                            <a:schemeClr val="tx2"/>
                          </a:solidFill>
                          <a:latin typeface="Verdana" pitchFamily="34" charset="0"/>
                          <a:ea typeface="Times New Roman"/>
                          <a:cs typeface="Times New Roman"/>
                        </a:rPr>
                        <a:t>Area 2 Sostegno al lavoro docente e </a:t>
                      </a:r>
                      <a:r>
                        <a:rPr lang="it-IT" sz="1200" b="1" dirty="0" err="1">
                          <a:solidFill>
                            <a:schemeClr val="tx2"/>
                          </a:solidFill>
                          <a:latin typeface="Verdana" pitchFamily="34" charset="0"/>
                          <a:ea typeface="Times New Roman"/>
                          <a:cs typeface="Times New Roman"/>
                        </a:rPr>
                        <a:t>organizzazione-somministrazione</a:t>
                      </a:r>
                      <a:r>
                        <a:rPr lang="it-IT" sz="1200" b="1" dirty="0">
                          <a:solidFill>
                            <a:schemeClr val="tx2"/>
                          </a:solidFill>
                          <a:latin typeface="Verdana" pitchFamily="34" charset="0"/>
                          <a:ea typeface="Times New Roman"/>
                          <a:cs typeface="Times New Roman"/>
                        </a:rPr>
                        <a:t> prove INVALSI</a:t>
                      </a:r>
                    </a:p>
                    <a:p>
                      <a:pPr algn="just">
                        <a:lnSpc>
                          <a:spcPct val="200000"/>
                        </a:lnSpc>
                        <a:spcAft>
                          <a:spcPts val="0"/>
                        </a:spcAft>
                      </a:pPr>
                      <a:endParaRPr lang="it-IT" sz="12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9" name="Tabella 8"/>
          <p:cNvGraphicFramePr>
            <a:graphicFrameLocks noGrp="1"/>
          </p:cNvGraphicFramePr>
          <p:nvPr/>
        </p:nvGraphicFramePr>
        <p:xfrm>
          <a:off x="351607" y="4804566"/>
          <a:ext cx="6715172" cy="2569464"/>
        </p:xfrm>
        <a:graphic>
          <a:graphicData uri="http://schemas.openxmlformats.org/drawingml/2006/table">
            <a:tbl>
              <a:tblPr>
                <a:effectLst>
                  <a:outerShdw blurRad="50800" dist="38100" dir="2700000" algn="tl" rotWithShape="0">
                    <a:prstClr val="black">
                      <a:alpha val="40000"/>
                    </a:prstClr>
                  </a:outerShdw>
                </a:effectLst>
              </a:tblPr>
              <a:tblGrid>
                <a:gridCol w="6715172">
                  <a:extLst>
                    <a:ext uri="{9D8B030D-6E8A-4147-A177-3AD203B41FA5}">
                      <a16:colId xmlns:a16="http://schemas.microsoft.com/office/drawing/2014/main" xmlns="" val="20000"/>
                    </a:ext>
                  </a:extLst>
                </a:gridCol>
              </a:tblGrid>
              <a:tr h="853440">
                <a:tc>
                  <a:txBody>
                    <a:bodyPr/>
                    <a:lstStyle/>
                    <a:p>
                      <a:pPr algn="ctr">
                        <a:lnSpc>
                          <a:spcPct val="100000"/>
                        </a:lnSpc>
                        <a:spcAft>
                          <a:spcPts val="0"/>
                        </a:spcAft>
                      </a:pPr>
                      <a:endParaRPr lang="it-IT" sz="1600" b="1" dirty="0">
                        <a:solidFill>
                          <a:schemeClr val="tx2"/>
                        </a:solidFill>
                        <a:latin typeface="Verdana" pitchFamily="34" charset="0"/>
                        <a:ea typeface="Times New Roman"/>
                        <a:cs typeface="Times New Roman"/>
                      </a:endParaRPr>
                    </a:p>
                    <a:p>
                      <a:pPr algn="ctr">
                        <a:lnSpc>
                          <a:spcPct val="100000"/>
                        </a:lnSpc>
                        <a:spcAft>
                          <a:spcPts val="0"/>
                        </a:spcAft>
                      </a:pPr>
                      <a:r>
                        <a:rPr lang="it-IT" sz="1600" b="1" dirty="0">
                          <a:solidFill>
                            <a:schemeClr val="tx2"/>
                          </a:solidFill>
                          <a:latin typeface="Verdana" pitchFamily="34" charset="0"/>
                          <a:ea typeface="Times New Roman"/>
                          <a:cs typeface="Times New Roman"/>
                        </a:rPr>
                        <a:t>AZIONI</a:t>
                      </a:r>
                    </a:p>
                    <a:p>
                      <a:pPr algn="ctr">
                        <a:lnSpc>
                          <a:spcPct val="150000"/>
                        </a:lnSpc>
                        <a:spcAft>
                          <a:spcPts val="0"/>
                        </a:spcAft>
                      </a:pPr>
                      <a:endParaRPr lang="it-IT" sz="16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extLst>
                  <a:ext uri="{0D108BD9-81ED-4DB2-BD59-A6C34878D82A}">
                    <a16:rowId xmlns:a16="http://schemas.microsoft.com/office/drawing/2014/main" xmlns="" val="10000"/>
                  </a:ext>
                </a:extLst>
              </a:tr>
              <a:tr h="1716024">
                <a:tc>
                  <a:txBody>
                    <a:bodyPr/>
                    <a:lstStyle/>
                    <a:p>
                      <a:pPr marL="173038" indent="-173038" algn="just">
                        <a:lnSpc>
                          <a:spcPct val="115000"/>
                        </a:lnSpc>
                        <a:spcAft>
                          <a:spcPts val="0"/>
                        </a:spcAft>
                        <a:buFont typeface="Wingdings" pitchFamily="2" charset="2"/>
                        <a:buChar char="Ø"/>
                        <a:tabLst/>
                      </a:pPr>
                      <a:endParaRPr lang="it-IT" sz="400" b="1" dirty="0">
                        <a:solidFill>
                          <a:schemeClr val="tx2"/>
                        </a:solidFill>
                        <a:latin typeface="Verdana" pitchFamily="34" charset="0"/>
                        <a:ea typeface="Times New Roman"/>
                        <a:cs typeface="Times New Roman"/>
                      </a:endParaRPr>
                    </a:p>
                    <a:p>
                      <a:pPr marL="173038" indent="-173038" algn="just">
                        <a:lnSpc>
                          <a:spcPct val="150000"/>
                        </a:lnSpc>
                        <a:spcAft>
                          <a:spcPts val="0"/>
                        </a:spcAft>
                        <a:buFont typeface="Wingdings" pitchFamily="2" charset="2"/>
                        <a:buChar char="Ø"/>
                        <a:tabLst/>
                      </a:pPr>
                      <a:r>
                        <a:rPr lang="it-IT" sz="1200" b="1" dirty="0">
                          <a:solidFill>
                            <a:schemeClr val="tx2"/>
                          </a:solidFill>
                          <a:latin typeface="Verdana" pitchFamily="34" charset="0"/>
                          <a:ea typeface="Times New Roman"/>
                          <a:cs typeface="Times New Roman"/>
                        </a:rPr>
                        <a:t>coordinamento per l’organizzazione</a:t>
                      </a:r>
                      <a:r>
                        <a:rPr lang="it-IT" sz="1200" b="1" baseline="0" dirty="0">
                          <a:solidFill>
                            <a:schemeClr val="tx2"/>
                          </a:solidFill>
                          <a:latin typeface="Verdana" pitchFamily="34" charset="0"/>
                          <a:ea typeface="Times New Roman"/>
                          <a:cs typeface="Times New Roman"/>
                        </a:rPr>
                        <a:t> </a:t>
                      </a:r>
                      <a:r>
                        <a:rPr lang="it-IT" sz="1200" b="1" dirty="0">
                          <a:solidFill>
                            <a:schemeClr val="tx2"/>
                          </a:solidFill>
                          <a:latin typeface="Verdana" pitchFamily="34" charset="0"/>
                          <a:ea typeface="Times New Roman"/>
                          <a:cs typeface="Times New Roman"/>
                        </a:rPr>
                        <a:t>delle Prove INVALSI; </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progettazione di Istituto con Enti Esterni; </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programmazione di interventi di formazione e aggiornamento del personale;</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invio dei dati per le statistiche richieste. </a:t>
                      </a:r>
                    </a:p>
                    <a:p>
                      <a:pPr marL="173038" indent="-173038" algn="just">
                        <a:lnSpc>
                          <a:spcPct val="150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0"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sp>
        <p:nvSpPr>
          <p:cNvPr id="11" name="Rettangolo 10"/>
          <p:cNvSpPr/>
          <p:nvPr/>
        </p:nvSpPr>
        <p:spPr>
          <a:xfrm>
            <a:off x="6066647" y="9305160"/>
            <a:ext cx="862737" cy="283539"/>
          </a:xfrm>
          <a:prstGeom prst="rect">
            <a:avLst/>
          </a:prstGeom>
        </p:spPr>
        <p:txBody>
          <a:bodyPr wrap="none">
            <a:spAutoFit/>
          </a:bodyPr>
          <a:lstStyle/>
          <a:p>
            <a:pPr algn="ctr">
              <a:lnSpc>
                <a:spcPct val="115000"/>
              </a:lnSpc>
              <a:spcAft>
                <a:spcPts val="0"/>
              </a:spcAft>
            </a:pPr>
            <a:r>
              <a:rPr lang="it-IT" sz="1200" b="1" dirty="0">
                <a:solidFill>
                  <a:schemeClr val="tx2"/>
                </a:solidFill>
                <a:latin typeface="Verdana" pitchFamily="34" charset="0"/>
                <a:ea typeface="Times New Roman"/>
                <a:cs typeface="Times New Roman"/>
                <a:hlinkClick r:id="rId4" action="ppaction://hlinksldjump"/>
              </a:rPr>
              <a:t>indietro</a:t>
            </a:r>
            <a:endParaRPr lang="it-IT" sz="1200" b="1" dirty="0">
              <a:solidFill>
                <a:schemeClr val="tx2"/>
              </a:solidFill>
              <a:latin typeface="Verdana" pitchFamily="34" charset="0"/>
              <a:ea typeface="Times New Roman"/>
              <a:cs typeface="Times New Roman"/>
            </a:endParaRPr>
          </a:p>
        </p:txBody>
      </p:sp>
      <p:sp>
        <p:nvSpPr>
          <p:cNvPr id="12" name="CasellaDiTesto 11"/>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e2) Funzioni strumentali</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351607" y="1446980"/>
          <a:ext cx="6715172" cy="2365248"/>
        </p:xfrm>
        <a:graphic>
          <a:graphicData uri="http://schemas.openxmlformats.org/drawingml/2006/table">
            <a:tbl>
              <a:tblPr>
                <a:effectLst>
                  <a:outerShdw blurRad="50800" dist="38100" dir="2700000" algn="tl" rotWithShape="0">
                    <a:prstClr val="black">
                      <a:alpha val="40000"/>
                    </a:prstClr>
                  </a:outerShdw>
                </a:effectLst>
              </a:tblPr>
              <a:tblGrid>
                <a:gridCol w="2200273">
                  <a:extLst>
                    <a:ext uri="{9D8B030D-6E8A-4147-A177-3AD203B41FA5}">
                      <a16:colId xmlns:a16="http://schemas.microsoft.com/office/drawing/2014/main" xmlns="" val="20000"/>
                    </a:ext>
                  </a:extLst>
                </a:gridCol>
                <a:gridCol w="4514899">
                  <a:extLst>
                    <a:ext uri="{9D8B030D-6E8A-4147-A177-3AD203B41FA5}">
                      <a16:colId xmlns:a16="http://schemas.microsoft.com/office/drawing/2014/main" xmlns="" val="20001"/>
                    </a:ext>
                  </a:extLst>
                </a:gridCol>
              </a:tblGrid>
              <a:tr h="806196">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400" b="1" dirty="0">
                        <a:solidFill>
                          <a:schemeClr val="tx2"/>
                        </a:solidFill>
                        <a:effectLst>
                          <a:outerShdw blurRad="38100" dist="38100" dir="2700000" algn="tl">
                            <a:srgbClr val="000000">
                              <a:alpha val="43137"/>
                            </a:srgbClr>
                          </a:outerShdw>
                        </a:effectLst>
                        <a:latin typeface="Verdana" pitchFamily="34" charset="0"/>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it-IT" sz="1600" b="1" u="none" dirty="0">
                          <a:solidFill>
                            <a:schemeClr val="tx2"/>
                          </a:solidFill>
                          <a:effectLst/>
                          <a:latin typeface="Verdana" pitchFamily="34" charset="0"/>
                          <a:ea typeface="Times New Roman"/>
                          <a:cs typeface="Times New Roman"/>
                        </a:rPr>
                        <a:t>Area 3 Sostegno alunni con bisogni educativi speciali</a:t>
                      </a:r>
                      <a:r>
                        <a:rPr lang="it-IT" sz="1600" b="1" dirty="0">
                          <a:solidFill>
                            <a:schemeClr val="tx2"/>
                          </a:solidFill>
                          <a:latin typeface="Verdana" pitchFamily="34" charset="0"/>
                          <a:ea typeface="Times New Roman"/>
                          <a:cs typeface="Times New Roman"/>
                        </a:rPr>
                        <a:t> </a:t>
                      </a:r>
                    </a:p>
                    <a:p>
                      <a:pPr marL="0" marR="0" indent="0" algn="ctr" defTabSz="914400" rtl="0" eaLnBrk="1" fontAlgn="auto" latinLnBrk="0" hangingPunct="1">
                        <a:lnSpc>
                          <a:spcPct val="115000"/>
                        </a:lnSpc>
                        <a:spcBef>
                          <a:spcPts val="0"/>
                        </a:spcBef>
                        <a:spcAft>
                          <a:spcPts val="0"/>
                        </a:spcAft>
                        <a:buClrTx/>
                        <a:buSzTx/>
                        <a:buFontTx/>
                        <a:buNone/>
                        <a:tabLst/>
                        <a:defRPr/>
                      </a:pPr>
                      <a:endParaRPr lang="it-IT" sz="1600" b="1" dirty="0">
                        <a:solidFill>
                          <a:schemeClr val="tx2"/>
                        </a:solidFill>
                        <a:effectLst>
                          <a:outerShdw blurRad="38100" dist="38100" dir="2700000" algn="tl">
                            <a:srgbClr val="000000">
                              <a:alpha val="43137"/>
                            </a:srgbClr>
                          </a:outerShdw>
                        </a:effectLst>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tc hMerge="1">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txBody>
                  <a:tcPr marL="52147" marR="52147"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736092">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DOCENTI</a:t>
                      </a:r>
                    </a:p>
                    <a:p>
                      <a:pPr algn="ctr">
                        <a:lnSpc>
                          <a:spcPct val="115000"/>
                        </a:lnSpc>
                        <a:spcAft>
                          <a:spcPts val="0"/>
                        </a:spcAft>
                      </a:pPr>
                      <a:endParaRPr lang="it-IT" sz="14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lnSpc>
                          <a:spcPct val="115000"/>
                        </a:lnSpc>
                        <a:spcAft>
                          <a:spcPts val="0"/>
                        </a:spcAft>
                      </a:pPr>
                      <a:endParaRPr lang="it-IT" sz="1400" b="1" dirty="0">
                        <a:solidFill>
                          <a:schemeClr val="tx2"/>
                        </a:solidFill>
                        <a:latin typeface="Verdana" pitchFamily="34" charset="0"/>
                        <a:ea typeface="Times New Roman"/>
                        <a:cs typeface="Times New Roman"/>
                      </a:endParaRPr>
                    </a:p>
                    <a:p>
                      <a:pPr algn="ctr">
                        <a:lnSpc>
                          <a:spcPct val="115000"/>
                        </a:lnSpc>
                        <a:spcAft>
                          <a:spcPts val="0"/>
                        </a:spcAft>
                      </a:pPr>
                      <a:r>
                        <a:rPr lang="it-IT" sz="1400" b="1" dirty="0">
                          <a:solidFill>
                            <a:schemeClr val="tx2"/>
                          </a:solidFill>
                          <a:latin typeface="Verdana" pitchFamily="34" charset="0"/>
                          <a:ea typeface="Times New Roman"/>
                          <a:cs typeface="Times New Roman"/>
                        </a:rPr>
                        <a:t>INCARICO</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822960">
                <a:tc>
                  <a:txBody>
                    <a:bodyPr/>
                    <a:lstStyle/>
                    <a:p>
                      <a:pPr algn="just">
                        <a:lnSpc>
                          <a:spcPct val="150000"/>
                        </a:lnSpc>
                        <a:spcAft>
                          <a:spcPts val="0"/>
                        </a:spcAft>
                      </a:pPr>
                      <a:r>
                        <a:rPr lang="it-IT" sz="1200" b="1" dirty="0">
                          <a:solidFill>
                            <a:schemeClr val="tx2"/>
                          </a:solidFill>
                          <a:latin typeface="Verdana" pitchFamily="34" charset="0"/>
                          <a:ea typeface="Times New Roman"/>
                          <a:cs typeface="Times New Roman"/>
                        </a:rPr>
                        <a:t>Carpino (BES),  </a:t>
                      </a:r>
                    </a:p>
                    <a:p>
                      <a:pPr algn="just">
                        <a:lnSpc>
                          <a:spcPct val="150000"/>
                        </a:lnSpc>
                        <a:spcAft>
                          <a:spcPts val="0"/>
                        </a:spcAft>
                      </a:pPr>
                      <a:r>
                        <a:rPr lang="it-IT" sz="1200" b="1" dirty="0" err="1">
                          <a:solidFill>
                            <a:schemeClr val="tx2"/>
                          </a:solidFill>
                          <a:latin typeface="Verdana" pitchFamily="34" charset="0"/>
                          <a:ea typeface="Times New Roman"/>
                          <a:cs typeface="Times New Roman"/>
                        </a:rPr>
                        <a:t>Morgia</a:t>
                      </a:r>
                      <a:r>
                        <a:rPr lang="it-IT" sz="1200" b="1" dirty="0">
                          <a:solidFill>
                            <a:schemeClr val="tx2"/>
                          </a:solidFill>
                          <a:latin typeface="Verdana" pitchFamily="34" charset="0"/>
                          <a:ea typeface="Times New Roman"/>
                          <a:cs typeface="Times New Roman"/>
                        </a:rPr>
                        <a:t> (DSA), </a:t>
                      </a:r>
                    </a:p>
                    <a:p>
                      <a:pPr algn="just">
                        <a:lnSpc>
                          <a:spcPct val="150000"/>
                        </a:lnSpc>
                        <a:spcAft>
                          <a:spcPts val="0"/>
                        </a:spcAft>
                      </a:pPr>
                      <a:r>
                        <a:rPr lang="it-IT" sz="1200" b="1" dirty="0" err="1">
                          <a:solidFill>
                            <a:schemeClr val="tx2"/>
                          </a:solidFill>
                          <a:latin typeface="Verdana" pitchFamily="34" charset="0"/>
                          <a:ea typeface="Times New Roman"/>
                          <a:cs typeface="Times New Roman"/>
                        </a:rPr>
                        <a:t>Paolucci</a:t>
                      </a:r>
                      <a:r>
                        <a:rPr lang="it-IT" sz="1200" b="1" dirty="0">
                          <a:solidFill>
                            <a:schemeClr val="tx2"/>
                          </a:solidFill>
                          <a:latin typeface="Verdana" pitchFamily="34" charset="0"/>
                          <a:ea typeface="Times New Roman"/>
                          <a:cs typeface="Times New Roman"/>
                        </a:rPr>
                        <a:t> (sostegno)</a:t>
                      </a:r>
                    </a:p>
                  </a:txBody>
                  <a:tcPr marL="52147" marR="52147" marT="0" marB="0">
                    <a:lnL w="571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tc>
                  <a:txBody>
                    <a:bodyPr/>
                    <a:lstStyle/>
                    <a:p>
                      <a:pPr marL="0" marR="0" indent="0" algn="just" defTabSz="914400" rtl="0" eaLnBrk="1" fontAlgn="auto" latinLnBrk="0" hangingPunct="1">
                        <a:lnSpc>
                          <a:spcPct val="200000"/>
                        </a:lnSpc>
                        <a:spcBef>
                          <a:spcPts val="0"/>
                        </a:spcBef>
                        <a:spcAft>
                          <a:spcPts val="0"/>
                        </a:spcAft>
                        <a:buClrTx/>
                        <a:buSzTx/>
                        <a:buFontTx/>
                        <a:buNone/>
                        <a:tabLst/>
                        <a:defRPr/>
                      </a:pPr>
                      <a:r>
                        <a:rPr lang="it-IT" sz="1200" b="1" dirty="0">
                          <a:solidFill>
                            <a:schemeClr val="tx2"/>
                          </a:solidFill>
                          <a:latin typeface="Verdana" pitchFamily="34" charset="0"/>
                          <a:ea typeface="Times New Roman"/>
                          <a:cs typeface="Times New Roman"/>
                        </a:rPr>
                        <a:t>Area 3 Sostegno alunni con bisogni educativi speciali</a:t>
                      </a:r>
                    </a:p>
                  </a:txBody>
                  <a:tcPr marL="52147" marR="52147" marT="0" marB="0">
                    <a:lnL w="190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9" name="Tabella 8"/>
          <p:cNvGraphicFramePr>
            <a:graphicFrameLocks noGrp="1"/>
          </p:cNvGraphicFramePr>
          <p:nvPr/>
        </p:nvGraphicFramePr>
        <p:xfrm>
          <a:off x="351607" y="4161624"/>
          <a:ext cx="6715172" cy="2569464"/>
        </p:xfrm>
        <a:graphic>
          <a:graphicData uri="http://schemas.openxmlformats.org/drawingml/2006/table">
            <a:tbl>
              <a:tblPr>
                <a:effectLst>
                  <a:outerShdw blurRad="50800" dist="38100" dir="2700000" algn="tl" rotWithShape="0">
                    <a:prstClr val="black">
                      <a:alpha val="40000"/>
                    </a:prstClr>
                  </a:outerShdw>
                </a:effectLst>
              </a:tblPr>
              <a:tblGrid>
                <a:gridCol w="6715172">
                  <a:extLst>
                    <a:ext uri="{9D8B030D-6E8A-4147-A177-3AD203B41FA5}">
                      <a16:colId xmlns:a16="http://schemas.microsoft.com/office/drawing/2014/main" xmlns="" val="20000"/>
                    </a:ext>
                  </a:extLst>
                </a:gridCol>
              </a:tblGrid>
              <a:tr h="853440">
                <a:tc>
                  <a:txBody>
                    <a:bodyPr/>
                    <a:lstStyle/>
                    <a:p>
                      <a:pPr algn="ctr">
                        <a:lnSpc>
                          <a:spcPct val="100000"/>
                        </a:lnSpc>
                        <a:spcAft>
                          <a:spcPts val="0"/>
                        </a:spcAft>
                      </a:pPr>
                      <a:endParaRPr lang="it-IT" sz="1600" b="1" dirty="0">
                        <a:solidFill>
                          <a:schemeClr val="tx2"/>
                        </a:solidFill>
                        <a:latin typeface="Verdana" pitchFamily="34" charset="0"/>
                        <a:ea typeface="Times New Roman"/>
                        <a:cs typeface="Times New Roman"/>
                      </a:endParaRPr>
                    </a:p>
                    <a:p>
                      <a:pPr algn="ctr">
                        <a:lnSpc>
                          <a:spcPct val="100000"/>
                        </a:lnSpc>
                        <a:spcAft>
                          <a:spcPts val="0"/>
                        </a:spcAft>
                      </a:pPr>
                      <a:r>
                        <a:rPr lang="it-IT" sz="1600" b="1" dirty="0">
                          <a:solidFill>
                            <a:schemeClr val="tx2"/>
                          </a:solidFill>
                          <a:latin typeface="Verdana" pitchFamily="34" charset="0"/>
                          <a:ea typeface="Times New Roman"/>
                          <a:cs typeface="Times New Roman"/>
                        </a:rPr>
                        <a:t>AZIONI</a:t>
                      </a:r>
                    </a:p>
                    <a:p>
                      <a:pPr algn="ctr">
                        <a:lnSpc>
                          <a:spcPct val="150000"/>
                        </a:lnSpc>
                        <a:spcAft>
                          <a:spcPts val="0"/>
                        </a:spcAft>
                      </a:pPr>
                      <a:endParaRPr lang="it-IT" sz="16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1F497D">
                        <a:alpha val="14902"/>
                      </a:srgbClr>
                    </a:solidFill>
                  </a:tcPr>
                </a:tc>
                <a:extLst>
                  <a:ext uri="{0D108BD9-81ED-4DB2-BD59-A6C34878D82A}">
                    <a16:rowId xmlns:a16="http://schemas.microsoft.com/office/drawing/2014/main" xmlns="" val="10000"/>
                  </a:ext>
                </a:extLst>
              </a:tr>
              <a:tr h="1716024">
                <a:tc>
                  <a:txBody>
                    <a:bodyPr/>
                    <a:lstStyle/>
                    <a:p>
                      <a:pPr marL="173038" indent="-173038" algn="just">
                        <a:lnSpc>
                          <a:spcPct val="115000"/>
                        </a:lnSpc>
                        <a:spcAft>
                          <a:spcPts val="0"/>
                        </a:spcAft>
                        <a:buFont typeface="Wingdings" pitchFamily="2" charset="2"/>
                        <a:buChar char="Ø"/>
                        <a:tabLst/>
                      </a:pPr>
                      <a:endParaRPr lang="it-IT" sz="400" b="1" dirty="0">
                        <a:solidFill>
                          <a:schemeClr val="tx2"/>
                        </a:solidFill>
                        <a:latin typeface="Verdana" pitchFamily="34" charset="0"/>
                        <a:ea typeface="Times New Roman"/>
                        <a:cs typeface="Times New Roman"/>
                      </a:endParaRP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Intervento sugli alunni con </a:t>
                      </a:r>
                      <a:r>
                        <a:rPr lang="it-IT" sz="1200" b="1" dirty="0" err="1">
                          <a:solidFill>
                            <a:schemeClr val="tx2"/>
                          </a:solidFill>
                          <a:latin typeface="Verdana" pitchFamily="34" charset="0"/>
                          <a:ea typeface="Times New Roman"/>
                          <a:cs typeface="Times New Roman"/>
                        </a:rPr>
                        <a:t>B.E.S.</a:t>
                      </a:r>
                      <a:r>
                        <a:rPr lang="it-IT" sz="1200" b="1" dirty="0">
                          <a:solidFill>
                            <a:schemeClr val="tx2"/>
                          </a:solidFill>
                          <a:latin typeface="Verdana" pitchFamily="34" charset="0"/>
                          <a:ea typeface="Times New Roman"/>
                          <a:cs typeface="Times New Roman"/>
                        </a:rPr>
                        <a:t>: </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contatti con personale scolastico, famiglie, alunni, Enti Esterni; </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coordinamento dei referenti del sostegno di tutto l’istituto; </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organizzazione dei GLH d’istituto; </a:t>
                      </a:r>
                    </a:p>
                    <a:p>
                      <a:pPr marL="173038" indent="-173038" algn="just">
                        <a:lnSpc>
                          <a:spcPct val="150000"/>
                        </a:lnSpc>
                        <a:spcAft>
                          <a:spcPts val="0"/>
                        </a:spcAft>
                        <a:buFont typeface="Wingdings" pitchFamily="2" charset="2"/>
                        <a:buChar char="Ø"/>
                      </a:pPr>
                      <a:r>
                        <a:rPr lang="it-IT" sz="1200" b="1" dirty="0">
                          <a:solidFill>
                            <a:schemeClr val="tx2"/>
                          </a:solidFill>
                          <a:latin typeface="Verdana" pitchFamily="34" charset="0"/>
                          <a:ea typeface="Times New Roman"/>
                          <a:cs typeface="Times New Roman"/>
                        </a:rPr>
                        <a:t>coordinamento AEC.</a:t>
                      </a:r>
                    </a:p>
                    <a:p>
                      <a:pPr marL="173038" indent="-173038" algn="just">
                        <a:lnSpc>
                          <a:spcPct val="150000"/>
                        </a:lnSpc>
                        <a:spcAft>
                          <a:spcPts val="0"/>
                        </a:spcAft>
                        <a:buFont typeface="Wingdings" pitchFamily="2" charset="2"/>
                        <a:buChar char="Ø"/>
                      </a:pPr>
                      <a:endParaRPr lang="it-IT" sz="1200" b="1" dirty="0">
                        <a:solidFill>
                          <a:schemeClr val="tx2"/>
                        </a:solidFill>
                        <a:latin typeface="Verdana" pitchFamily="34" charset="0"/>
                        <a:ea typeface="Times New Roman"/>
                        <a:cs typeface="Times New Roman"/>
                      </a:endParaRPr>
                    </a:p>
                  </a:txBody>
                  <a:tcPr marL="52147" marR="52147" marT="0" marB="0">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CasellaDiTesto 3"/>
          <p:cNvSpPr txBox="1">
            <a:spLocks noChangeArrowheads="1"/>
          </p:cNvSpPr>
          <p:nvPr/>
        </p:nvSpPr>
        <p:spPr bwMode="auto">
          <a:xfrm>
            <a:off x="350838" y="9377363"/>
            <a:ext cx="1500187" cy="276225"/>
          </a:xfrm>
          <a:prstGeom prst="rect">
            <a:avLst/>
          </a:prstGeom>
          <a:noFill/>
          <a:ln w="9525">
            <a:noFill/>
            <a:miter lim="800000"/>
            <a:headEnd/>
            <a:tailEnd/>
          </a:ln>
        </p:spPr>
        <p:txBody>
          <a:bodyPr>
            <a:spAutoFit/>
          </a:bodyPr>
          <a:lstStyle/>
          <a:p>
            <a:r>
              <a:rPr lang="it-IT" sz="1200" b="1" dirty="0">
                <a:latin typeface="Verdana" pitchFamily="34" charset="0"/>
                <a:hlinkClick r:id="rId3" action="ppaction://hlinksldjump"/>
              </a:rPr>
              <a:t>indice</a:t>
            </a:r>
            <a:endParaRPr lang="it-IT" sz="1200" b="1" dirty="0">
              <a:latin typeface="Verdana" pitchFamily="34" charset="0"/>
            </a:endParaRPr>
          </a:p>
        </p:txBody>
      </p:sp>
      <p:sp>
        <p:nvSpPr>
          <p:cNvPr id="10" name="Rettangolo 9"/>
          <p:cNvSpPr/>
          <p:nvPr/>
        </p:nvSpPr>
        <p:spPr>
          <a:xfrm>
            <a:off x="6066647" y="9305160"/>
            <a:ext cx="862737" cy="283539"/>
          </a:xfrm>
          <a:prstGeom prst="rect">
            <a:avLst/>
          </a:prstGeom>
        </p:spPr>
        <p:txBody>
          <a:bodyPr wrap="none">
            <a:spAutoFit/>
          </a:bodyPr>
          <a:lstStyle/>
          <a:p>
            <a:pPr algn="ctr">
              <a:lnSpc>
                <a:spcPct val="115000"/>
              </a:lnSpc>
              <a:spcAft>
                <a:spcPts val="0"/>
              </a:spcAft>
            </a:pPr>
            <a:r>
              <a:rPr lang="it-IT" sz="1200" b="1" dirty="0">
                <a:solidFill>
                  <a:schemeClr val="tx2"/>
                </a:solidFill>
                <a:latin typeface="Verdana" pitchFamily="34" charset="0"/>
                <a:ea typeface="Times New Roman"/>
                <a:cs typeface="Times New Roman"/>
                <a:hlinkClick r:id="rId4" action="ppaction://hlinksldjump"/>
              </a:rPr>
              <a:t>indietro</a:t>
            </a:r>
            <a:endParaRPr lang="it-IT" sz="1200" b="1" dirty="0">
              <a:solidFill>
                <a:schemeClr val="tx2"/>
              </a:solidFill>
              <a:latin typeface="Verdana" pitchFamily="34" charset="0"/>
              <a:ea typeface="Times New Roman"/>
              <a:cs typeface="Times New Roman"/>
            </a:endParaRPr>
          </a:p>
        </p:txBody>
      </p:sp>
      <p:sp>
        <p:nvSpPr>
          <p:cNvPr id="11" name="CasellaDiTesto 10"/>
          <p:cNvSpPr txBox="1"/>
          <p:nvPr/>
        </p:nvSpPr>
        <p:spPr>
          <a:xfrm>
            <a:off x="0" y="231775"/>
            <a:ext cx="7561263" cy="830997"/>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IV – Struttura organizzativa</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a:p>
            <a:pPr algn="ctr" fontAlgn="auto">
              <a:spcBef>
                <a:spcPts val="0"/>
              </a:spcBef>
              <a:spcAft>
                <a:spcPts val="0"/>
              </a:spcAft>
              <a:defRPr/>
            </a:pPr>
            <a:r>
              <a:rPr lang="it-IT" sz="1600" b="1" dirty="0">
                <a:effectLst>
                  <a:outerShdw dist="12700" dir="5400000" algn="ctr" rotWithShape="0">
                    <a:schemeClr val="bg1">
                      <a:lumMod val="50000"/>
                      <a:alpha val="20000"/>
                    </a:schemeClr>
                  </a:outerShdw>
                </a:effectLst>
                <a:latin typeface="Verdana" pitchFamily="34" charset="0"/>
                <a:cs typeface="+mn-cs"/>
              </a:rPr>
              <a:t>e2) Funzioni strumentali</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585788"/>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1200" b="1" dirty="0">
                <a:effectLst>
                  <a:outerShdw blurRad="50800" dist="38100" algn="tr" rotWithShape="0">
                    <a:prstClr val="black">
                      <a:alpha val="40000"/>
                    </a:prstClr>
                  </a:outerShdw>
                </a:effectLst>
                <a:latin typeface="Verdana" pitchFamily="34" charset="0"/>
                <a:cs typeface="+mn-cs"/>
              </a:rPr>
              <a:t> </a:t>
            </a:r>
          </a:p>
        </p:txBody>
      </p:sp>
      <p:sp>
        <p:nvSpPr>
          <p:cNvPr id="6" name="Text Box 1"/>
          <p:cNvSpPr txBox="1">
            <a:spLocks noChangeArrowheads="1"/>
          </p:cNvSpPr>
          <p:nvPr/>
        </p:nvSpPr>
        <p:spPr bwMode="auto">
          <a:xfrm>
            <a:off x="1208088" y="628650"/>
            <a:ext cx="5245100" cy="390525"/>
          </a:xfrm>
          <a:prstGeom prst="rect">
            <a:avLst/>
          </a:prstGeom>
          <a:gradFill rotWithShape="0">
            <a:gsLst>
              <a:gs pos="0">
                <a:srgbClr val="FFC000">
                  <a:gamma/>
                  <a:tint val="20000"/>
                  <a:invGamma/>
                </a:srgbClr>
              </a:gs>
              <a:gs pos="100000">
                <a:srgbClr val="FFC000"/>
              </a:gs>
            </a:gsLst>
            <a:path path="shape">
              <a:fillToRect l="50000" t="50000" r="50000" b="50000"/>
            </a:path>
          </a:gradFill>
          <a:ln w="57150" cmpd="thickThin">
            <a:solidFill>
              <a:srgbClr val="1F497D"/>
            </a:solidFill>
            <a:miter lim="800000"/>
            <a:headEnd/>
            <a:tailEnd/>
          </a:ln>
          <a:effectLst>
            <a:outerShdw dist="35921" dir="2700000" algn="ctr" rotWithShape="0">
              <a:srgbClr val="808080">
                <a:alpha val="50000"/>
              </a:srgbClr>
            </a:outerShdw>
          </a:effectLst>
        </p:spPr>
        <p:txBody>
          <a:bodyPr/>
          <a:lstStyle/>
          <a:p>
            <a:pPr algn="ctr">
              <a:spcAft>
                <a:spcPts val="1000"/>
              </a:spcAft>
              <a:defRPr/>
            </a:pPr>
            <a:r>
              <a:rPr lang="it-IT" sz="1400" b="1" dirty="0">
                <a:latin typeface="Verdana" pitchFamily="34" charset="0"/>
                <a:cs typeface="+mn-cs"/>
              </a:rPr>
              <a:t>Normativa di riferimento</a:t>
            </a:r>
            <a:endParaRPr lang="it-IT" dirty="0">
              <a:latin typeface="Arial" pitchFamily="34" charset="0"/>
              <a:cs typeface="+mn-cs"/>
            </a:endParaRPr>
          </a:p>
        </p:txBody>
      </p:sp>
      <p:sp>
        <p:nvSpPr>
          <p:cNvPr id="7" name="Text Box 2"/>
          <p:cNvSpPr txBox="1">
            <a:spLocks noChangeArrowheads="1"/>
          </p:cNvSpPr>
          <p:nvPr/>
        </p:nvSpPr>
        <p:spPr bwMode="auto">
          <a:xfrm>
            <a:off x="779463" y="1414463"/>
            <a:ext cx="2097087" cy="390525"/>
          </a:xfrm>
          <a:prstGeom prst="rect">
            <a:avLst/>
          </a:prstGeom>
          <a:gradFill rotWithShape="0">
            <a:gsLst>
              <a:gs pos="0">
                <a:srgbClr val="FFC000">
                  <a:gamma/>
                  <a:tint val="0"/>
                  <a:invGamma/>
                </a:srgbClr>
              </a:gs>
              <a:gs pos="100000">
                <a:srgbClr val="FFC000"/>
              </a:gs>
            </a:gsLst>
            <a:path path="shape">
              <a:fillToRect l="50000" t="50000" r="50000" b="50000"/>
            </a:path>
          </a:gradFill>
          <a:ln w="57150" cmpd="thickThin">
            <a:solidFill>
              <a:srgbClr val="1F497D"/>
            </a:solidFill>
            <a:miter lim="800000"/>
            <a:headEnd/>
            <a:tailEnd/>
          </a:ln>
          <a:effectLst>
            <a:outerShdw dist="35921" dir="2700000" algn="ctr" rotWithShape="0">
              <a:srgbClr val="808080">
                <a:alpha val="50000"/>
              </a:srgbClr>
            </a:outerShdw>
          </a:effectLst>
        </p:spPr>
        <p:txBody>
          <a:bodyPr/>
          <a:lstStyle/>
          <a:p>
            <a:pPr algn="ctr">
              <a:spcAft>
                <a:spcPts val="1000"/>
              </a:spcAft>
              <a:defRPr/>
            </a:pPr>
            <a:r>
              <a:rPr lang="it-IT" sz="1400" b="1" dirty="0">
                <a:latin typeface="Verdana" pitchFamily="34" charset="0"/>
                <a:cs typeface="+mn-cs"/>
                <a:hlinkClick r:id="rId3" action="ppaction://hlinksldjump"/>
              </a:rPr>
              <a:t>introduzione</a:t>
            </a:r>
            <a:endParaRPr lang="it-IT" dirty="0">
              <a:latin typeface="Arial" pitchFamily="34" charset="0"/>
              <a:cs typeface="+mn-cs"/>
            </a:endParaRPr>
          </a:p>
        </p:txBody>
      </p:sp>
      <p:sp>
        <p:nvSpPr>
          <p:cNvPr id="9" name="Text Box 3"/>
          <p:cNvSpPr txBox="1">
            <a:spLocks noChangeArrowheads="1"/>
          </p:cNvSpPr>
          <p:nvPr/>
        </p:nvSpPr>
        <p:spPr bwMode="auto">
          <a:xfrm>
            <a:off x="4851400" y="1414463"/>
            <a:ext cx="2097088" cy="409575"/>
          </a:xfrm>
          <a:prstGeom prst="rect">
            <a:avLst/>
          </a:prstGeom>
          <a:gradFill rotWithShape="1">
            <a:gsLst>
              <a:gs pos="0">
                <a:srgbClr val="FFFFFF"/>
              </a:gs>
              <a:gs pos="100000">
                <a:srgbClr val="FFC000"/>
              </a:gs>
            </a:gsLst>
            <a:path path="shape">
              <a:fillToRect l="50000" t="50000" r="50000" b="50000"/>
            </a:path>
          </a:gradFill>
          <a:ln w="57150" cmpd="thickThin">
            <a:solidFill>
              <a:srgbClr val="1F497D"/>
            </a:solidFill>
            <a:miter lim="800000"/>
            <a:headEnd/>
            <a:tailEnd/>
          </a:ln>
          <a:effectLst>
            <a:outerShdw dist="35921" dir="2700000" algn="ctr" rotWithShape="0">
              <a:srgbClr val="808080">
                <a:alpha val="50000"/>
              </a:srgbClr>
            </a:outerShdw>
          </a:effectLst>
        </p:spPr>
        <p:txBody>
          <a:bodyPr/>
          <a:lstStyle/>
          <a:p>
            <a:pPr algn="ctr">
              <a:spcAft>
                <a:spcPts val="1000"/>
              </a:spcAft>
              <a:defRPr/>
            </a:pPr>
            <a:r>
              <a:rPr lang="it-IT" sz="1400" b="1" dirty="0">
                <a:latin typeface="Verdana" pitchFamily="34" charset="0"/>
                <a:cs typeface="+mn-cs"/>
                <a:hlinkClick r:id="rId4" action="ppaction://hlinksldjump"/>
              </a:rPr>
              <a:t>Finalità generali</a:t>
            </a:r>
            <a:endParaRPr lang="it-IT" dirty="0">
              <a:latin typeface="Arial" pitchFamily="34" charset="0"/>
              <a:cs typeface="+mn-cs"/>
            </a:endParaRPr>
          </a:p>
        </p:txBody>
      </p:sp>
      <p:sp>
        <p:nvSpPr>
          <p:cNvPr id="10" name="Text Box 4"/>
          <p:cNvSpPr txBox="1">
            <a:spLocks noChangeArrowheads="1"/>
          </p:cNvSpPr>
          <p:nvPr/>
        </p:nvSpPr>
        <p:spPr bwMode="auto">
          <a:xfrm>
            <a:off x="1422400" y="2160588"/>
            <a:ext cx="4972050" cy="581025"/>
          </a:xfrm>
          <a:prstGeom prst="rect">
            <a:avLst/>
          </a:prstGeom>
          <a:gradFill rotWithShape="1">
            <a:gsLst>
              <a:gs pos="0">
                <a:srgbClr val="FFFFFF"/>
              </a:gs>
              <a:gs pos="100000">
                <a:srgbClr val="DBE5F1"/>
              </a:gs>
            </a:gsLst>
            <a:path path="shape">
              <a:fillToRect l="50000" t="50000" r="50000" b="50000"/>
            </a:path>
          </a:gradFill>
          <a:ln w="57150" cmpd="thickThin">
            <a:solidFill>
              <a:srgbClr val="0070C0"/>
            </a:solidFill>
            <a:miter lim="800000"/>
            <a:headEnd/>
            <a:tailEnd/>
          </a:ln>
          <a:effectLst>
            <a:outerShdw dist="35921" dir="2700000" algn="ctr" rotWithShape="0">
              <a:srgbClr val="808080">
                <a:alpha val="50000"/>
              </a:srgbClr>
            </a:outerShdw>
          </a:effectLst>
        </p:spPr>
        <p:txBody>
          <a:bodyPr/>
          <a:lstStyle/>
          <a:p>
            <a:pPr algn="ctr">
              <a:spcAft>
                <a:spcPts val="1000"/>
              </a:spcAft>
              <a:defRPr/>
            </a:pPr>
            <a:r>
              <a:rPr lang="it-IT" sz="1400" b="1">
                <a:latin typeface="Verdana" pitchFamily="34" charset="0"/>
                <a:cs typeface="+mn-cs"/>
              </a:rPr>
              <a:t>Struttura del curricolo:                                 curricolo orizzontale e verticale</a:t>
            </a:r>
            <a:endParaRPr lang="it-IT">
              <a:latin typeface="Arial" pitchFamily="34" charset="0"/>
              <a:cs typeface="+mn-cs"/>
            </a:endParaRPr>
          </a:p>
        </p:txBody>
      </p:sp>
      <p:sp>
        <p:nvSpPr>
          <p:cNvPr id="11" name="Text Box 5"/>
          <p:cNvSpPr txBox="1">
            <a:spLocks noChangeArrowheads="1"/>
          </p:cNvSpPr>
          <p:nvPr/>
        </p:nvSpPr>
        <p:spPr bwMode="auto">
          <a:xfrm>
            <a:off x="354013" y="3000375"/>
            <a:ext cx="1819275" cy="876300"/>
          </a:xfrm>
          <a:prstGeom prst="rect">
            <a:avLst/>
          </a:prstGeom>
          <a:gradFill rotWithShape="1">
            <a:gsLst>
              <a:gs pos="0">
                <a:srgbClr val="FFFFFF"/>
              </a:gs>
              <a:gs pos="100000">
                <a:srgbClr val="C6D9F1"/>
              </a:gs>
            </a:gsLst>
            <a:path path="shape">
              <a:fillToRect l="50000" t="50000" r="50000" b="50000"/>
            </a:path>
          </a:gradFill>
          <a:ln w="57150" cmpd="thickThin">
            <a:solidFill>
              <a:srgbClr val="0070C0"/>
            </a:solidFill>
            <a:miter lim="800000"/>
            <a:headEnd/>
            <a:tailEnd/>
          </a:ln>
          <a:effectLst>
            <a:outerShdw dist="35921" dir="2700000" algn="ctr" rotWithShape="0">
              <a:srgbClr val="808080">
                <a:alpha val="50000"/>
              </a:srgbClr>
            </a:outerShdw>
          </a:effectLst>
        </p:spPr>
        <p:txBody>
          <a:bodyPr/>
          <a:lstStyle/>
          <a:p>
            <a:pPr algn="ctr">
              <a:spcAft>
                <a:spcPts val="1000"/>
              </a:spcAft>
              <a:defRPr/>
            </a:pPr>
            <a:r>
              <a:rPr lang="it-IT" sz="1400" b="1" dirty="0">
                <a:latin typeface="Verdana" pitchFamily="34" charset="0"/>
                <a:cs typeface="+mn-cs"/>
                <a:hlinkClick r:id="rId5" action="ppaction://hlinksldjump"/>
              </a:rPr>
              <a:t>Analisi delle situazioni di partenza</a:t>
            </a:r>
            <a:endParaRPr lang="it-IT" b="1" dirty="0">
              <a:latin typeface="Arial" pitchFamily="34" charset="0"/>
              <a:cs typeface="+mn-cs"/>
            </a:endParaRPr>
          </a:p>
        </p:txBody>
      </p:sp>
      <p:sp>
        <p:nvSpPr>
          <p:cNvPr id="12" name="Text Box 6"/>
          <p:cNvSpPr txBox="1">
            <a:spLocks noChangeArrowheads="1"/>
          </p:cNvSpPr>
          <p:nvPr/>
        </p:nvSpPr>
        <p:spPr bwMode="auto">
          <a:xfrm>
            <a:off x="2917825" y="3171825"/>
            <a:ext cx="2514600" cy="685800"/>
          </a:xfrm>
          <a:prstGeom prst="rect">
            <a:avLst/>
          </a:prstGeom>
          <a:gradFill rotWithShape="1">
            <a:gsLst>
              <a:gs pos="0">
                <a:srgbClr val="FFFFFF"/>
              </a:gs>
              <a:gs pos="100000">
                <a:srgbClr val="C6D9F1"/>
              </a:gs>
            </a:gsLst>
            <a:path path="shape">
              <a:fillToRect l="50000" t="50000" r="50000" b="50000"/>
            </a:path>
          </a:gradFill>
          <a:ln w="57150" cmpd="thickThin">
            <a:solidFill>
              <a:srgbClr val="0070C0"/>
            </a:solidFill>
            <a:miter lim="800000"/>
            <a:headEnd/>
            <a:tailEnd/>
          </a:ln>
          <a:effectLst>
            <a:outerShdw dist="35921" dir="2700000" algn="ctr" rotWithShape="0">
              <a:srgbClr val="808080">
                <a:alpha val="50000"/>
              </a:srgbClr>
            </a:outerShdw>
          </a:effectLst>
        </p:spPr>
        <p:txBody>
          <a:bodyPr/>
          <a:lstStyle/>
          <a:p>
            <a:pPr algn="ctr">
              <a:spcAft>
                <a:spcPts val="1000"/>
              </a:spcAft>
              <a:defRPr/>
            </a:pPr>
            <a:r>
              <a:rPr lang="it-IT" sz="1400" b="1" dirty="0">
                <a:latin typeface="Verdana" pitchFamily="34" charset="0"/>
                <a:cs typeface="+mn-cs"/>
                <a:hlinkClick r:id="rId6" action="ppaction://hlinksldjump"/>
              </a:rPr>
              <a:t>Progettazione educativo/didattica</a:t>
            </a:r>
            <a:endParaRPr lang="it-IT" dirty="0">
              <a:latin typeface="Arial" pitchFamily="34" charset="0"/>
              <a:cs typeface="+mn-cs"/>
            </a:endParaRPr>
          </a:p>
        </p:txBody>
      </p:sp>
      <p:sp>
        <p:nvSpPr>
          <p:cNvPr id="13" name="Text Box 7"/>
          <p:cNvSpPr txBox="1">
            <a:spLocks noChangeArrowheads="1"/>
          </p:cNvSpPr>
          <p:nvPr/>
        </p:nvSpPr>
        <p:spPr bwMode="auto">
          <a:xfrm>
            <a:off x="6207902" y="3001148"/>
            <a:ext cx="1133475" cy="6756400"/>
          </a:xfrm>
          <a:prstGeom prst="rect">
            <a:avLst/>
          </a:prstGeom>
          <a:gradFill rotWithShape="1">
            <a:gsLst>
              <a:gs pos="0">
                <a:srgbClr val="FFFFFF"/>
              </a:gs>
              <a:gs pos="100000">
                <a:srgbClr val="C6D9F1"/>
              </a:gs>
            </a:gsLst>
            <a:path path="shape">
              <a:fillToRect l="50000" t="50000" r="50000" b="50000"/>
            </a:path>
          </a:gradFill>
          <a:ln w="57150" cmpd="thickThin">
            <a:solidFill>
              <a:srgbClr val="0070C0"/>
            </a:solidFill>
            <a:miter lim="800000"/>
            <a:headEnd/>
            <a:tailEnd/>
          </a:ln>
          <a:effectLst>
            <a:outerShdw dist="35921" dir="2700000" algn="ctr" rotWithShape="0">
              <a:srgbClr val="808080">
                <a:alpha val="50000"/>
              </a:srgbClr>
            </a:outerShdw>
          </a:effectLst>
        </p:spPr>
        <p:txBody>
          <a:bodyPr vert="vert270"/>
          <a:lstStyle/>
          <a:p>
            <a:pPr algn="ctr">
              <a:spcAft>
                <a:spcPts val="1000"/>
              </a:spcAft>
              <a:defRPr/>
            </a:pPr>
            <a:endParaRPr lang="it-IT" sz="800" dirty="0">
              <a:latin typeface="Verdana" pitchFamily="34" charset="0"/>
              <a:cs typeface="+mn-cs"/>
            </a:endParaRPr>
          </a:p>
          <a:p>
            <a:pPr algn="ctr">
              <a:spcAft>
                <a:spcPts val="1000"/>
              </a:spcAft>
              <a:defRPr/>
            </a:pPr>
            <a:r>
              <a:rPr lang="it-IT" sz="1400" b="1" dirty="0">
                <a:latin typeface="Verdana" pitchFamily="34" charset="0"/>
                <a:cs typeface="+mn-cs"/>
                <a:hlinkClick r:id="rId7" action="ppaction://hlinksldjump"/>
              </a:rPr>
              <a:t>traguardi</a:t>
            </a:r>
            <a:endParaRPr lang="it-IT" dirty="0">
              <a:latin typeface="Arial" pitchFamily="34" charset="0"/>
              <a:cs typeface="+mn-cs"/>
            </a:endParaRPr>
          </a:p>
        </p:txBody>
      </p:sp>
      <p:sp>
        <p:nvSpPr>
          <p:cNvPr id="14" name="Text Box 8"/>
          <p:cNvSpPr txBox="1">
            <a:spLocks noChangeArrowheads="1"/>
          </p:cNvSpPr>
          <p:nvPr/>
        </p:nvSpPr>
        <p:spPr bwMode="auto">
          <a:xfrm>
            <a:off x="595313" y="4056063"/>
            <a:ext cx="4908550" cy="5700712"/>
          </a:xfrm>
          <a:prstGeom prst="rect">
            <a:avLst/>
          </a:prstGeom>
          <a:gradFill rotWithShape="1">
            <a:gsLst>
              <a:gs pos="0">
                <a:srgbClr val="C00000"/>
              </a:gs>
              <a:gs pos="50000">
                <a:srgbClr val="FFFFFF"/>
              </a:gs>
              <a:gs pos="100000">
                <a:srgbClr val="C00000"/>
              </a:gs>
            </a:gsLst>
            <a:lin ang="5400000" scaled="1"/>
          </a:gradFill>
          <a:ln w="76200" cmpd="tri">
            <a:solidFill>
              <a:srgbClr val="C00000"/>
            </a:solidFill>
            <a:miter lim="800000"/>
            <a:headEnd/>
            <a:tailEnd/>
          </a:ln>
          <a:effectLst>
            <a:outerShdw dist="35921" dir="2700000" algn="ctr" rotWithShape="0">
              <a:srgbClr val="808080">
                <a:alpha val="50000"/>
              </a:srgbClr>
            </a:outerShdw>
          </a:effectLst>
        </p:spPr>
        <p:txBody>
          <a:bodyPr/>
          <a:lstStyle/>
          <a:p>
            <a:pPr algn="ctr">
              <a:spcAft>
                <a:spcPts val="1000"/>
              </a:spcAft>
              <a:defRPr/>
            </a:pPr>
            <a:r>
              <a:rPr lang="it-IT" sz="1400" b="1" dirty="0">
                <a:solidFill>
                  <a:schemeClr val="bg1"/>
                </a:solidFill>
                <a:effectLst>
                  <a:outerShdw blurRad="38100" dist="38100" dir="2700000" algn="tl">
                    <a:srgbClr val="FFFFFF"/>
                  </a:outerShdw>
                </a:effectLst>
                <a:latin typeface="Verdana" pitchFamily="34" charset="0"/>
                <a:cs typeface="+mn-cs"/>
              </a:rPr>
              <a:t>Curricolo formativo verticale</a:t>
            </a: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lgn="ctr">
              <a:spcAft>
                <a:spcPts val="1000"/>
              </a:spcAft>
              <a:defRPr/>
            </a:pPr>
            <a:endParaRPr lang="it-IT" sz="1400" b="1" dirty="0">
              <a:effectLst>
                <a:outerShdw blurRad="38100" dist="38100" dir="2700000" algn="tl">
                  <a:srgbClr val="FFFFFF"/>
                </a:outerShdw>
              </a:effectLst>
              <a:latin typeface="Verdana" pitchFamily="34" charset="0"/>
              <a:cs typeface="+mn-cs"/>
            </a:endParaRPr>
          </a:p>
          <a:p>
            <a:pPr>
              <a:spcAft>
                <a:spcPts val="1000"/>
              </a:spcAft>
              <a:defRPr/>
            </a:pPr>
            <a:endParaRPr lang="it-IT" sz="1400" b="1" dirty="0">
              <a:effectLst>
                <a:outerShdw blurRad="38100" dist="38100" dir="2700000" algn="tl">
                  <a:srgbClr val="FFFFFF"/>
                </a:outerShdw>
              </a:effectLst>
              <a:latin typeface="Verdana" pitchFamily="34" charset="0"/>
              <a:cs typeface="+mn-cs"/>
            </a:endParaRPr>
          </a:p>
          <a:p>
            <a:pPr>
              <a:defRPr/>
            </a:pPr>
            <a:endParaRPr lang="it-IT" dirty="0">
              <a:latin typeface="Arial" pitchFamily="34" charset="0"/>
              <a:cs typeface="+mn-cs"/>
            </a:endParaRPr>
          </a:p>
        </p:txBody>
      </p:sp>
      <p:sp>
        <p:nvSpPr>
          <p:cNvPr id="15" name="Text Box 9"/>
          <p:cNvSpPr txBox="1">
            <a:spLocks noChangeArrowheads="1"/>
          </p:cNvSpPr>
          <p:nvPr/>
        </p:nvSpPr>
        <p:spPr bwMode="auto">
          <a:xfrm>
            <a:off x="1574800" y="5565775"/>
            <a:ext cx="3768725" cy="4079875"/>
          </a:xfrm>
          <a:prstGeom prst="rect">
            <a:avLst/>
          </a:prstGeom>
          <a:gradFill rotWithShape="1">
            <a:gsLst>
              <a:gs pos="0">
                <a:srgbClr val="FFFFFF"/>
              </a:gs>
              <a:gs pos="100000">
                <a:srgbClr val="D6E3BC"/>
              </a:gs>
            </a:gsLst>
            <a:path path="shape">
              <a:fillToRect l="50000" t="50000" r="50000" b="50000"/>
            </a:path>
          </a:gradFill>
          <a:ln w="57150" cmpd="thickThin">
            <a:solidFill>
              <a:srgbClr val="00B05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it-IT" sz="1400" b="1">
                <a:latin typeface="Verdana" pitchFamily="34" charset="0"/>
                <a:cs typeface="+mn-cs"/>
              </a:rPr>
              <a:t>Curricolo formativo orizzontale</a:t>
            </a:r>
          </a:p>
          <a:p>
            <a:pPr algn="ctr">
              <a:spcAft>
                <a:spcPts val="1000"/>
              </a:spcAft>
              <a:defRPr/>
            </a:pPr>
            <a:endParaRPr lang="it-IT" sz="1400" b="1">
              <a:latin typeface="Verdana" pitchFamily="34" charset="0"/>
              <a:cs typeface="+mn-cs"/>
            </a:endParaRPr>
          </a:p>
          <a:p>
            <a:pPr algn="ctr">
              <a:spcAft>
                <a:spcPts val="1000"/>
              </a:spcAft>
              <a:defRPr/>
            </a:pPr>
            <a:endParaRPr lang="it-IT" sz="1400" b="1">
              <a:latin typeface="Verdana" pitchFamily="34" charset="0"/>
              <a:cs typeface="+mn-cs"/>
            </a:endParaRPr>
          </a:p>
          <a:p>
            <a:pPr algn="ctr">
              <a:spcAft>
                <a:spcPts val="1000"/>
              </a:spcAft>
              <a:defRPr/>
            </a:pPr>
            <a:endParaRPr lang="it-IT" sz="1400" b="1">
              <a:latin typeface="Verdana" pitchFamily="34" charset="0"/>
              <a:cs typeface="+mn-cs"/>
            </a:endParaRPr>
          </a:p>
          <a:p>
            <a:pPr algn="ctr">
              <a:spcAft>
                <a:spcPts val="1000"/>
              </a:spcAft>
              <a:defRPr/>
            </a:pPr>
            <a:endParaRPr lang="it-IT" sz="1400" b="1">
              <a:latin typeface="Verdana" pitchFamily="34" charset="0"/>
              <a:cs typeface="+mn-cs"/>
            </a:endParaRPr>
          </a:p>
          <a:p>
            <a:pPr>
              <a:defRPr/>
            </a:pPr>
            <a:endParaRPr lang="it-IT">
              <a:latin typeface="Arial" pitchFamily="34" charset="0"/>
              <a:cs typeface="+mn-cs"/>
            </a:endParaRPr>
          </a:p>
        </p:txBody>
      </p:sp>
      <p:sp>
        <p:nvSpPr>
          <p:cNvPr id="16" name="Text Box 10"/>
          <p:cNvSpPr txBox="1">
            <a:spLocks noChangeArrowheads="1"/>
          </p:cNvSpPr>
          <p:nvPr/>
        </p:nvSpPr>
        <p:spPr bwMode="auto">
          <a:xfrm>
            <a:off x="1643063" y="5995988"/>
            <a:ext cx="1274762" cy="542925"/>
          </a:xfrm>
          <a:prstGeom prst="rect">
            <a:avLst/>
          </a:prstGeom>
          <a:gradFill rotWithShape="1">
            <a:gsLst>
              <a:gs pos="0">
                <a:srgbClr val="FFFFFF"/>
              </a:gs>
              <a:gs pos="100000">
                <a:srgbClr val="DBE5F1"/>
              </a:gs>
            </a:gsLst>
            <a:path path="shape">
              <a:fillToRect l="50000" t="50000" r="50000" b="50000"/>
            </a:path>
          </a:gradFill>
          <a:ln w="57150" cmpd="thickThin">
            <a:solidFill>
              <a:srgbClr val="0070C0"/>
            </a:solidFill>
            <a:miter lim="800000"/>
            <a:headEnd/>
            <a:tailEnd/>
          </a:ln>
          <a:effectLst>
            <a:outerShdw dist="35921" dir="2700000" algn="ctr" rotWithShape="0">
              <a:srgbClr val="808080"/>
            </a:outerShdw>
          </a:effectLst>
        </p:spPr>
        <p:txBody>
          <a:bodyPr/>
          <a:lstStyle/>
          <a:p>
            <a:pPr algn="ctr">
              <a:spcAft>
                <a:spcPts val="1000"/>
              </a:spcAft>
              <a:defRPr/>
            </a:pPr>
            <a:r>
              <a:rPr lang="it-IT" sz="1100" b="1" dirty="0">
                <a:latin typeface="Verdana" pitchFamily="34" charset="0"/>
                <a:cs typeface="+mn-cs"/>
                <a:hlinkClick r:id="rId8" action="ppaction://hlinksldjump"/>
              </a:rPr>
              <a:t>Scuola dell’infanzia</a:t>
            </a:r>
            <a:endParaRPr lang="it-IT" dirty="0">
              <a:latin typeface="Arial" pitchFamily="34" charset="0"/>
              <a:cs typeface="+mn-cs"/>
            </a:endParaRPr>
          </a:p>
        </p:txBody>
      </p:sp>
      <p:sp>
        <p:nvSpPr>
          <p:cNvPr id="17" name="Text Box 11"/>
          <p:cNvSpPr txBox="1">
            <a:spLocks noChangeArrowheads="1"/>
          </p:cNvSpPr>
          <p:nvPr/>
        </p:nvSpPr>
        <p:spPr bwMode="auto">
          <a:xfrm>
            <a:off x="3027363" y="5995988"/>
            <a:ext cx="2249487" cy="542925"/>
          </a:xfrm>
          <a:prstGeom prst="rect">
            <a:avLst/>
          </a:prstGeom>
          <a:gradFill rotWithShape="1">
            <a:gsLst>
              <a:gs pos="0">
                <a:srgbClr val="FFFFFF"/>
              </a:gs>
              <a:gs pos="100000">
                <a:srgbClr val="DBE5F1"/>
              </a:gs>
            </a:gsLst>
            <a:path path="shape">
              <a:fillToRect l="50000" t="50000" r="50000" b="50000"/>
            </a:path>
          </a:gradFill>
          <a:ln w="57150" cmpd="thickThin">
            <a:solidFill>
              <a:srgbClr val="FFC000"/>
            </a:solidFill>
            <a:miter lim="800000"/>
            <a:headEnd/>
            <a:tailEnd/>
          </a:ln>
          <a:effectLst>
            <a:outerShdw dist="35921" dir="2700000" algn="ctr" rotWithShape="0">
              <a:srgbClr val="808080"/>
            </a:outerShdw>
          </a:effectLst>
        </p:spPr>
        <p:txBody>
          <a:bodyPr/>
          <a:lstStyle/>
          <a:p>
            <a:pPr algn="ctr">
              <a:spcAft>
                <a:spcPts val="1000"/>
              </a:spcAft>
              <a:defRPr/>
            </a:pPr>
            <a:r>
              <a:rPr lang="it-IT" sz="1100" b="1">
                <a:latin typeface="Verdana" pitchFamily="34" charset="0"/>
                <a:cs typeface="+mn-cs"/>
              </a:rPr>
              <a:t>Primo ciclo di istruzione</a:t>
            </a:r>
          </a:p>
          <a:p>
            <a:pPr>
              <a:defRPr/>
            </a:pPr>
            <a:endParaRPr lang="it-IT">
              <a:latin typeface="Arial" pitchFamily="34" charset="0"/>
              <a:cs typeface="+mn-cs"/>
            </a:endParaRPr>
          </a:p>
        </p:txBody>
      </p:sp>
      <p:sp>
        <p:nvSpPr>
          <p:cNvPr id="18" name="Text Box 10"/>
          <p:cNvSpPr txBox="1">
            <a:spLocks noChangeArrowheads="1"/>
          </p:cNvSpPr>
          <p:nvPr/>
        </p:nvSpPr>
        <p:spPr bwMode="auto">
          <a:xfrm>
            <a:off x="1636713" y="7272338"/>
            <a:ext cx="1274762" cy="542925"/>
          </a:xfrm>
          <a:prstGeom prst="rect">
            <a:avLst/>
          </a:prstGeom>
          <a:gradFill rotWithShape="1">
            <a:gsLst>
              <a:gs pos="0">
                <a:srgbClr val="FFFFFF"/>
              </a:gs>
              <a:gs pos="100000">
                <a:srgbClr val="DBE5F1"/>
              </a:gs>
            </a:gsLst>
            <a:path path="shape">
              <a:fillToRect l="50000" t="50000" r="50000" b="50000"/>
            </a:path>
          </a:gradFill>
          <a:ln w="57150" cmpd="thickThin">
            <a:solidFill>
              <a:srgbClr val="0070C0"/>
            </a:solidFill>
            <a:miter lim="800000"/>
            <a:headEnd/>
            <a:tailEnd/>
          </a:ln>
          <a:effectLst>
            <a:outerShdw dist="35921" dir="2700000" algn="ctr" rotWithShape="0">
              <a:srgbClr val="808080"/>
            </a:outerShdw>
          </a:effectLst>
        </p:spPr>
        <p:txBody>
          <a:bodyPr/>
          <a:lstStyle/>
          <a:p>
            <a:pPr algn="ctr">
              <a:spcAft>
                <a:spcPts val="1000"/>
              </a:spcAft>
              <a:defRPr/>
            </a:pPr>
            <a:r>
              <a:rPr lang="it-IT" sz="1100" b="1" dirty="0">
                <a:latin typeface="Verdana" pitchFamily="34" charset="0"/>
                <a:cs typeface="+mn-cs"/>
                <a:hlinkClick r:id="rId9" action="ppaction://hlinksldjump"/>
              </a:rPr>
              <a:t>Via dei Mitili</a:t>
            </a:r>
            <a:endParaRPr lang="it-IT" dirty="0">
              <a:latin typeface="Arial" pitchFamily="34" charset="0"/>
              <a:cs typeface="+mn-cs"/>
            </a:endParaRPr>
          </a:p>
        </p:txBody>
      </p:sp>
      <p:sp>
        <p:nvSpPr>
          <p:cNvPr id="19" name="Text Box 10"/>
          <p:cNvSpPr txBox="1">
            <a:spLocks noChangeArrowheads="1"/>
          </p:cNvSpPr>
          <p:nvPr/>
        </p:nvSpPr>
        <p:spPr bwMode="auto">
          <a:xfrm>
            <a:off x="1636713" y="7986713"/>
            <a:ext cx="1274762" cy="542925"/>
          </a:xfrm>
          <a:prstGeom prst="rect">
            <a:avLst/>
          </a:prstGeom>
          <a:gradFill rotWithShape="1">
            <a:gsLst>
              <a:gs pos="0">
                <a:srgbClr val="FFFFFF"/>
              </a:gs>
              <a:gs pos="100000">
                <a:srgbClr val="DBE5F1"/>
              </a:gs>
            </a:gsLst>
            <a:path path="shape">
              <a:fillToRect l="50000" t="50000" r="50000" b="50000"/>
            </a:path>
          </a:gradFill>
          <a:ln w="57150" cmpd="thickThin">
            <a:solidFill>
              <a:srgbClr val="0070C0"/>
            </a:solidFill>
            <a:miter lim="800000"/>
            <a:headEnd/>
            <a:tailEnd/>
          </a:ln>
          <a:effectLst>
            <a:outerShdw dist="35921" dir="2700000" algn="ctr" rotWithShape="0">
              <a:srgbClr val="808080"/>
            </a:outerShdw>
          </a:effectLst>
        </p:spPr>
        <p:txBody>
          <a:bodyPr/>
          <a:lstStyle/>
          <a:p>
            <a:pPr algn="ctr">
              <a:spcAft>
                <a:spcPts val="1000"/>
              </a:spcAft>
              <a:defRPr/>
            </a:pPr>
            <a:r>
              <a:rPr lang="it-IT" sz="1100" b="1" dirty="0">
                <a:latin typeface="Verdana" pitchFamily="34" charset="0"/>
                <a:cs typeface="+mn-cs"/>
                <a:hlinkClick r:id="rId10" action="ppaction://hlinksldjump"/>
              </a:rPr>
              <a:t>Via del Perugino </a:t>
            </a:r>
            <a:endParaRPr lang="it-IT" dirty="0">
              <a:latin typeface="Arial" pitchFamily="34" charset="0"/>
              <a:cs typeface="+mn-cs"/>
            </a:endParaRPr>
          </a:p>
        </p:txBody>
      </p:sp>
      <p:sp>
        <p:nvSpPr>
          <p:cNvPr id="21" name="Text Box 10"/>
          <p:cNvSpPr txBox="1">
            <a:spLocks noChangeArrowheads="1"/>
          </p:cNvSpPr>
          <p:nvPr/>
        </p:nvSpPr>
        <p:spPr bwMode="auto">
          <a:xfrm>
            <a:off x="3065463" y="7272338"/>
            <a:ext cx="1000125" cy="1287462"/>
          </a:xfrm>
          <a:prstGeom prst="rect">
            <a:avLst/>
          </a:prstGeom>
          <a:gradFill rotWithShape="1">
            <a:gsLst>
              <a:gs pos="0">
                <a:srgbClr val="FFFFFF"/>
              </a:gs>
              <a:gs pos="100000">
                <a:srgbClr val="DBE5F1"/>
              </a:gs>
            </a:gsLst>
            <a:path path="shape">
              <a:fillToRect l="50000" t="50000" r="50000" b="50000"/>
            </a:path>
          </a:gradFill>
          <a:ln w="57150" cmpd="thickThin">
            <a:solidFill>
              <a:srgbClr val="CC6600"/>
            </a:solidFill>
            <a:miter lim="800000"/>
            <a:headEnd/>
            <a:tailEnd/>
          </a:ln>
          <a:effectLst>
            <a:outerShdw dist="35921" dir="2700000" algn="ctr" rotWithShape="0">
              <a:srgbClr val="808080"/>
            </a:outerShdw>
          </a:effectLst>
        </p:spPr>
        <p:txBody>
          <a:bodyPr/>
          <a:lstStyle/>
          <a:p>
            <a:pPr algn="ctr">
              <a:spcAft>
                <a:spcPts val="1000"/>
              </a:spcAft>
              <a:defRPr/>
            </a:pPr>
            <a:endParaRPr lang="it-IT" sz="1100" b="1" dirty="0">
              <a:latin typeface="Verdana" pitchFamily="34" charset="0"/>
              <a:cs typeface="+mn-cs"/>
            </a:endParaRPr>
          </a:p>
          <a:p>
            <a:pPr algn="ctr">
              <a:spcAft>
                <a:spcPts val="1000"/>
              </a:spcAft>
              <a:defRPr/>
            </a:pPr>
            <a:r>
              <a:rPr lang="it-IT" sz="1100" b="1" dirty="0">
                <a:latin typeface="Verdana" pitchFamily="34" charset="0"/>
                <a:cs typeface="+mn-cs"/>
                <a:hlinkClick r:id="rId11" action="ppaction://hlinksldjump"/>
              </a:rPr>
              <a:t>Scuola primaria</a:t>
            </a:r>
            <a:endParaRPr lang="it-IT" dirty="0">
              <a:latin typeface="Arial" pitchFamily="34" charset="0"/>
              <a:cs typeface="+mn-cs"/>
            </a:endParaRPr>
          </a:p>
        </p:txBody>
      </p:sp>
      <p:sp>
        <p:nvSpPr>
          <p:cNvPr id="22" name="Text Box 10"/>
          <p:cNvSpPr txBox="1">
            <a:spLocks noChangeArrowheads="1"/>
          </p:cNvSpPr>
          <p:nvPr/>
        </p:nvSpPr>
        <p:spPr bwMode="auto">
          <a:xfrm>
            <a:off x="4208463" y="7272338"/>
            <a:ext cx="1071562" cy="571500"/>
          </a:xfrm>
          <a:prstGeom prst="rect">
            <a:avLst/>
          </a:prstGeom>
          <a:gradFill rotWithShape="1">
            <a:gsLst>
              <a:gs pos="0">
                <a:srgbClr val="FFFFFF"/>
              </a:gs>
              <a:gs pos="100000">
                <a:srgbClr val="DBE5F1"/>
              </a:gs>
            </a:gsLst>
            <a:path path="shape">
              <a:fillToRect l="50000" t="50000" r="50000" b="50000"/>
            </a:path>
          </a:gradFill>
          <a:ln w="57150" cmpd="thickThin">
            <a:solidFill>
              <a:srgbClr val="CC6600"/>
            </a:solidFill>
            <a:miter lim="800000"/>
            <a:headEnd/>
            <a:tailEnd/>
          </a:ln>
          <a:effectLst>
            <a:outerShdw dist="35921" dir="2700000" algn="ctr" rotWithShape="0">
              <a:srgbClr val="808080"/>
            </a:outerShdw>
          </a:effectLst>
        </p:spPr>
        <p:txBody>
          <a:bodyPr/>
          <a:lstStyle/>
          <a:p>
            <a:pPr algn="ctr">
              <a:spcAft>
                <a:spcPts val="1000"/>
              </a:spcAft>
              <a:defRPr/>
            </a:pPr>
            <a:endParaRPr lang="it-IT" sz="500" b="1" dirty="0">
              <a:latin typeface="Verdana" pitchFamily="34" charset="0"/>
              <a:cs typeface="+mn-cs"/>
            </a:endParaRPr>
          </a:p>
          <a:p>
            <a:pPr algn="ctr">
              <a:spcAft>
                <a:spcPts val="1000"/>
              </a:spcAft>
              <a:defRPr/>
            </a:pPr>
            <a:r>
              <a:rPr lang="it-IT" sz="1100" b="1" dirty="0">
                <a:latin typeface="Verdana" pitchFamily="34" charset="0"/>
                <a:cs typeface="+mn-cs"/>
              </a:rPr>
              <a:t>Via Rodano</a:t>
            </a:r>
            <a:endParaRPr lang="it-IT" dirty="0">
              <a:latin typeface="Arial" pitchFamily="34" charset="0"/>
              <a:cs typeface="+mn-cs"/>
            </a:endParaRPr>
          </a:p>
        </p:txBody>
      </p:sp>
      <p:sp>
        <p:nvSpPr>
          <p:cNvPr id="23" name="Text Box 10"/>
          <p:cNvSpPr txBox="1">
            <a:spLocks noChangeArrowheads="1"/>
          </p:cNvSpPr>
          <p:nvPr/>
        </p:nvSpPr>
        <p:spPr bwMode="auto">
          <a:xfrm>
            <a:off x="4208463" y="7986713"/>
            <a:ext cx="1071562" cy="573087"/>
          </a:xfrm>
          <a:prstGeom prst="rect">
            <a:avLst/>
          </a:prstGeom>
          <a:gradFill rotWithShape="1">
            <a:gsLst>
              <a:gs pos="0">
                <a:srgbClr val="FFFFFF"/>
              </a:gs>
              <a:gs pos="100000">
                <a:srgbClr val="DBE5F1"/>
              </a:gs>
            </a:gsLst>
            <a:path path="shape">
              <a:fillToRect l="50000" t="50000" r="50000" b="50000"/>
            </a:path>
          </a:gradFill>
          <a:ln w="57150" cmpd="thickThin">
            <a:solidFill>
              <a:srgbClr val="CC6600"/>
            </a:solidFill>
            <a:miter lim="800000"/>
            <a:headEnd/>
            <a:tailEnd/>
          </a:ln>
          <a:effectLst>
            <a:outerShdw dist="35921" dir="2700000" algn="ctr" rotWithShape="0">
              <a:srgbClr val="808080"/>
            </a:outerShdw>
          </a:effectLst>
        </p:spPr>
        <p:txBody>
          <a:bodyPr/>
          <a:lstStyle/>
          <a:p>
            <a:pPr algn="ctr">
              <a:spcAft>
                <a:spcPts val="1000"/>
              </a:spcAft>
              <a:defRPr/>
            </a:pPr>
            <a:r>
              <a:rPr lang="it-IT" sz="1100" b="1" dirty="0">
                <a:latin typeface="Verdana" pitchFamily="34" charset="0"/>
                <a:cs typeface="+mn-cs"/>
              </a:rPr>
              <a:t>V.le di Focene</a:t>
            </a:r>
            <a:endParaRPr lang="it-IT" dirty="0">
              <a:latin typeface="Arial" pitchFamily="34" charset="0"/>
              <a:cs typeface="+mn-cs"/>
            </a:endParaRPr>
          </a:p>
        </p:txBody>
      </p:sp>
      <p:sp>
        <p:nvSpPr>
          <p:cNvPr id="24" name="Text Box 10"/>
          <p:cNvSpPr txBox="1">
            <a:spLocks noChangeArrowheads="1"/>
          </p:cNvSpPr>
          <p:nvPr/>
        </p:nvSpPr>
        <p:spPr bwMode="auto">
          <a:xfrm>
            <a:off x="3065463" y="8702675"/>
            <a:ext cx="1000125" cy="857250"/>
          </a:xfrm>
          <a:prstGeom prst="rect">
            <a:avLst/>
          </a:prstGeom>
          <a:gradFill rotWithShape="1">
            <a:gsLst>
              <a:gs pos="0">
                <a:srgbClr val="FFFFFF"/>
              </a:gs>
              <a:gs pos="100000">
                <a:srgbClr val="DBE5F1"/>
              </a:gs>
            </a:gsLst>
            <a:path path="shape">
              <a:fillToRect l="50000" t="50000" r="50000" b="50000"/>
            </a:path>
          </a:gradFill>
          <a:ln w="57150" cmpd="thickThin">
            <a:solidFill>
              <a:srgbClr val="FF3399"/>
            </a:solidFill>
            <a:miter lim="800000"/>
            <a:headEnd/>
            <a:tailEnd/>
          </a:ln>
          <a:effectLst>
            <a:outerShdw dist="35921" dir="2700000" algn="ctr" rotWithShape="0">
              <a:srgbClr val="808080"/>
            </a:outerShdw>
          </a:effectLst>
        </p:spPr>
        <p:txBody>
          <a:bodyPr/>
          <a:lstStyle/>
          <a:p>
            <a:pPr algn="ctr">
              <a:spcAft>
                <a:spcPts val="0"/>
              </a:spcAft>
              <a:defRPr/>
            </a:pPr>
            <a:endParaRPr lang="it-IT" sz="1000" b="1" dirty="0">
              <a:latin typeface="Verdana" pitchFamily="34" charset="0"/>
              <a:cs typeface="+mn-cs"/>
            </a:endParaRPr>
          </a:p>
          <a:p>
            <a:pPr algn="ctr">
              <a:spcAft>
                <a:spcPts val="0"/>
              </a:spcAft>
              <a:defRPr/>
            </a:pPr>
            <a:r>
              <a:rPr lang="it-IT" sz="1000" b="1" dirty="0">
                <a:latin typeface="Verdana" pitchFamily="34" charset="0"/>
                <a:cs typeface="+mn-cs"/>
                <a:hlinkClick r:id="rId12" action="ppaction://hlinksldjump"/>
              </a:rPr>
              <a:t>Scuola</a:t>
            </a:r>
          </a:p>
          <a:p>
            <a:pPr algn="ctr">
              <a:spcAft>
                <a:spcPts val="0"/>
              </a:spcAft>
              <a:defRPr/>
            </a:pPr>
            <a:r>
              <a:rPr lang="it-IT" sz="1000" b="1" dirty="0">
                <a:latin typeface="Verdana" pitchFamily="34" charset="0"/>
                <a:cs typeface="+mn-cs"/>
                <a:hlinkClick r:id="rId12" action="ppaction://hlinksldjump"/>
              </a:rPr>
              <a:t>secondaria</a:t>
            </a:r>
            <a:endParaRPr lang="it-IT" sz="1000" dirty="0">
              <a:latin typeface="Arial" pitchFamily="34" charset="0"/>
              <a:cs typeface="+mn-cs"/>
            </a:endParaRPr>
          </a:p>
        </p:txBody>
      </p:sp>
      <p:sp>
        <p:nvSpPr>
          <p:cNvPr id="25" name="Text Box 13"/>
          <p:cNvSpPr txBox="1">
            <a:spLocks noChangeArrowheads="1"/>
          </p:cNvSpPr>
          <p:nvPr/>
        </p:nvSpPr>
        <p:spPr bwMode="auto">
          <a:xfrm>
            <a:off x="707986" y="4272730"/>
            <a:ext cx="757237" cy="1927225"/>
          </a:xfrm>
          <a:prstGeom prst="rect">
            <a:avLst/>
          </a:prstGeom>
          <a:solidFill>
            <a:srgbClr val="F2DBDB"/>
          </a:solidFill>
          <a:ln w="38100" cmpd="dbl">
            <a:solidFill>
              <a:srgbClr val="C00000"/>
            </a:solidFill>
            <a:miter lim="800000"/>
            <a:headEnd/>
            <a:tailEnd/>
          </a:ln>
          <a:effectLst>
            <a:outerShdw dist="35921" dir="2700000" algn="ctr" rotWithShape="0">
              <a:srgbClr val="808080"/>
            </a:outerShdw>
          </a:effectLst>
        </p:spPr>
        <p:txBody>
          <a:bodyPr vert="vert270"/>
          <a:lstStyle/>
          <a:p>
            <a:pPr algn="ctr">
              <a:spcAft>
                <a:spcPts val="1000"/>
              </a:spcAft>
              <a:defRPr/>
            </a:pPr>
            <a:r>
              <a:rPr lang="it-IT" sz="1100" b="1" dirty="0">
                <a:latin typeface="Verdana" pitchFamily="34" charset="0"/>
                <a:cs typeface="+mn-cs"/>
              </a:rPr>
              <a:t>Scuola dell’Infanzia campi di esperienza</a:t>
            </a:r>
            <a:endParaRPr lang="it-IT" dirty="0">
              <a:latin typeface="Arial" pitchFamily="34" charset="0"/>
              <a:cs typeface="+mn-cs"/>
            </a:endParaRPr>
          </a:p>
        </p:txBody>
      </p:sp>
      <p:sp>
        <p:nvSpPr>
          <p:cNvPr id="26" name="Text Box 14"/>
          <p:cNvSpPr txBox="1">
            <a:spLocks noChangeArrowheads="1"/>
          </p:cNvSpPr>
          <p:nvPr/>
        </p:nvSpPr>
        <p:spPr bwMode="auto">
          <a:xfrm>
            <a:off x="691340" y="6396810"/>
            <a:ext cx="731837" cy="1484313"/>
          </a:xfrm>
          <a:prstGeom prst="rect">
            <a:avLst/>
          </a:prstGeom>
          <a:solidFill>
            <a:srgbClr val="F2DBDB"/>
          </a:solidFill>
          <a:ln w="38100" cmpd="dbl">
            <a:solidFill>
              <a:srgbClr val="C00000"/>
            </a:solidFill>
            <a:miter lim="800000"/>
            <a:headEnd/>
            <a:tailEnd/>
          </a:ln>
          <a:effectLst>
            <a:outerShdw dist="35921" dir="2700000" algn="ctr" rotWithShape="0">
              <a:srgbClr val="808080"/>
            </a:outerShdw>
          </a:effectLst>
        </p:spPr>
        <p:txBody>
          <a:bodyPr vert="vert270"/>
          <a:lstStyle/>
          <a:p>
            <a:pPr algn="ctr">
              <a:spcAft>
                <a:spcPts val="1000"/>
              </a:spcAft>
              <a:defRPr/>
            </a:pPr>
            <a:r>
              <a:rPr lang="it-IT" sz="1100" b="1" dirty="0">
                <a:latin typeface="Verdana" pitchFamily="34" charset="0"/>
                <a:cs typeface="+mn-cs"/>
                <a:hlinkClick r:id="rId13" action="ppaction://hlinksldjump"/>
              </a:rPr>
              <a:t>Scuola Primaria discipline</a:t>
            </a:r>
            <a:endParaRPr lang="it-IT" dirty="0">
              <a:latin typeface="Arial" pitchFamily="34" charset="0"/>
              <a:cs typeface="+mn-cs"/>
            </a:endParaRPr>
          </a:p>
        </p:txBody>
      </p:sp>
      <p:sp>
        <p:nvSpPr>
          <p:cNvPr id="27" name="Text Box 14"/>
          <p:cNvSpPr txBox="1">
            <a:spLocks noChangeArrowheads="1"/>
          </p:cNvSpPr>
          <p:nvPr/>
        </p:nvSpPr>
        <p:spPr bwMode="auto">
          <a:xfrm>
            <a:off x="707986" y="8130382"/>
            <a:ext cx="731837" cy="1484313"/>
          </a:xfrm>
          <a:prstGeom prst="rect">
            <a:avLst/>
          </a:prstGeom>
          <a:solidFill>
            <a:srgbClr val="F2DBDB"/>
          </a:solidFill>
          <a:ln w="38100" cmpd="dbl">
            <a:solidFill>
              <a:srgbClr val="C00000"/>
            </a:solidFill>
            <a:miter lim="800000"/>
            <a:headEnd/>
            <a:tailEnd/>
          </a:ln>
          <a:effectLst>
            <a:outerShdw dist="35921" dir="2700000" algn="ctr" rotWithShape="0">
              <a:srgbClr val="808080"/>
            </a:outerShdw>
          </a:effectLst>
        </p:spPr>
        <p:txBody>
          <a:bodyPr vert="vert270"/>
          <a:lstStyle/>
          <a:p>
            <a:pPr algn="ctr">
              <a:spcAft>
                <a:spcPts val="1000"/>
              </a:spcAft>
              <a:defRPr/>
            </a:pPr>
            <a:r>
              <a:rPr lang="it-IT" sz="1100" b="1" dirty="0">
                <a:latin typeface="Verdana" pitchFamily="34" charset="0"/>
                <a:cs typeface="+mn-cs"/>
                <a:hlinkClick r:id="rId12" action="ppaction://hlinksldjump"/>
              </a:rPr>
              <a:t>Scuola Secondaria discipline</a:t>
            </a:r>
            <a:endParaRPr lang="it-IT" dirty="0">
              <a:latin typeface="Arial" pitchFamily="34" charset="0"/>
              <a:cs typeface="+mn-cs"/>
            </a:endParaRPr>
          </a:p>
        </p:txBody>
      </p:sp>
      <p:sp>
        <p:nvSpPr>
          <p:cNvPr id="28" name="AutoShape 16"/>
          <p:cNvSpPr>
            <a:spLocks noChangeArrowheads="1"/>
          </p:cNvSpPr>
          <p:nvPr/>
        </p:nvSpPr>
        <p:spPr bwMode="auto">
          <a:xfrm>
            <a:off x="1851025" y="1128713"/>
            <a:ext cx="223838" cy="225425"/>
          </a:xfrm>
          <a:prstGeom prst="downArrow">
            <a:avLst>
              <a:gd name="adj1" fmla="val 50000"/>
              <a:gd name="adj2" fmla="val 2517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28398" dir="3806097"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29" name="AutoShape 17"/>
          <p:cNvSpPr>
            <a:spLocks noChangeArrowheads="1"/>
          </p:cNvSpPr>
          <p:nvPr/>
        </p:nvSpPr>
        <p:spPr bwMode="auto">
          <a:xfrm>
            <a:off x="5565775" y="1128713"/>
            <a:ext cx="222250" cy="225425"/>
          </a:xfrm>
          <a:prstGeom prst="downArrow">
            <a:avLst>
              <a:gd name="adj1" fmla="val 50000"/>
              <a:gd name="adj2" fmla="val 2535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28398" dir="3806097"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0" name="AutoShape 18"/>
          <p:cNvSpPr>
            <a:spLocks noChangeArrowheads="1"/>
          </p:cNvSpPr>
          <p:nvPr/>
        </p:nvSpPr>
        <p:spPr bwMode="auto">
          <a:xfrm>
            <a:off x="1851025" y="1843088"/>
            <a:ext cx="223838" cy="225425"/>
          </a:xfrm>
          <a:prstGeom prst="downArrow">
            <a:avLst>
              <a:gd name="adj1" fmla="val 50000"/>
              <a:gd name="adj2" fmla="val 2517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1" name="AutoShape 19"/>
          <p:cNvSpPr>
            <a:spLocks noChangeArrowheads="1"/>
          </p:cNvSpPr>
          <p:nvPr/>
        </p:nvSpPr>
        <p:spPr bwMode="auto">
          <a:xfrm>
            <a:off x="5565775" y="1843088"/>
            <a:ext cx="223838" cy="225425"/>
          </a:xfrm>
          <a:prstGeom prst="downArrow">
            <a:avLst>
              <a:gd name="adj1" fmla="val 50000"/>
              <a:gd name="adj2" fmla="val 2517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2" name="AutoShape 20"/>
          <p:cNvSpPr>
            <a:spLocks noChangeArrowheads="1"/>
          </p:cNvSpPr>
          <p:nvPr/>
        </p:nvSpPr>
        <p:spPr bwMode="auto">
          <a:xfrm>
            <a:off x="4291013" y="2854325"/>
            <a:ext cx="222250" cy="225425"/>
          </a:xfrm>
          <a:prstGeom prst="downArrow">
            <a:avLst>
              <a:gd name="adj1" fmla="val 50000"/>
              <a:gd name="adj2" fmla="val 2535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3" name="AutoShape 21"/>
          <p:cNvSpPr>
            <a:spLocks noChangeArrowheads="1"/>
          </p:cNvSpPr>
          <p:nvPr/>
        </p:nvSpPr>
        <p:spPr bwMode="auto">
          <a:xfrm rot="2080346">
            <a:off x="1125538" y="2682875"/>
            <a:ext cx="222250" cy="225425"/>
          </a:xfrm>
          <a:prstGeom prst="downArrow">
            <a:avLst>
              <a:gd name="adj1" fmla="val 50000"/>
              <a:gd name="adj2" fmla="val 2535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4" name="AutoShape 22"/>
          <p:cNvSpPr>
            <a:spLocks noChangeArrowheads="1"/>
          </p:cNvSpPr>
          <p:nvPr/>
        </p:nvSpPr>
        <p:spPr bwMode="auto">
          <a:xfrm rot="-3319654">
            <a:off x="6458744" y="2740819"/>
            <a:ext cx="223837" cy="225425"/>
          </a:xfrm>
          <a:prstGeom prst="downArrow">
            <a:avLst>
              <a:gd name="adj1" fmla="val 50000"/>
              <a:gd name="adj2" fmla="val 2517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5" name="AutoShape 23"/>
          <p:cNvSpPr>
            <a:spLocks noChangeArrowheads="1"/>
          </p:cNvSpPr>
          <p:nvPr/>
        </p:nvSpPr>
        <p:spPr bwMode="auto">
          <a:xfrm>
            <a:off x="4943475" y="3876675"/>
            <a:ext cx="223838" cy="1689100"/>
          </a:xfrm>
          <a:prstGeom prst="downArrow">
            <a:avLst>
              <a:gd name="adj1" fmla="val 50000"/>
              <a:gd name="adj2" fmla="val 188652"/>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6" name="AutoShape 24"/>
          <p:cNvSpPr>
            <a:spLocks noChangeArrowheads="1"/>
          </p:cNvSpPr>
          <p:nvPr/>
        </p:nvSpPr>
        <p:spPr bwMode="auto">
          <a:xfrm rot="-5400000">
            <a:off x="5709444" y="6485731"/>
            <a:ext cx="223838" cy="225425"/>
          </a:xfrm>
          <a:prstGeom prst="downArrow">
            <a:avLst>
              <a:gd name="adj1" fmla="val 50000"/>
              <a:gd name="adj2" fmla="val 2517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7" name="AutoShape 18"/>
          <p:cNvSpPr>
            <a:spLocks noChangeArrowheads="1"/>
          </p:cNvSpPr>
          <p:nvPr/>
        </p:nvSpPr>
        <p:spPr bwMode="auto">
          <a:xfrm>
            <a:off x="2065338" y="6629400"/>
            <a:ext cx="223837" cy="225425"/>
          </a:xfrm>
          <a:prstGeom prst="downArrow">
            <a:avLst>
              <a:gd name="adj1" fmla="val 50000"/>
              <a:gd name="adj2" fmla="val 2517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8" name="AutoShape 19"/>
          <p:cNvSpPr>
            <a:spLocks noChangeArrowheads="1"/>
          </p:cNvSpPr>
          <p:nvPr/>
        </p:nvSpPr>
        <p:spPr bwMode="auto">
          <a:xfrm>
            <a:off x="3994150" y="6629400"/>
            <a:ext cx="223838" cy="225425"/>
          </a:xfrm>
          <a:prstGeom prst="downArrow">
            <a:avLst>
              <a:gd name="adj1" fmla="val 50000"/>
              <a:gd name="adj2" fmla="val 25177"/>
            </a:avLst>
          </a:prstGeom>
          <a:gradFill rotWithShape="1">
            <a:gsLst>
              <a:gs pos="0">
                <a:srgbClr val="00FFFF">
                  <a:gamma/>
                  <a:shade val="46275"/>
                  <a:invGamma/>
                </a:srgbClr>
              </a:gs>
              <a:gs pos="50000">
                <a:srgbClr val="00FFFF"/>
              </a:gs>
              <a:gs pos="100000">
                <a:srgbClr val="00FFFF">
                  <a:gamma/>
                  <a:shade val="46275"/>
                  <a:invGamma/>
                </a:srgbClr>
              </a:gs>
            </a:gsLst>
            <a:lin ang="5400000" scaled="1"/>
          </a:gradFill>
          <a:ln w="38100">
            <a:noFill/>
            <a:miter lim="800000"/>
            <a:headEnd/>
            <a:tailEnd/>
          </a:ln>
          <a:effectLst>
            <a:outerShdw dist="35921" dir="2700000" algn="ctr" rotWithShape="0">
              <a:srgbClr val="622423">
                <a:alpha val="50000"/>
              </a:srgbClr>
            </a:outerShdw>
          </a:effectLst>
        </p:spPr>
        <p:txBody>
          <a:bodyPr/>
          <a:lstStyle/>
          <a:p>
            <a:pPr fontAlgn="auto">
              <a:spcBef>
                <a:spcPts val="0"/>
              </a:spcBef>
              <a:spcAft>
                <a:spcPts val="0"/>
              </a:spcAft>
              <a:defRPr/>
            </a:pPr>
            <a:endParaRPr lang="it-IT">
              <a:latin typeface="+mn-lt"/>
              <a:cs typeface="+mn-cs"/>
            </a:endParaRPr>
          </a:p>
        </p:txBody>
      </p:sp>
      <p:sp>
        <p:nvSpPr>
          <p:cNvPr id="39" name="Text Box 4">
            <a:hlinkClick r:id="rId14" action="ppaction://hlinksldjump"/>
          </p:cNvPr>
          <p:cNvSpPr txBox="1">
            <a:spLocks noChangeArrowheads="1"/>
          </p:cNvSpPr>
          <p:nvPr/>
        </p:nvSpPr>
        <p:spPr bwMode="auto">
          <a:xfrm>
            <a:off x="1636713" y="9202738"/>
            <a:ext cx="110648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indice</a:t>
            </a:r>
            <a:endParaRPr lang="it-IT" sz="1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54274" name="CasellaDiTesto 39"/>
          <p:cNvSpPr txBox="1">
            <a:spLocks noChangeArrowheads="1"/>
          </p:cNvSpPr>
          <p:nvPr/>
        </p:nvSpPr>
        <p:spPr bwMode="auto">
          <a:xfrm>
            <a:off x="458788" y="1946275"/>
            <a:ext cx="6643687" cy="3933825"/>
          </a:xfrm>
          <a:prstGeom prst="rect">
            <a:avLst/>
          </a:prstGeom>
          <a:noFill/>
          <a:ln w="9525">
            <a:noFill/>
            <a:miter lim="800000"/>
            <a:headEnd/>
            <a:tailEnd/>
          </a:ln>
        </p:spPr>
        <p:txBody>
          <a:bodyPr>
            <a:spAutoFit/>
          </a:bodyPr>
          <a:lstStyle/>
          <a:p>
            <a:pPr algn="just">
              <a:lnSpc>
                <a:spcPct val="150000"/>
              </a:lnSpc>
            </a:pPr>
            <a:r>
              <a:rPr lang="it-IT" sz="1200" b="1" dirty="0">
                <a:latin typeface="Verdana" pitchFamily="34" charset="0"/>
              </a:rPr>
              <a:t>Gli obiettivi formativi dell’</a:t>
            </a:r>
            <a:r>
              <a:rPr lang="it-IT" sz="1200" b="1" dirty="0" err="1">
                <a:latin typeface="Verdana" pitchFamily="34" charset="0"/>
              </a:rPr>
              <a:t>I.C.C.Colombo</a:t>
            </a:r>
            <a:r>
              <a:rPr lang="it-IT" sz="1200" b="1" dirty="0">
                <a:latin typeface="Verdana" pitchFamily="34" charset="0"/>
              </a:rPr>
              <a:t> per ogni ordine e grado di Scuola (Infanzia, Primaria e Secondaria di I grado) sono desunti dal “ Regolamento recante Nuove Indicazioni Nazionali per il Curricolo per l’Infanzia ed il I ciclo dell’Istruzione a norma dell'articolo 1, comma 4, del decreto del Presidente della Repubblica 20 marzo 2009, n. 89</a:t>
            </a:r>
            <a:r>
              <a:rPr lang="it-IT" sz="1200" b="1" u="sng" dirty="0">
                <a:latin typeface="Verdana" pitchFamily="34" charset="0"/>
              </a:rPr>
              <a:t>,</a:t>
            </a:r>
            <a:r>
              <a:rPr lang="it-IT" sz="1200" b="1" dirty="0">
                <a:latin typeface="Verdana" pitchFamily="34" charset="0"/>
              </a:rPr>
              <a:t> definito con Decreto Ministeriale n. 254 del 16.11.2012 a firma del Ministro dell’Istruzione, dell’Università, e della Ricerca, Francesco Profumo ed entrati in vigore a partire dal 5 Febbraio 2013.</a:t>
            </a:r>
          </a:p>
          <a:p>
            <a:pPr algn="just">
              <a:lnSpc>
                <a:spcPct val="150000"/>
              </a:lnSpc>
            </a:pPr>
            <a:r>
              <a:rPr lang="it-IT" sz="1200" b="1" dirty="0">
                <a:latin typeface="Verdana" pitchFamily="34" charset="0"/>
              </a:rPr>
              <a:t>Le Indicazioni costituiscono infatti il quadro di riferimento per la progettazione curriculare affidata alle scuole , che, nella loro autonomia didattica ed organizzativa (D.P.R. 275/99), operano scelte specifiche relative a contenuti, metodi, organizzazione e valutazione coerenti con i traguardi formativi previsti dal Documento Nazionale.</a:t>
            </a:r>
          </a:p>
          <a:p>
            <a:pPr algn="just">
              <a:lnSpc>
                <a:spcPct val="150000"/>
              </a:lnSpc>
            </a:pPr>
            <a:endParaRPr lang="it-IT" sz="1200" b="1" dirty="0">
              <a:latin typeface="Verdana" pitchFamily="34" charset="0"/>
            </a:endParaRPr>
          </a:p>
        </p:txBody>
      </p:sp>
      <p:sp>
        <p:nvSpPr>
          <p:cNvPr id="41" name="Rettangolo 40"/>
          <p:cNvSpPr/>
          <p:nvPr/>
        </p:nvSpPr>
        <p:spPr>
          <a:xfrm>
            <a:off x="565150" y="1446213"/>
            <a:ext cx="6359525" cy="339725"/>
          </a:xfrm>
          <a:prstGeom prst="rect">
            <a:avLst/>
          </a:prstGeom>
        </p:spPr>
        <p:txBody>
          <a:bodyPr>
            <a:spAutoFit/>
          </a:bodyPr>
          <a:lstStyle/>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Introduzione</a:t>
            </a:r>
            <a:endParaRPr lang="it-IT" sz="1600" dirty="0">
              <a:latin typeface="+mn-lt"/>
              <a:cs typeface="+mn-cs"/>
            </a:endParaRPr>
          </a:p>
        </p:txBody>
      </p:sp>
      <p:sp>
        <p:nvSpPr>
          <p:cNvPr id="54276" name="Text Box 4">
            <a:hlinkClick r:id="rId3" action="ppaction://hlinksldjump"/>
          </p:cNvPr>
          <p:cNvSpPr txBox="1">
            <a:spLocks noChangeArrowheads="1"/>
          </p:cNvSpPr>
          <p:nvPr/>
        </p:nvSpPr>
        <p:spPr bwMode="auto">
          <a:xfrm>
            <a:off x="493713" y="6234113"/>
            <a:ext cx="110648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54277" name="Rettangolo 42">
            <a:hlinkClick r:id="rId5" action="ppaction://hlinksldjump"/>
          </p:cNvPr>
          <p:cNvSpPr>
            <a:spLocks noChangeArrowheads="1"/>
          </p:cNvSpPr>
          <p:nvPr/>
        </p:nvSpPr>
        <p:spPr bwMode="auto">
          <a:xfrm>
            <a:off x="5424488" y="6234113"/>
            <a:ext cx="1427162" cy="276225"/>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Torna al menu</a:t>
            </a:r>
            <a:endParaRPr lang="it-IT" sz="1200" dirty="0">
              <a:latin typeface="Verdana"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55298" name="Text Box 4">
            <a:hlinkClick r:id="rId3" action="ppaction://hlinksldjump"/>
          </p:cNvPr>
          <p:cNvSpPr txBox="1">
            <a:spLocks noChangeArrowheads="1"/>
          </p:cNvSpPr>
          <p:nvPr/>
        </p:nvSpPr>
        <p:spPr bwMode="auto">
          <a:xfrm>
            <a:off x="280169" y="7947838"/>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55299" name="Rettangolo 42">
            <a:hlinkClick r:id="rId5" action="ppaction://hlinksldjump"/>
          </p:cNvPr>
          <p:cNvSpPr>
            <a:spLocks noChangeArrowheads="1"/>
          </p:cNvSpPr>
          <p:nvPr/>
        </p:nvSpPr>
        <p:spPr bwMode="auto">
          <a:xfrm>
            <a:off x="5852333" y="7947838"/>
            <a:ext cx="1427163" cy="276225"/>
          </a:xfrm>
          <a:prstGeom prst="rect">
            <a:avLst/>
          </a:prstGeom>
          <a:noFill/>
          <a:ln w="9525">
            <a:noFill/>
            <a:miter lim="800000"/>
            <a:headEnd/>
            <a:tailEnd/>
          </a:ln>
        </p:spPr>
        <p:txBody>
          <a:bodyPr wrap="none">
            <a:spAutoFit/>
          </a:bodyPr>
          <a:lstStyle/>
          <a:p>
            <a:pPr algn="ctr"/>
            <a:r>
              <a:rPr lang="it-IT" sz="1200" b="1" dirty="0">
                <a:latin typeface="Verdana" pitchFamily="34" charset="0"/>
                <a:hlinkClick r:id="rId6" action="ppaction://hlinksldjump"/>
              </a:rPr>
              <a:t>Torna al menu</a:t>
            </a:r>
            <a:endParaRPr lang="it-IT" sz="1200" dirty="0">
              <a:latin typeface="Verdana" pitchFamily="34" charset="0"/>
            </a:endParaRPr>
          </a:p>
        </p:txBody>
      </p:sp>
      <p:sp>
        <p:nvSpPr>
          <p:cNvPr id="7" name="Rectangle 3"/>
          <p:cNvSpPr>
            <a:spLocks noChangeArrowheads="1"/>
          </p:cNvSpPr>
          <p:nvPr/>
        </p:nvSpPr>
        <p:spPr bwMode="auto">
          <a:xfrm>
            <a:off x="0" y="1089025"/>
            <a:ext cx="7561263" cy="782638"/>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 </a:t>
            </a:r>
            <a:endParaRPr lang="it-IT" sz="1600" dirty="0">
              <a:latin typeface="Verdana" pitchFamily="34" charset="0"/>
              <a:cs typeface="+mn-cs"/>
            </a:endParaRP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finalità generali</a:t>
            </a:r>
            <a:endParaRPr lang="it-IT" sz="1600" dirty="0">
              <a:latin typeface="Verdana" pitchFamily="34" charset="0"/>
              <a:cs typeface="+mn-cs"/>
            </a:endParaRPr>
          </a:p>
        </p:txBody>
      </p:sp>
      <p:sp>
        <p:nvSpPr>
          <p:cNvPr id="9" name="CasellaDiTesto 8"/>
          <p:cNvSpPr txBox="1"/>
          <p:nvPr/>
        </p:nvSpPr>
        <p:spPr>
          <a:xfrm>
            <a:off x="315913" y="1874838"/>
            <a:ext cx="6929437" cy="5041900"/>
          </a:xfrm>
          <a:prstGeom prst="rect">
            <a:avLst/>
          </a:prstGeom>
          <a:noFill/>
        </p:spPr>
        <p:txBody>
          <a:bodyPr>
            <a:spAutoFit/>
          </a:bodyPr>
          <a:lstStyle/>
          <a:p>
            <a:pPr algn="just" fontAlgn="auto">
              <a:lnSpc>
                <a:spcPct val="150000"/>
              </a:lnSpc>
              <a:spcBef>
                <a:spcPts val="0"/>
              </a:spcBef>
              <a:spcAft>
                <a:spcPts val="0"/>
              </a:spcAft>
              <a:defRPr/>
            </a:pPr>
            <a:r>
              <a:rPr lang="it-IT" sz="1200" b="1" dirty="0">
                <a:latin typeface="Verdana" pitchFamily="34" charset="0"/>
                <a:cs typeface="+mn-cs"/>
              </a:rPr>
              <a:t>Nella consapevolezza della relazione che unisce cultura, scuola e persona, la finalità generale della scuola è lo sviluppo armonico ed integrale della persona, all’interno dei principi della Costituzione italiana e della tradizione culturale europea. Le finalità della scuola sono costruite all’interno del quadro valoriale della Costituzione e della tradizione culturale europea. Il sistema scolastico assume come orizzonte di riferimento il quadro delle otto competenze chiave per l’apprendimento permanente (definite dal Parlamento Europeo e dal Consiglio dell’Unione Europea – Raccomandazione del 2006) che sono: </a:t>
            </a: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comunicazione nella madrelingua </a:t>
            </a: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comunicazione nelle lingue straniere </a:t>
            </a: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competenza matematica e competenze di base in scienza e tecnologia </a:t>
            </a: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competenza digitale </a:t>
            </a: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imparare ad imparare </a:t>
            </a: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competenze sociali e civiche </a:t>
            </a: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spirito d’iniziativa e imprenditorialità </a:t>
            </a: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consapevolezza ed espressione culturale. </a:t>
            </a:r>
          </a:p>
          <a:p>
            <a:pPr algn="just" fontAlgn="auto">
              <a:lnSpc>
                <a:spcPct val="150000"/>
              </a:lnSpc>
              <a:spcBef>
                <a:spcPts val="0"/>
              </a:spcBef>
              <a:spcAft>
                <a:spcPts val="0"/>
              </a:spcAft>
              <a:defRPr/>
            </a:pPr>
            <a:endParaRPr lang="it-IT" sz="1200" b="1" dirty="0">
              <a:latin typeface="Verdana" pitchFamily="34" charset="0"/>
              <a:cs typeface="+mn-cs"/>
            </a:endParaRPr>
          </a:p>
        </p:txBody>
      </p:sp>
      <p:sp>
        <p:nvSpPr>
          <p:cNvPr id="55302" name="Text Box 4"/>
          <p:cNvSpPr txBox="1">
            <a:spLocks noChangeArrowheads="1"/>
          </p:cNvSpPr>
          <p:nvPr/>
        </p:nvSpPr>
        <p:spPr bwMode="auto">
          <a:xfrm>
            <a:off x="3227388" y="7877175"/>
            <a:ext cx="110648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avant</a:t>
            </a:r>
            <a:r>
              <a:rPr lang="it-IT" sz="1200" b="1" dirty="0">
                <a:latin typeface="Verdana" pitchFamily="34" charset="0"/>
              </a:rPr>
              <a:t>i</a:t>
            </a:r>
            <a:endParaRPr lang="it-IT" sz="1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56322" name="Text Box 4">
            <a:hlinkClick r:id="rId3" action="ppaction://hlinksldjump"/>
          </p:cNvPr>
          <p:cNvSpPr txBox="1">
            <a:spLocks noChangeArrowheads="1"/>
          </p:cNvSpPr>
          <p:nvPr/>
        </p:nvSpPr>
        <p:spPr bwMode="auto">
          <a:xfrm>
            <a:off x="280169"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56323" name="Rettangolo 42">
            <a:hlinkClick r:id="rId5" action="ppaction://hlinksldjump"/>
          </p:cNvPr>
          <p:cNvSpPr>
            <a:spLocks noChangeArrowheads="1"/>
          </p:cNvSpPr>
          <p:nvPr/>
        </p:nvSpPr>
        <p:spPr bwMode="auto">
          <a:xfrm>
            <a:off x="5852333" y="9305160"/>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Torna al menu</a:t>
            </a:r>
            <a:endParaRPr lang="it-IT" sz="1200" dirty="0">
              <a:latin typeface="Verdana" pitchFamily="34" charset="0"/>
            </a:endParaRPr>
          </a:p>
        </p:txBody>
      </p:sp>
      <p:sp>
        <p:nvSpPr>
          <p:cNvPr id="7" name="Rectangle 3"/>
          <p:cNvSpPr>
            <a:spLocks noChangeArrowheads="1"/>
          </p:cNvSpPr>
          <p:nvPr/>
        </p:nvSpPr>
        <p:spPr bwMode="auto">
          <a:xfrm>
            <a:off x="0" y="946150"/>
            <a:ext cx="7561263" cy="1201738"/>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 </a:t>
            </a:r>
            <a:endParaRPr lang="it-IT" sz="1600" dirty="0">
              <a:latin typeface="Verdana" pitchFamily="34" charset="0"/>
              <a:cs typeface="+mn-cs"/>
            </a:endParaRP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finalità generali</a:t>
            </a: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profilo dello studente alla fine del primo ciclo</a:t>
            </a:r>
            <a:endParaRPr lang="it-IT" sz="1600" dirty="0">
              <a:latin typeface="Verdana" pitchFamily="34" charset="0"/>
              <a:cs typeface="+mn-cs"/>
            </a:endParaRPr>
          </a:p>
        </p:txBody>
      </p:sp>
      <p:sp>
        <p:nvSpPr>
          <p:cNvPr id="56325" name="Text Box 4"/>
          <p:cNvSpPr txBox="1">
            <a:spLocks noChangeArrowheads="1"/>
          </p:cNvSpPr>
          <p:nvPr/>
        </p:nvSpPr>
        <p:spPr bwMode="auto">
          <a:xfrm>
            <a:off x="3227388" y="9305160"/>
            <a:ext cx="110648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avanti</a:t>
            </a:r>
            <a:endParaRPr lang="it-IT" sz="1200" dirty="0"/>
          </a:p>
        </p:txBody>
      </p:sp>
      <p:sp>
        <p:nvSpPr>
          <p:cNvPr id="56326" name="CasellaDiTesto 10"/>
          <p:cNvSpPr txBox="1">
            <a:spLocks noChangeArrowheads="1"/>
          </p:cNvSpPr>
          <p:nvPr/>
        </p:nvSpPr>
        <p:spPr bwMode="auto">
          <a:xfrm>
            <a:off x="315913" y="2232025"/>
            <a:ext cx="6929437" cy="6740525"/>
          </a:xfrm>
          <a:prstGeom prst="rect">
            <a:avLst/>
          </a:prstGeom>
          <a:noFill/>
          <a:ln w="9525">
            <a:noFill/>
            <a:miter lim="800000"/>
            <a:headEnd/>
            <a:tailEnd/>
          </a:ln>
        </p:spPr>
        <p:txBody>
          <a:bodyPr>
            <a:spAutoFit/>
          </a:bodyPr>
          <a:lstStyle/>
          <a:p>
            <a:pPr algn="just"/>
            <a:r>
              <a:rPr lang="it-IT" sz="1200" b="1">
                <a:latin typeface="Verdana" pitchFamily="34" charset="0"/>
              </a:rPr>
              <a:t>l'I.C. </a:t>
            </a:r>
            <a:r>
              <a:rPr lang="it-IT" sz="1200" b="1" i="1">
                <a:latin typeface="Verdana" pitchFamily="34" charset="0"/>
              </a:rPr>
              <a:t>C.Colombo</a:t>
            </a:r>
            <a:r>
              <a:rPr lang="it-IT" sz="1200" b="1">
                <a:latin typeface="Verdana" pitchFamily="34" charset="0"/>
              </a:rPr>
              <a:t>, attraverso tutte le azioni programmate in campo didattico, organizzativo, gestionale, economico, mira al raggiungimento dei traguardi delineati dal Profilo dello Studente al termine del I ciclo dell'Istruzione, così come definito dalle Indicazioni Nazionali per il Curricolo 2012.</a:t>
            </a:r>
          </a:p>
          <a:p>
            <a:pPr algn="just"/>
            <a:endParaRPr lang="it-IT" sz="1200" b="1">
              <a:latin typeface="Verdana" pitchFamily="34" charset="0"/>
            </a:endParaRPr>
          </a:p>
          <a:p>
            <a:pPr algn="just"/>
            <a:endParaRPr lang="it-IT" sz="1200" b="1" i="1">
              <a:latin typeface="Verdana" pitchFamily="34" charset="0"/>
            </a:endParaRPr>
          </a:p>
          <a:p>
            <a:pPr algn="just">
              <a:buFontTx/>
              <a:buBlip>
                <a:blip r:embed="rId8"/>
              </a:buBlip>
            </a:pPr>
            <a:r>
              <a:rPr lang="it-IT" sz="1200" b="1">
                <a:latin typeface="Verdana" pitchFamily="34" charset="0"/>
              </a:rPr>
              <a:t> Lo studente al termine del primo ciclo, attraverso gli apprendimenti sviluppati a scuola, lo studio personale, le esperienze educative vissute in famiglia e nella comunità, è in grado di iniziare ad affrontare in autonomia e con responsabilità, le situazioni di vita tipiche della propria età, riflettendo ed esprimendo la propria personalità in tutte le sue dimensioni.</a:t>
            </a:r>
          </a:p>
          <a:p>
            <a:pPr algn="just">
              <a:buFontTx/>
              <a:buBlip>
                <a:blip r:embed="rId8"/>
              </a:buBlip>
            </a:pPr>
            <a:endParaRPr lang="it-IT" sz="1200" b="1">
              <a:latin typeface="Verdana" pitchFamily="34" charset="0"/>
            </a:endParaRPr>
          </a:p>
          <a:p>
            <a:pPr algn="just">
              <a:buFontTx/>
              <a:buBlip>
                <a:blip r:embed="rId8"/>
              </a:buBlip>
            </a:pPr>
            <a:endParaRPr lang="it-IT" sz="1200" b="1">
              <a:latin typeface="Verdana" pitchFamily="34" charset="0"/>
            </a:endParaRPr>
          </a:p>
          <a:p>
            <a:pPr algn="just">
              <a:buFontTx/>
              <a:buBlip>
                <a:blip r:embed="rId8"/>
              </a:buBlip>
            </a:pPr>
            <a:endParaRPr lang="it-IT" sz="1200" b="1">
              <a:latin typeface="Verdana" pitchFamily="34" charset="0"/>
            </a:endParaRPr>
          </a:p>
          <a:p>
            <a:pPr algn="just">
              <a:buFontTx/>
              <a:buBlip>
                <a:blip r:embed="rId8"/>
              </a:buBlip>
            </a:pPr>
            <a:r>
              <a:rPr lang="it-IT" sz="1200" b="1">
                <a:latin typeface="Verdana" pitchFamily="34" charset="0"/>
              </a:rPr>
              <a:t> Ha consapevolezza delle proprie potenzialità e dei propri limiti, utilizza gli strumenti di conoscenza per comprendere se stesso e gli altri, per riconoscere ed apprezzare le diverse identità, le tradizioni culturali e religiose, in un’ottica di dialogo e di rispetto reciproco. Interpreta i sistemi simbolici e culturali della società, orienta le proprie scelte in modo consapevole, rispetta le regole condivise, collabora con gli altri per la costruzione del bene comune esprimendo le proprie personali opinioni e sensibilità. Si impegna per portare a compimento il lavoro iniziato da solo o insieme ad altri.</a:t>
            </a:r>
          </a:p>
          <a:p>
            <a:pPr algn="just">
              <a:buFontTx/>
              <a:buBlip>
                <a:blip r:embed="rId8"/>
              </a:buBlip>
            </a:pPr>
            <a:endParaRPr lang="it-IT" sz="1200" b="1">
              <a:latin typeface="Verdana" pitchFamily="34" charset="0"/>
            </a:endParaRPr>
          </a:p>
          <a:p>
            <a:pPr algn="just">
              <a:buFontTx/>
              <a:buBlip>
                <a:blip r:embed="rId8"/>
              </a:buBlip>
            </a:pPr>
            <a:endParaRPr lang="it-IT" sz="1200" b="1">
              <a:latin typeface="Verdana" pitchFamily="34" charset="0"/>
            </a:endParaRPr>
          </a:p>
          <a:p>
            <a:pPr algn="just">
              <a:buFontTx/>
              <a:buBlip>
                <a:blip r:embed="rId8"/>
              </a:buBlip>
            </a:pPr>
            <a:endParaRPr lang="it-IT" sz="1200" b="1">
              <a:latin typeface="Verdana" pitchFamily="34" charset="0"/>
            </a:endParaRPr>
          </a:p>
          <a:p>
            <a:pPr algn="just">
              <a:buFontTx/>
              <a:buBlip>
                <a:blip r:embed="rId8"/>
              </a:buBlip>
            </a:pPr>
            <a:r>
              <a:rPr lang="it-IT" sz="1200" b="1">
                <a:latin typeface="Verdana" pitchFamily="34" charset="0"/>
              </a:rPr>
              <a:t> Dimostra una padronanza della lingua italiana tale da consentirgli di comprendere enunciati e testi di una certa complessità, di esprimere le proprie idee, di adottare un registro linguistico appropriato alle diverse situazioni. </a:t>
            </a:r>
          </a:p>
          <a:p>
            <a:pPr algn="just">
              <a:buFontTx/>
              <a:buBlip>
                <a:blip r:embed="rId8"/>
              </a:buBlip>
            </a:pPr>
            <a:endParaRPr lang="it-IT" sz="1200" b="1">
              <a:latin typeface="Verdana" pitchFamily="34" charset="0"/>
            </a:endParaRPr>
          </a:p>
          <a:p>
            <a:pPr algn="just">
              <a:buFontTx/>
              <a:buBlip>
                <a:blip r:embed="rId8"/>
              </a:buBlip>
            </a:pPr>
            <a:endParaRPr lang="it-IT" sz="1200" b="1">
              <a:latin typeface="Verdana" pitchFamily="34" charset="0"/>
            </a:endParaRPr>
          </a:p>
          <a:p>
            <a:pPr algn="just">
              <a:buFontTx/>
              <a:buBlip>
                <a:blip r:embed="rId8"/>
              </a:buBlip>
            </a:pPr>
            <a:endParaRPr lang="it-IT" sz="1200" b="1">
              <a:latin typeface="Verdana" pitchFamily="34" charset="0"/>
            </a:endParaRPr>
          </a:p>
          <a:p>
            <a:pPr algn="just">
              <a:buFontTx/>
              <a:buBlip>
                <a:blip r:embed="rId8"/>
              </a:buBlip>
            </a:pPr>
            <a:r>
              <a:rPr lang="it-IT" sz="1200" b="1">
                <a:latin typeface="Verdana" pitchFamily="34" charset="0"/>
              </a:rPr>
              <a:t> Nell’incontro con persone di diverse nazionalità è in grado di esprimersi a livello elementare in lingua inglese e di affrontare una comunicazione essenziale, in semplici situazioni di vita quotidiana, in una seconda lingua europea.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57346" name="Text Box 4">
            <a:hlinkClick r:id="rId3" action="ppaction://hlinksldjump"/>
          </p:cNvPr>
          <p:cNvSpPr txBox="1">
            <a:spLocks noChangeArrowheads="1"/>
          </p:cNvSpPr>
          <p:nvPr/>
        </p:nvSpPr>
        <p:spPr bwMode="auto">
          <a:xfrm>
            <a:off x="280169"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57347" name="Rettangolo 42">
            <a:hlinkClick r:id="rId5" action="ppaction://hlinksldjump"/>
          </p:cNvPr>
          <p:cNvSpPr>
            <a:spLocks noChangeArrowheads="1"/>
          </p:cNvSpPr>
          <p:nvPr/>
        </p:nvSpPr>
        <p:spPr bwMode="auto">
          <a:xfrm>
            <a:off x="5923771" y="9305160"/>
            <a:ext cx="1427163" cy="276225"/>
          </a:xfrm>
          <a:prstGeom prst="rect">
            <a:avLst/>
          </a:prstGeom>
          <a:noFill/>
          <a:ln w="9525">
            <a:noFill/>
            <a:miter lim="800000"/>
            <a:headEnd/>
            <a:tailEnd/>
          </a:ln>
        </p:spPr>
        <p:txBody>
          <a:bodyPr wrap="none">
            <a:spAutoFit/>
          </a:bodyPr>
          <a:lstStyle/>
          <a:p>
            <a:pPr algn="ctr"/>
            <a:r>
              <a:rPr lang="it-IT" sz="1200" b="1" dirty="0">
                <a:latin typeface="Verdana" pitchFamily="34" charset="0"/>
                <a:hlinkClick r:id="rId6" action="ppaction://hlinksldjump"/>
              </a:rPr>
              <a:t>Torna al menu</a:t>
            </a:r>
            <a:endParaRPr lang="it-IT" sz="1200" dirty="0">
              <a:latin typeface="Verdana" pitchFamily="34" charset="0"/>
            </a:endParaRPr>
          </a:p>
        </p:txBody>
      </p:sp>
      <p:sp>
        <p:nvSpPr>
          <p:cNvPr id="7" name="Rectangle 3"/>
          <p:cNvSpPr>
            <a:spLocks noChangeArrowheads="1"/>
          </p:cNvSpPr>
          <p:nvPr/>
        </p:nvSpPr>
        <p:spPr bwMode="auto">
          <a:xfrm>
            <a:off x="0" y="1089025"/>
            <a:ext cx="7561263" cy="1201738"/>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 </a:t>
            </a:r>
            <a:endParaRPr lang="it-IT" sz="1600" dirty="0">
              <a:latin typeface="Verdana" pitchFamily="34" charset="0"/>
              <a:cs typeface="+mn-cs"/>
            </a:endParaRP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finalità generali</a:t>
            </a: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profilo dello studente alla fine del primo ciclo</a:t>
            </a:r>
            <a:endParaRPr lang="it-IT" sz="1600" dirty="0">
              <a:latin typeface="Verdana" pitchFamily="34" charset="0"/>
              <a:cs typeface="+mn-cs"/>
            </a:endParaRPr>
          </a:p>
        </p:txBody>
      </p:sp>
      <p:sp>
        <p:nvSpPr>
          <p:cNvPr id="57350" name="CasellaDiTesto 8"/>
          <p:cNvSpPr txBox="1">
            <a:spLocks noChangeArrowheads="1"/>
          </p:cNvSpPr>
          <p:nvPr/>
        </p:nvSpPr>
        <p:spPr bwMode="auto">
          <a:xfrm>
            <a:off x="315913" y="2303463"/>
            <a:ext cx="6929437" cy="6740525"/>
          </a:xfrm>
          <a:prstGeom prst="rect">
            <a:avLst/>
          </a:prstGeom>
          <a:noFill/>
          <a:ln w="9525">
            <a:noFill/>
            <a:miter lim="800000"/>
            <a:headEnd/>
            <a:tailEnd/>
          </a:ln>
        </p:spPr>
        <p:txBody>
          <a:bodyPr>
            <a:spAutoFit/>
          </a:bodyPr>
          <a:lstStyle/>
          <a:p>
            <a:pPr algn="just">
              <a:buFontTx/>
              <a:buBlip>
                <a:blip r:embed="rId7"/>
              </a:buBlip>
            </a:pPr>
            <a:r>
              <a:rPr lang="it-IT" sz="1200" b="1" dirty="0">
                <a:latin typeface="Verdana" pitchFamily="34" charset="0"/>
              </a:rPr>
              <a:t> Riesce ad utilizzare una lingua europea nell’uso delle tecnologie dell’informazione e della comunicazione.</a:t>
            </a:r>
          </a:p>
          <a:p>
            <a:pPr algn="just"/>
            <a:endParaRPr lang="it-IT" sz="1200" b="1" dirty="0">
              <a:latin typeface="Verdana" pitchFamily="34" charset="0"/>
            </a:endParaRPr>
          </a:p>
          <a:p>
            <a:pPr algn="just">
              <a:buFontTx/>
              <a:buBlip>
                <a:blip r:embed="rId7"/>
              </a:buBlip>
            </a:pPr>
            <a:endParaRPr lang="it-IT" sz="1200" b="1" dirty="0">
              <a:latin typeface="Verdana" pitchFamily="34" charset="0"/>
            </a:endParaRPr>
          </a:p>
          <a:p>
            <a:pPr algn="just">
              <a:buFontTx/>
              <a:buBlip>
                <a:blip r:embed="rId7"/>
              </a:buBlip>
            </a:pPr>
            <a:r>
              <a:rPr lang="it-IT" sz="1200" b="1" dirty="0">
                <a:latin typeface="Verdana" pitchFamily="34" charset="0"/>
              </a:rPr>
              <a:t> Le sue conoscenze matematiche e scientifico-tecnologiche gli consentono di analizzare dati e fatti della realtà e di verificare l’attendibilità delle analisi quantitative e statistiche proposte da altri. Il possesso di un pensiero razionale gli consente di affrontare problemi e situazioni sulla base di elementi certi e di avere consapevolezza dei limiti delle affermazioni che riguardano questioni complesse che non si prestano a spiegazioni univoche.</a:t>
            </a:r>
          </a:p>
          <a:p>
            <a:pPr algn="just"/>
            <a:endParaRPr lang="it-IT" sz="1200" b="1" dirty="0">
              <a:latin typeface="Verdana" pitchFamily="34" charset="0"/>
            </a:endParaRPr>
          </a:p>
          <a:p>
            <a:pPr algn="just">
              <a:buFontTx/>
              <a:buBlip>
                <a:blip r:embed="rId7"/>
              </a:buBlip>
            </a:pPr>
            <a:endParaRPr lang="it-IT" sz="1200" b="1" dirty="0">
              <a:latin typeface="Verdana" pitchFamily="34" charset="0"/>
            </a:endParaRPr>
          </a:p>
          <a:p>
            <a:pPr algn="just">
              <a:buFontTx/>
              <a:buBlip>
                <a:blip r:embed="rId7"/>
              </a:buBlip>
            </a:pPr>
            <a:r>
              <a:rPr lang="it-IT" sz="1200" b="1" dirty="0">
                <a:latin typeface="Verdana" pitchFamily="34" charset="0"/>
              </a:rPr>
              <a:t> Possiede un patrimonio di conoscenze e nozioni di base ed è allo stesso tempo capace di ricercare e di procurarsi velocemente nuove informazioni ed impegnarsi in nuovi apprendimenti anche in modo autonomo.  </a:t>
            </a:r>
          </a:p>
          <a:p>
            <a:pPr algn="just"/>
            <a:endParaRPr lang="it-IT" sz="1200" b="1" dirty="0">
              <a:latin typeface="Verdana" pitchFamily="34" charset="0"/>
            </a:endParaRPr>
          </a:p>
          <a:p>
            <a:pPr algn="just"/>
            <a:endParaRPr lang="it-IT" sz="1200" b="1" dirty="0">
              <a:latin typeface="Verdana" pitchFamily="34" charset="0"/>
            </a:endParaRPr>
          </a:p>
          <a:p>
            <a:pPr algn="just">
              <a:buFontTx/>
              <a:buBlip>
                <a:blip r:embed="rId7"/>
              </a:buBlip>
            </a:pPr>
            <a:r>
              <a:rPr lang="it-IT" sz="1200" b="1" dirty="0">
                <a:latin typeface="Verdana" pitchFamily="34" charset="0"/>
              </a:rPr>
              <a:t> Ha cura e rispetto di sé, come presupposto di un sano e corretto stile di vita. Assimila il senso e la necessità del rispetto della convivenza civile. Ha attenzione per le funzioni pubbliche alle quali partecipa nelle diverse forme in cui questo può avvenire: momenti educativi informali e non formali, esposizione pubblica del proprio lavoro, occasioni rituali nelle comunità che frequenta, azioni di solidarietà, manifestazioni sportive non agonistiche, volontariato, ecc.</a:t>
            </a:r>
          </a:p>
          <a:p>
            <a:pPr algn="just"/>
            <a:endParaRPr lang="it-IT" sz="1200" b="1" dirty="0">
              <a:latin typeface="Verdana" pitchFamily="34" charset="0"/>
            </a:endParaRPr>
          </a:p>
          <a:p>
            <a:pPr algn="just">
              <a:buFontTx/>
              <a:buBlip>
                <a:blip r:embed="rId7"/>
              </a:buBlip>
            </a:pPr>
            <a:endParaRPr lang="it-IT" sz="1200" b="1" dirty="0">
              <a:latin typeface="Verdana" pitchFamily="34" charset="0"/>
            </a:endParaRPr>
          </a:p>
          <a:p>
            <a:pPr algn="just">
              <a:buFontTx/>
              <a:buBlip>
                <a:blip r:embed="rId7"/>
              </a:buBlip>
            </a:pPr>
            <a:r>
              <a:rPr lang="it-IT" sz="1200" b="1" dirty="0">
                <a:latin typeface="Verdana" pitchFamily="34" charset="0"/>
              </a:rPr>
              <a:t> Dimostra originalità e spirito di iniziativa. Si assume le proprie responsabilità e chiede aiuto quando si trova in difficoltà e sa fornire aiuto a chi lo chiede. </a:t>
            </a:r>
          </a:p>
          <a:p>
            <a:pPr algn="just"/>
            <a:endParaRPr lang="it-IT" sz="1200" b="1" dirty="0">
              <a:latin typeface="Verdana" pitchFamily="34" charset="0"/>
            </a:endParaRPr>
          </a:p>
          <a:p>
            <a:pPr algn="just">
              <a:buFontTx/>
              <a:buBlip>
                <a:blip r:embed="rId7"/>
              </a:buBlip>
            </a:pPr>
            <a:endParaRPr lang="it-IT" sz="1200" b="1" dirty="0">
              <a:latin typeface="Verdana" pitchFamily="34" charset="0"/>
            </a:endParaRPr>
          </a:p>
          <a:p>
            <a:pPr algn="just">
              <a:buFontTx/>
              <a:buBlip>
                <a:blip r:embed="rId7"/>
              </a:buBlip>
            </a:pPr>
            <a:r>
              <a:rPr lang="it-IT" sz="1200" b="1" dirty="0">
                <a:latin typeface="Verdana" pitchFamily="34" charset="0"/>
              </a:rPr>
              <a:t> In relazione alle proprie potenzialità e al proprio talento si impegna in campi espressivi, motori ed artistici che gli sono congeniali. È disposto ad analizzare se stesso e a misurarsi con le novità e gli imprevisti.</a:t>
            </a:r>
          </a:p>
          <a:p>
            <a:pPr algn="just">
              <a:buFontTx/>
              <a:buBlip>
                <a:blip r:embed="rId7"/>
              </a:buBlip>
            </a:pPr>
            <a:endParaRPr lang="it-IT" sz="1200" b="1" dirty="0">
              <a:latin typeface="Verdana" pitchFamily="34" charset="0"/>
            </a:endParaRPr>
          </a:p>
          <a:p>
            <a:pPr algn="just"/>
            <a:endParaRPr lang="it-IT" sz="1200" b="1" i="1" dirty="0">
              <a:latin typeface="Verdana"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58370" name="Text Box 4">
            <a:hlinkClick r:id="rId3" action="ppaction://hlinksldjump"/>
          </p:cNvPr>
          <p:cNvSpPr txBox="1">
            <a:spLocks noChangeArrowheads="1"/>
          </p:cNvSpPr>
          <p:nvPr/>
        </p:nvSpPr>
        <p:spPr bwMode="auto">
          <a:xfrm>
            <a:off x="565150"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58371" name="Rettangolo 42">
            <a:hlinkClick r:id="rId5"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Torna al menu</a:t>
            </a:r>
            <a:endParaRPr lang="it-IT" sz="1200" dirty="0">
              <a:latin typeface="Verdana" pitchFamily="34" charset="0"/>
            </a:endParaRPr>
          </a:p>
        </p:txBody>
      </p:sp>
      <p:sp>
        <p:nvSpPr>
          <p:cNvPr id="7" name="Rectangle 3"/>
          <p:cNvSpPr>
            <a:spLocks noChangeArrowheads="1"/>
          </p:cNvSpPr>
          <p:nvPr/>
        </p:nvSpPr>
        <p:spPr bwMode="auto">
          <a:xfrm>
            <a:off x="0" y="1089025"/>
            <a:ext cx="7561263" cy="1447800"/>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La struttura del curricolo formativo</a:t>
            </a:r>
            <a:endParaRPr lang="it-IT" sz="1600" dirty="0">
              <a:latin typeface="Verdana" pitchFamily="34" charset="0"/>
              <a:cs typeface="+mn-cs"/>
            </a:endParaRP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analisi delle situazioni di partenza</a:t>
            </a:r>
            <a:endParaRPr lang="it-IT" sz="1600" dirty="0">
              <a:latin typeface="Verdana" pitchFamily="34" charset="0"/>
              <a:cs typeface="+mn-cs"/>
            </a:endParaRPr>
          </a:p>
          <a:p>
            <a:pPr algn="ctr" fontAlgn="auto">
              <a:spcBef>
                <a:spcPts val="0"/>
              </a:spcBef>
              <a:spcAft>
                <a:spcPts val="0"/>
              </a:spcAft>
              <a:defRPr/>
            </a:pPr>
            <a:endParaRPr lang="it-IT" sz="1600" dirty="0">
              <a:latin typeface="Verdana" pitchFamily="34" charset="0"/>
              <a:cs typeface="+mn-cs"/>
            </a:endParaRPr>
          </a:p>
        </p:txBody>
      </p:sp>
      <p:sp>
        <p:nvSpPr>
          <p:cNvPr id="58373" name="CasellaDiTesto 11"/>
          <p:cNvSpPr txBox="1">
            <a:spLocks noChangeArrowheads="1"/>
          </p:cNvSpPr>
          <p:nvPr/>
        </p:nvSpPr>
        <p:spPr bwMode="auto">
          <a:xfrm>
            <a:off x="315913" y="2660650"/>
            <a:ext cx="6929437" cy="2549525"/>
          </a:xfrm>
          <a:prstGeom prst="rect">
            <a:avLst/>
          </a:prstGeom>
          <a:noFill/>
          <a:ln w="9525">
            <a:noFill/>
            <a:miter lim="800000"/>
            <a:headEnd/>
            <a:tailEnd/>
          </a:ln>
        </p:spPr>
        <p:txBody>
          <a:bodyPr>
            <a:spAutoFit/>
          </a:bodyPr>
          <a:lstStyle/>
          <a:p>
            <a:pPr algn="just">
              <a:lnSpc>
                <a:spcPct val="150000"/>
              </a:lnSpc>
            </a:pPr>
            <a:r>
              <a:rPr lang="it-IT" sz="1200" b="1">
                <a:latin typeface="Verdana" pitchFamily="34" charset="0"/>
              </a:rPr>
              <a:t>Il curricolo formativo dell’I.C.C.Colombo si sviluppa a partire dall’analisi del fabbisogno formativo degli studenti (background personale dell’alunno). Ogni bambino/ragazzo entra infatti nel circuito scolastico con un bagaglio esperienziale proprio, molteplice e differenziato, nonché con aspettative diverse. La ns. Scuola si mostra attenta ad ogni forma di diversità, disabilità, o svantaggio/vantaggio per elaborare una didattica attenta alle esigenze di ciascuno ma che miri all’inclusione al fine di far raggiungere a tutti il successo formativo, pur percorrendo, se necessario,  strade diversificate.</a:t>
            </a:r>
          </a:p>
          <a:p>
            <a:pPr algn="just">
              <a:lnSpc>
                <a:spcPct val="150000"/>
              </a:lnSpc>
            </a:pPr>
            <a:endParaRPr lang="it-IT" sz="1200" b="1">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6926263"/>
          </a:xfrm>
          <a:prstGeom prst="rect">
            <a:avLst/>
          </a:prstGeom>
          <a:noFill/>
        </p:spPr>
        <p:txBody>
          <a:bodyPr>
            <a:spAutoFit/>
          </a:bodyPr>
          <a:lstStyle/>
          <a:p>
            <a:pPr marL="228600" indent="-228600" algn="just" fontAlgn="auto">
              <a:lnSpc>
                <a:spcPct val="150000"/>
              </a:lnSpc>
              <a:spcBef>
                <a:spcPts val="0"/>
              </a:spcBef>
              <a:spcAft>
                <a:spcPts val="0"/>
              </a:spcAft>
              <a:buFont typeface="+mj-lt"/>
              <a:buAutoNum type="alphaLcParenR" startAt="3"/>
              <a:defRPr/>
            </a:pPr>
            <a:r>
              <a:rPr lang="it-IT" sz="1200" b="1" dirty="0">
                <a:latin typeface="Verdana" pitchFamily="34" charset="0"/>
                <a:cs typeface="+mn-cs"/>
              </a:rPr>
              <a:t>La mission dell’I.C. </a:t>
            </a:r>
            <a:r>
              <a:rPr lang="it-IT" sz="1200" b="1" i="1" dirty="0">
                <a:latin typeface="Verdana" pitchFamily="34" charset="0"/>
                <a:cs typeface="+mn-cs"/>
              </a:rPr>
              <a:t>C .COLOMB</a:t>
            </a:r>
            <a:r>
              <a:rPr lang="it-IT" sz="1200" b="1" dirty="0">
                <a:latin typeface="Verdana" pitchFamily="34" charset="0"/>
                <a:cs typeface="+mn-cs"/>
              </a:rPr>
              <a:t>O si realizza, pertanto, attraverso il raggiungimento del seguente obiettivo: </a:t>
            </a:r>
            <a:r>
              <a:rPr lang="it-IT" sz="1200" b="1" i="1" dirty="0">
                <a:latin typeface="Verdana" pitchFamily="34" charset="0"/>
                <a:cs typeface="+mn-cs"/>
              </a:rPr>
              <a:t>la formazione integrale della persona, nel rispetto del processo individuale di sviluppo, secondo i principi della Costituzione, della Carta Internazionale dei diritti dell’Infanzia e secondo quanto stabilito dalla normativa italiana ed europea in materia scolastica, al fine di offrire a  ciascuno pari opportunità di successo nel proseguo del percorso scolastico e di concorrere così al progresso materiale e culturale del nostro Paese.</a:t>
            </a:r>
          </a:p>
          <a:p>
            <a:pPr marL="228600" indent="-228600" algn="just" fontAlgn="auto">
              <a:spcBef>
                <a:spcPts val="0"/>
              </a:spcBef>
              <a:spcAft>
                <a:spcPts val="0"/>
              </a:spcAft>
              <a:buFont typeface="+mj-lt"/>
              <a:buAutoNum type="alphaLcParenR" startAt="3"/>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3"/>
              <a:defRPr/>
            </a:pPr>
            <a:r>
              <a:rPr lang="it-IT" sz="1200" b="1" dirty="0">
                <a:latin typeface="Verdana" pitchFamily="34" charset="0"/>
                <a:cs typeface="+mn-cs"/>
              </a:rPr>
              <a:t>Le priorità, i traguardi e gli obiettivi individuati dal rapporto di autovalutazione (RAV) e il conseguente piano di miglioramento di cui all’art.6, comma 1, del Decreto del Presidente della Repubblica 28.3.2013 n. 80 dovranno costituire parte integrante del Piano e direzionare la progettazione del POF nel triennio.</a:t>
            </a:r>
          </a:p>
          <a:p>
            <a:pPr marL="228600" indent="-228600" fontAlgn="auto">
              <a:spcBef>
                <a:spcPts val="0"/>
              </a:spcBef>
              <a:spcAft>
                <a:spcPts val="0"/>
              </a:spcAft>
              <a:buFont typeface="+mj-lt"/>
              <a:buAutoNum type="alphaLcParenR" startAt="3"/>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3"/>
              <a:defRPr/>
            </a:pPr>
            <a:r>
              <a:rPr lang="it-IT" sz="1200" b="1" dirty="0">
                <a:latin typeface="Verdana" pitchFamily="34" charset="0"/>
                <a:cs typeface="+mn-cs"/>
              </a:rPr>
              <a:t>I regolamenti di Istituto (Organizzazione Scolastica, Regolamento disciplinare, Uscite didattiche, Sistema di  Valutazione) , il Piano Annuale delle Attività, il Piano Annuale di Inclusione, i Protocolli,gli Accordi e le Convenzioni stipulate fanno parte integrante del POF e sono applicati da tutto il personale.</a:t>
            </a:r>
          </a:p>
          <a:p>
            <a:pPr marL="228600" indent="-228600" algn="just" fontAlgn="auto">
              <a:lnSpc>
                <a:spcPct val="150000"/>
              </a:lnSpc>
              <a:spcBef>
                <a:spcPts val="0"/>
              </a:spcBef>
              <a:spcAft>
                <a:spcPts val="0"/>
              </a:spcAft>
              <a:buFont typeface="+mj-lt"/>
              <a:buAutoNum type="alphaLcParenR" startAt="3"/>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startAt="3"/>
              <a:defRPr/>
            </a:pPr>
            <a:endParaRPr lang="it-IT" sz="1200" b="1" dirty="0">
              <a:latin typeface="Verdana" pitchFamily="34" charset="0"/>
              <a:cs typeface="+mn-cs"/>
            </a:endParaRPr>
          </a:p>
          <a:p>
            <a:pPr algn="just" fontAlgn="auto">
              <a:spcBef>
                <a:spcPts val="0"/>
              </a:spcBef>
              <a:spcAft>
                <a:spcPts val="0"/>
              </a:spcAft>
              <a:defRPr/>
            </a:pPr>
            <a:endParaRPr lang="it-IT" sz="1200" b="1" dirty="0">
              <a:latin typeface="Verdana" pitchFamily="34" charset="0"/>
              <a:cs typeface="+mn-cs"/>
            </a:endParaRPr>
          </a:p>
          <a:p>
            <a:pPr algn="just" fontAlgn="auto">
              <a:lnSpc>
                <a:spcPct val="150000"/>
              </a:lnSpc>
              <a:spcBef>
                <a:spcPts val="0"/>
              </a:spcBef>
              <a:spcAft>
                <a:spcPts val="0"/>
              </a:spcAft>
              <a:defRPr/>
            </a:pPr>
            <a:endParaRPr lang="it-IT" sz="1200" b="1" dirty="0">
              <a:latin typeface="Verdana" pitchFamily="34" charset="0"/>
              <a:cs typeface="+mn-cs"/>
            </a:endParaRPr>
          </a:p>
          <a:p>
            <a:pPr fontAlgn="auto">
              <a:lnSpc>
                <a:spcPct val="150000"/>
              </a:lnSpc>
              <a:spcBef>
                <a:spcPts val="0"/>
              </a:spcBef>
              <a:spcAft>
                <a:spcPts val="0"/>
              </a:spcAft>
              <a:defRPr/>
            </a:pPr>
            <a:endParaRPr lang="it-IT" sz="1200" b="1" dirty="0">
              <a:latin typeface="Verdana" pitchFamily="34" charset="0"/>
              <a:cs typeface="+mn-cs"/>
            </a:endParaRPr>
          </a:p>
          <a:p>
            <a:pPr fontAlgn="auto">
              <a:spcBef>
                <a:spcPts val="0"/>
              </a:spcBef>
              <a:spcAft>
                <a:spcPts val="0"/>
              </a:spcAft>
              <a:defRPr/>
            </a:pPr>
            <a:endParaRPr lang="it-IT" sz="1200" b="1" dirty="0">
              <a:latin typeface="Verdana" pitchFamily="34" charset="0"/>
              <a:cs typeface="+mn-cs"/>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1089025"/>
            <a:ext cx="7561263" cy="1520825"/>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La struttura del curricolo formativo:</a:t>
            </a:r>
            <a:endParaRPr lang="it-IT" sz="1600" dirty="0">
              <a:latin typeface="Verdana" pitchFamily="34" charset="0"/>
              <a:cs typeface="+mn-cs"/>
            </a:endParaRP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progettazione </a:t>
            </a:r>
            <a:r>
              <a:rPr lang="it-IT" sz="1600" b="1" dirty="0" err="1">
                <a:effectLst>
                  <a:outerShdw blurRad="50800" dist="38100" algn="tr" rotWithShape="0">
                    <a:prstClr val="black">
                      <a:alpha val="40000"/>
                    </a:prstClr>
                  </a:outerShdw>
                </a:effectLst>
                <a:latin typeface="Verdana" pitchFamily="34" charset="0"/>
                <a:cs typeface="+mn-cs"/>
              </a:rPr>
              <a:t>educativo-didattica</a:t>
            </a:r>
            <a:endParaRPr lang="it-IT" sz="1600" dirty="0">
              <a:latin typeface="Verdana" pitchFamily="34" charset="0"/>
              <a:cs typeface="+mn-cs"/>
            </a:endParaRPr>
          </a:p>
          <a:p>
            <a:pPr algn="ctr" fontAlgn="auto">
              <a:lnSpc>
                <a:spcPct val="150000"/>
              </a:lnSpc>
              <a:spcBef>
                <a:spcPts val="0"/>
              </a:spcBef>
              <a:spcAft>
                <a:spcPts val="0"/>
              </a:spcAft>
              <a:defRPr/>
            </a:pPr>
            <a:endParaRPr lang="it-IT" sz="1600" dirty="0">
              <a:latin typeface="Verdana" pitchFamily="34" charset="0"/>
              <a:cs typeface="+mn-cs"/>
            </a:endParaRPr>
          </a:p>
        </p:txBody>
      </p:sp>
      <p:sp>
        <p:nvSpPr>
          <p:cNvPr id="9" name="CasellaDiTesto 8"/>
          <p:cNvSpPr txBox="1"/>
          <p:nvPr/>
        </p:nvSpPr>
        <p:spPr>
          <a:xfrm>
            <a:off x="279400" y="2803525"/>
            <a:ext cx="6931025" cy="3656013"/>
          </a:xfrm>
          <a:prstGeom prst="rect">
            <a:avLst/>
          </a:prstGeom>
          <a:noFill/>
        </p:spPr>
        <p:txBody>
          <a:bodyPr>
            <a:spAutoFit/>
          </a:bodyPr>
          <a:lstStyle/>
          <a:p>
            <a:pPr algn="just" fontAlgn="auto">
              <a:lnSpc>
                <a:spcPct val="150000"/>
              </a:lnSpc>
              <a:spcBef>
                <a:spcPts val="0"/>
              </a:spcBef>
              <a:spcAft>
                <a:spcPts val="0"/>
              </a:spcAft>
              <a:defRPr/>
            </a:pPr>
            <a:r>
              <a:rPr lang="it-IT" sz="1200" b="1" dirty="0">
                <a:latin typeface="Verdana" pitchFamily="34" charset="0"/>
                <a:cs typeface="+mn-cs"/>
              </a:rPr>
              <a:t>Ogni ordine di Scuola (Infanzia, Primaria e Secondaria di I grado) ha la sua specificità in virtù dell’età degli allievi che si trova a gestire ed è per questo che pone in atto un </a:t>
            </a:r>
            <a:r>
              <a:rPr lang="it-IT" sz="1200" b="1" cap="all" dirty="0">
                <a:latin typeface="Verdana" pitchFamily="34" charset="0"/>
                <a:cs typeface="+mn-cs"/>
              </a:rPr>
              <a:t>curricolo orizzontale</a:t>
            </a:r>
            <a:r>
              <a:rPr lang="it-IT" sz="1200" b="1" dirty="0">
                <a:latin typeface="Verdana" pitchFamily="34" charset="0"/>
                <a:cs typeface="+mn-cs"/>
              </a:rPr>
              <a:t> strutturato, a misura delle esigenze e dei bisogni formativi del bambino/ragazzo che le viene affidato. Nella Scuola dell’Infanzia, attraverso il gioco, il bambino si avvicina all’esperienza, sperimenta ed apprende. Il </a:t>
            </a:r>
            <a:r>
              <a:rPr lang="it-IT" sz="1200" b="1" cap="all" dirty="0">
                <a:latin typeface="Verdana" pitchFamily="34" charset="0"/>
                <a:cs typeface="+mn-cs"/>
              </a:rPr>
              <a:t>curricolo orizzontale </a:t>
            </a:r>
            <a:r>
              <a:rPr lang="it-IT" sz="1200" b="1" dirty="0">
                <a:latin typeface="Verdana" pitchFamily="34" charset="0"/>
                <a:cs typeface="+mn-cs"/>
              </a:rPr>
              <a:t>viene predisposto dalle insegnanti per CAMPI </a:t>
            </a:r>
            <a:r>
              <a:rPr lang="it-IT" sz="1200" b="1" dirty="0" err="1">
                <a:latin typeface="Verdana" pitchFamily="34" charset="0"/>
                <a:cs typeface="+mn-cs"/>
              </a:rPr>
              <a:t>DI</a:t>
            </a:r>
            <a:r>
              <a:rPr lang="it-IT" sz="1200" b="1" dirty="0">
                <a:latin typeface="Verdana" pitchFamily="34" charset="0"/>
                <a:cs typeface="+mn-cs"/>
              </a:rPr>
              <a:t> ESPERIENZA. Nella Scuola del I ciclo (Primaria e Secondaria) il bambino/ragazzo acquisisce conoscenze ed abilità che gli permetteranno di sviluppare quelle competenze indispensabili per continuare ad apprendere in modo autonomo, lungo l’intero arco della vita. Il </a:t>
            </a:r>
            <a:r>
              <a:rPr lang="it-IT" sz="1200" b="1" cap="all" dirty="0">
                <a:latin typeface="Verdana" pitchFamily="34" charset="0"/>
                <a:cs typeface="+mn-cs"/>
              </a:rPr>
              <a:t>curricolo orizzontale </a:t>
            </a:r>
            <a:r>
              <a:rPr lang="it-IT" sz="1200" b="1" dirty="0">
                <a:latin typeface="Verdana" pitchFamily="34" charset="0"/>
                <a:cs typeface="+mn-cs"/>
              </a:rPr>
              <a:t>viene predisposto dagli insegnanti della Scuola Primaria e Secondaria per DISCIPLINE. </a:t>
            </a:r>
          </a:p>
          <a:p>
            <a:pPr algn="just" fontAlgn="auto">
              <a:lnSpc>
                <a:spcPct val="150000"/>
              </a:lnSpc>
              <a:spcBef>
                <a:spcPts val="0"/>
              </a:spcBef>
              <a:spcAft>
                <a:spcPts val="0"/>
              </a:spcAft>
              <a:defRPr/>
            </a:pPr>
            <a:endParaRPr lang="it-IT" sz="1200" b="1" dirty="0">
              <a:latin typeface="Verdana" pitchFamily="34" charset="0"/>
              <a:cs typeface="+mn-cs"/>
            </a:endParaRPr>
          </a:p>
        </p:txBody>
      </p:sp>
      <p:sp>
        <p:nvSpPr>
          <p:cNvPr id="59398" name="Text Box 4"/>
          <p:cNvSpPr txBox="1">
            <a:spLocks noChangeArrowheads="1"/>
          </p:cNvSpPr>
          <p:nvPr/>
        </p:nvSpPr>
        <p:spPr bwMode="auto">
          <a:xfrm>
            <a:off x="351607" y="6661954"/>
            <a:ext cx="110648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59399" name="Rettangolo 10">
            <a:hlinkClick r:id="rId4" action="ppaction://hlinksldjump"/>
          </p:cNvPr>
          <p:cNvSpPr>
            <a:spLocks noChangeArrowheads="1"/>
          </p:cNvSpPr>
          <p:nvPr/>
        </p:nvSpPr>
        <p:spPr bwMode="auto">
          <a:xfrm>
            <a:off x="5710238" y="6662738"/>
            <a:ext cx="1427162" cy="276225"/>
          </a:xfrm>
          <a:prstGeom prst="rect">
            <a:avLst/>
          </a:prstGeom>
          <a:noFill/>
          <a:ln w="9525">
            <a:noFill/>
            <a:miter lim="800000"/>
            <a:headEnd/>
            <a:tailEnd/>
          </a:ln>
        </p:spPr>
        <p:txBody>
          <a:bodyPr wrap="none">
            <a:spAutoFit/>
          </a:bodyPr>
          <a:lstStyle/>
          <a:p>
            <a:r>
              <a:rPr lang="it-IT" sz="1200" b="1" dirty="0">
                <a:latin typeface="Verdana" pitchFamily="34" charset="0"/>
                <a:hlinkClick r:id="rId5" action="ppaction://hlinksldjump"/>
              </a:rPr>
              <a:t>Torna al menu</a:t>
            </a:r>
            <a:endParaRPr lang="it-IT" sz="1200" dirty="0">
              <a:latin typeface="Verdana"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1089025"/>
            <a:ext cx="7561263" cy="1447800"/>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La struttura del curricolo formativo: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traguardi</a:t>
            </a:r>
            <a:endParaRPr lang="it-IT" sz="1600" dirty="0">
              <a:latin typeface="Verdana" pitchFamily="34" charset="0"/>
              <a:cs typeface="+mn-cs"/>
            </a:endParaRPr>
          </a:p>
          <a:p>
            <a:pPr algn="ctr" fontAlgn="auto">
              <a:lnSpc>
                <a:spcPct val="150000"/>
              </a:lnSpc>
              <a:spcBef>
                <a:spcPts val="0"/>
              </a:spcBef>
              <a:spcAft>
                <a:spcPts val="0"/>
              </a:spcAft>
              <a:defRPr/>
            </a:pPr>
            <a:endParaRPr lang="it-IT" sz="1600" dirty="0">
              <a:latin typeface="Verdana" pitchFamily="34" charset="0"/>
              <a:cs typeface="+mn-cs"/>
            </a:endParaRPr>
          </a:p>
        </p:txBody>
      </p:sp>
      <p:sp>
        <p:nvSpPr>
          <p:cNvPr id="60421" name="Text Box 4"/>
          <p:cNvSpPr txBox="1">
            <a:spLocks noChangeArrowheads="1"/>
          </p:cNvSpPr>
          <p:nvPr/>
        </p:nvSpPr>
        <p:spPr bwMode="auto">
          <a:xfrm>
            <a:off x="350838" y="7234231"/>
            <a:ext cx="110648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3" action="ppaction://hlinksldjump"/>
              </a:rPr>
              <a:t>indice</a:t>
            </a:r>
            <a:endParaRPr lang="it-IT" sz="1200" dirty="0"/>
          </a:p>
        </p:txBody>
      </p:sp>
      <p:sp>
        <p:nvSpPr>
          <p:cNvPr id="60422" name="Rettangolo 10">
            <a:hlinkClick r:id="rId4" action="ppaction://hlinksldjump"/>
          </p:cNvPr>
          <p:cNvSpPr>
            <a:spLocks noChangeArrowheads="1"/>
          </p:cNvSpPr>
          <p:nvPr/>
        </p:nvSpPr>
        <p:spPr bwMode="auto">
          <a:xfrm>
            <a:off x="5709457" y="7233458"/>
            <a:ext cx="1427162" cy="276225"/>
          </a:xfrm>
          <a:prstGeom prst="rect">
            <a:avLst/>
          </a:prstGeom>
          <a:noFill/>
          <a:ln w="9525">
            <a:noFill/>
            <a:miter lim="800000"/>
            <a:headEnd/>
            <a:tailEnd/>
          </a:ln>
        </p:spPr>
        <p:txBody>
          <a:bodyPr wrap="none">
            <a:spAutoFit/>
          </a:bodyPr>
          <a:lstStyle/>
          <a:p>
            <a:pPr algn="ctr"/>
            <a:r>
              <a:rPr lang="it-IT" sz="1200" b="1" dirty="0">
                <a:latin typeface="Verdana" pitchFamily="34" charset="0"/>
                <a:hlinkClick r:id="rId5" action="ppaction://hlinksldjump"/>
              </a:rPr>
              <a:t>Torna al menu</a:t>
            </a:r>
            <a:endParaRPr lang="it-IT" sz="1200" dirty="0">
              <a:latin typeface="Verdana" pitchFamily="34" charset="0"/>
            </a:endParaRPr>
          </a:p>
        </p:txBody>
      </p:sp>
      <p:sp>
        <p:nvSpPr>
          <p:cNvPr id="12" name="CasellaDiTesto 11"/>
          <p:cNvSpPr txBox="1"/>
          <p:nvPr/>
        </p:nvSpPr>
        <p:spPr>
          <a:xfrm>
            <a:off x="315913" y="2232025"/>
            <a:ext cx="6929437" cy="5041900"/>
          </a:xfrm>
          <a:prstGeom prst="rect">
            <a:avLst/>
          </a:prstGeom>
          <a:noFill/>
        </p:spPr>
        <p:txBody>
          <a:bodyPr>
            <a:spAutoFit/>
          </a:bodyPr>
          <a:lstStyle/>
          <a:p>
            <a:pPr algn="just" fontAlgn="auto">
              <a:lnSpc>
                <a:spcPct val="150000"/>
              </a:lnSpc>
              <a:spcBef>
                <a:spcPts val="0"/>
              </a:spcBef>
              <a:spcAft>
                <a:spcPts val="0"/>
              </a:spcAft>
              <a:defRPr/>
            </a:pPr>
            <a:r>
              <a:rPr lang="it-IT" sz="1200" b="1" dirty="0">
                <a:latin typeface="Verdana" pitchFamily="34" charset="0"/>
                <a:cs typeface="+mn-cs"/>
              </a:rPr>
              <a:t>Conosciuti i propri studenti, la Scuola deve programmare un curricolo formativo ponendo attenzione ai Traguardi a cui dovranno pervenire i propri alunni  e cioè deve guardare al “Profilo dello Studente” e al “Profilo delle competenze al termine del I ciclo di istruzione”, delineati nel Documento Nazionale, per mettere in atto tutte quelle strategie didattiche ed organizzative (costituenti il curricolo) che portino il ragazzo al successo formativo. La Scuola si prende quindi in carico i bambini dall’età di tre anni e li guida fino al termine del I ciclo di istruzione in un unico percorso strutturante (CURRICULO IN VERTICALE). Il curricolo verticale rappresenta cioè l’insieme delle esperienze didattiche che dai 3 ai 14 anni, promuovono nell’allievo il conseguimento dei risultati attesi sul piano delle competenze, in modo progressivo, graduale e continuo. Ogni </a:t>
            </a:r>
            <a:r>
              <a:rPr lang="it-IT" sz="1200" b="1" cap="all" dirty="0">
                <a:latin typeface="Verdana" pitchFamily="34" charset="0"/>
                <a:cs typeface="+mn-cs"/>
              </a:rPr>
              <a:t>curricolo formativo (verticale e orizzontale)</a:t>
            </a:r>
            <a:r>
              <a:rPr lang="it-IT" sz="1200" b="1" dirty="0">
                <a:latin typeface="Verdana" pitchFamily="34" charset="0"/>
                <a:cs typeface="+mn-cs"/>
              </a:rPr>
              <a:t> viene progettato tenendo presente i TRAGUARDI PER LO SVILUPPO DELLE COMPETENZE  in ogni CAMPO </a:t>
            </a:r>
            <a:r>
              <a:rPr lang="it-IT" sz="1200" b="1" dirty="0" err="1">
                <a:latin typeface="Verdana" pitchFamily="34" charset="0"/>
                <a:cs typeface="+mn-cs"/>
              </a:rPr>
              <a:t>DI</a:t>
            </a:r>
            <a:r>
              <a:rPr lang="it-IT" sz="1200" b="1" dirty="0">
                <a:latin typeface="Verdana" pitchFamily="34" charset="0"/>
                <a:cs typeface="+mn-cs"/>
              </a:rPr>
              <a:t> ESPERIENZA al termine del triennio della Scuola dell’Infanzia o in ogni DISCIPLINA al termine del quinquennio della Scuola primaria e del triennio della Scuola secondaria di I grado.</a:t>
            </a:r>
          </a:p>
          <a:p>
            <a:pPr algn="just" fontAlgn="auto">
              <a:lnSpc>
                <a:spcPct val="150000"/>
              </a:lnSpc>
              <a:spcBef>
                <a:spcPts val="0"/>
              </a:spcBef>
              <a:spcAft>
                <a:spcPts val="0"/>
              </a:spcAft>
              <a:defRPr/>
            </a:pPr>
            <a:endParaRPr lang="it-IT" sz="1200" b="1" dirty="0">
              <a:latin typeface="Verdana" pitchFamily="34" charset="0"/>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731838"/>
            <a:ext cx="7561263" cy="1447800"/>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Premessa</a:t>
            </a:r>
            <a:endParaRPr lang="it-IT" sz="1600" dirty="0">
              <a:latin typeface="Verdana" pitchFamily="34" charset="0"/>
              <a:cs typeface="+mn-cs"/>
            </a:endParaRPr>
          </a:p>
        </p:txBody>
      </p:sp>
      <p:sp>
        <p:nvSpPr>
          <p:cNvPr id="61445" name="Text Box 4"/>
          <p:cNvSpPr txBox="1">
            <a:spLocks noChangeArrowheads="1"/>
          </p:cNvSpPr>
          <p:nvPr/>
        </p:nvSpPr>
        <p:spPr bwMode="auto">
          <a:xfrm>
            <a:off x="350838" y="8162925"/>
            <a:ext cx="1106487"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2" action="ppaction://hlinksldjump"/>
              </a:rPr>
              <a:t>indice</a:t>
            </a:r>
            <a:endParaRPr lang="it-IT" sz="1200" dirty="0"/>
          </a:p>
        </p:txBody>
      </p:sp>
      <p:sp>
        <p:nvSpPr>
          <p:cNvPr id="61446" name="Rettangolo 10">
            <a:hlinkClick r:id="rId3" action="ppaction://hlinksldjump"/>
          </p:cNvPr>
          <p:cNvSpPr>
            <a:spLocks noChangeArrowheads="1"/>
          </p:cNvSpPr>
          <p:nvPr/>
        </p:nvSpPr>
        <p:spPr bwMode="auto">
          <a:xfrm>
            <a:off x="5638019" y="8162152"/>
            <a:ext cx="1427162" cy="276225"/>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Torna al menu</a:t>
            </a:r>
            <a:endParaRPr lang="it-IT" sz="1200" dirty="0">
              <a:latin typeface="Verdana" pitchFamily="34" charset="0"/>
            </a:endParaRPr>
          </a:p>
        </p:txBody>
      </p:sp>
      <p:sp>
        <p:nvSpPr>
          <p:cNvPr id="61447" name="CasellaDiTesto 12"/>
          <p:cNvSpPr txBox="1">
            <a:spLocks noChangeArrowheads="1"/>
          </p:cNvSpPr>
          <p:nvPr/>
        </p:nvSpPr>
        <p:spPr bwMode="auto">
          <a:xfrm>
            <a:off x="315913" y="2517775"/>
            <a:ext cx="6929437" cy="5264150"/>
          </a:xfrm>
          <a:prstGeom prst="rect">
            <a:avLst/>
          </a:prstGeom>
          <a:noFill/>
          <a:ln w="9525">
            <a:noFill/>
            <a:miter lim="800000"/>
            <a:headEnd/>
            <a:tailEnd/>
          </a:ln>
        </p:spPr>
        <p:txBody>
          <a:bodyPr>
            <a:spAutoFit/>
          </a:bodyPr>
          <a:lstStyle/>
          <a:p>
            <a:pPr algn="just"/>
            <a:r>
              <a:rPr lang="it-IT" sz="1200" b="1">
                <a:latin typeface="Verdana" pitchFamily="34" charset="0"/>
              </a:rPr>
              <a:t>La scuola dell’infanzia, statale e paritaria, si rivolge a tutte le bambine e i bambini dai tre ai sei anni di età. Essa si pone la finalità di promuovere nei bambini lo sviluppo dell’identità, dell’autonomia, della competenza e li avvia alla cittadinanza poiché gli stessi imparano ad acquisire l’importanza delle regole, a relazionarsi e a condividere gli spazi con altri coetanei, modificando gradatamente il naturale egocentrismo infantile.</a:t>
            </a:r>
          </a:p>
          <a:p>
            <a:pPr algn="just"/>
            <a:endParaRPr lang="it-IT" sz="1200" b="1">
              <a:latin typeface="Verdana" pitchFamily="34" charset="0"/>
            </a:endParaRPr>
          </a:p>
          <a:p>
            <a:pPr algn="just"/>
            <a:r>
              <a:rPr lang="it-IT" sz="1200" b="1">
                <a:latin typeface="Verdana" pitchFamily="34" charset="0"/>
              </a:rPr>
              <a:t>Il curricolo della scuola dell’infanzia non coincide pertanto con la sola organizzazione delle attività didattiche che si realizzano nella sezione e nelle intersezioni, negli spazi esterni, nei laboratori, negli ambienti di vita comune ma si esplica in un’equilibrata integrazione di momenti di cura, di relazione, di apprendimento, dove le stesse </a:t>
            </a:r>
            <a:r>
              <a:rPr lang="it-IT" sz="1200" b="1" i="1">
                <a:latin typeface="Verdana" pitchFamily="34" charset="0"/>
              </a:rPr>
              <a:t>routine </a:t>
            </a:r>
            <a:r>
              <a:rPr lang="it-IT" sz="1200" b="1">
                <a:latin typeface="Verdana" pitchFamily="34" charset="0"/>
              </a:rPr>
              <a:t>(l’ingresso, il pasto, la cura del corpo, il riposo, ecc.) svolgono una funzione di regolazione dei ritmi della giornata e si offrono come “base sicura” per nuove esperienze e nuove sollecitazioni. </a:t>
            </a:r>
          </a:p>
          <a:p>
            <a:pPr algn="just"/>
            <a:endParaRPr lang="it-IT" sz="1200" b="1">
              <a:latin typeface="Verdana" pitchFamily="34" charset="0"/>
            </a:endParaRPr>
          </a:p>
          <a:p>
            <a:pPr algn="just"/>
            <a:r>
              <a:rPr lang="it-IT" sz="1200" b="1">
                <a:latin typeface="Verdana" pitchFamily="34" charset="0"/>
              </a:rPr>
              <a:t>Gli insegnanti, attraverso una programmazione didattica per CAMPI DI ESPERIENZA, come prevedono Le Indicazioni Nazionali per il Curricolo, accolgono, valorizzano ed estendono le curiosità, le esplorazioni, le proposte dei bambini e creano occasioni di apprendimento per favorire l’organizzazione di ciò che i bambini vanno scoprendo.</a:t>
            </a:r>
          </a:p>
          <a:p>
            <a:pPr algn="just"/>
            <a:endParaRPr lang="it-IT" sz="1200" b="1">
              <a:latin typeface="Verdana" pitchFamily="34" charset="0"/>
            </a:endParaRPr>
          </a:p>
          <a:p>
            <a:pPr algn="just"/>
            <a:r>
              <a:rPr lang="it-IT" sz="1200" b="1">
                <a:latin typeface="Verdana" pitchFamily="34" charset="0"/>
              </a:rPr>
              <a:t>L’esperienza diretta, il gioco, il procedere per tentativi ed errori, permettono al bambino, opportunamente guidato, di approfondire e sistematizzare gli apprendimenti. Ogni campo di esperienza offre un insieme di oggetti, situazioni, immagini e linguaggi, riferiti ai sistemi simbolici della nostra cultura, capaci di evocare, stimolare, accompagnare apprendimenti progressivamente più sicuri.</a:t>
            </a:r>
          </a:p>
          <a:p>
            <a:pPr algn="just"/>
            <a:endParaRPr lang="it-IT" sz="1200" b="1">
              <a:latin typeface="Verdana"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62466" name="Text Box 4">
            <a:hlinkClick r:id="rId3" action="ppaction://hlinksldjump"/>
          </p:cNvPr>
          <p:cNvSpPr txBox="1">
            <a:spLocks noChangeArrowheads="1"/>
          </p:cNvSpPr>
          <p:nvPr/>
        </p:nvSpPr>
        <p:spPr bwMode="auto">
          <a:xfrm>
            <a:off x="565150"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62467" name="Rettangolo 42">
            <a:hlinkClick r:id="rId5"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Torna al menu</a:t>
            </a:r>
            <a:endParaRPr lang="it-IT" sz="1200" dirty="0">
              <a:latin typeface="Verdana" pitchFamily="34" charset="0"/>
            </a:endParaRPr>
          </a:p>
        </p:txBody>
      </p:sp>
      <p:sp>
        <p:nvSpPr>
          <p:cNvPr id="7" name="Rectangle 3"/>
          <p:cNvSpPr>
            <a:spLocks noChangeArrowheads="1"/>
          </p:cNvSpPr>
          <p:nvPr/>
        </p:nvSpPr>
        <p:spPr bwMode="auto">
          <a:xfrm>
            <a:off x="0" y="731838"/>
            <a:ext cx="7561263" cy="1693862"/>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dei Mitili</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campi di esperienza</a:t>
            </a:r>
            <a:endParaRPr lang="it-IT" sz="1600" dirty="0">
              <a:latin typeface="Verdana" pitchFamily="34" charset="0"/>
              <a:cs typeface="+mn-cs"/>
            </a:endParaRPr>
          </a:p>
        </p:txBody>
      </p:sp>
      <p:sp>
        <p:nvSpPr>
          <p:cNvPr id="12" name="CasellaDiTesto 11"/>
          <p:cNvSpPr txBox="1">
            <a:spLocks noChangeArrowheads="1"/>
          </p:cNvSpPr>
          <p:nvPr/>
        </p:nvSpPr>
        <p:spPr bwMode="auto">
          <a:xfrm>
            <a:off x="279400" y="2446338"/>
            <a:ext cx="6931025" cy="2709862"/>
          </a:xfrm>
          <a:prstGeom prst="rect">
            <a:avLst/>
          </a:prstGeom>
          <a:noFill/>
          <a:ln w="9525">
            <a:noFill/>
            <a:miter lim="800000"/>
            <a:headEnd/>
            <a:tailEnd/>
          </a:ln>
        </p:spPr>
        <p:txBody>
          <a:bodyPr>
            <a:spAutoFit/>
          </a:bodyPr>
          <a:lstStyle/>
          <a:p>
            <a:pPr algn="ctr"/>
            <a:r>
              <a:rPr lang="it-IT" sz="1400" b="1">
                <a:latin typeface="Verdana" pitchFamily="34" charset="0"/>
              </a:rPr>
              <a:t>Caratteristiche della scuola, strutturali e descrizione delle risorse</a:t>
            </a:r>
            <a:r>
              <a:rPr lang="it-IT" sz="1200" b="1">
                <a:latin typeface="Verdana" pitchFamily="34" charset="0"/>
              </a:rPr>
              <a:t>.</a:t>
            </a:r>
            <a:endParaRPr lang="it-IT" sz="1200">
              <a:latin typeface="Verdana" pitchFamily="34" charset="0"/>
            </a:endParaRPr>
          </a:p>
          <a:p>
            <a:pPr algn="just"/>
            <a:r>
              <a:rPr lang="it-IT" sz="1200" b="1">
                <a:latin typeface="Verdana" pitchFamily="34" charset="0"/>
              </a:rPr>
              <a:t> </a:t>
            </a:r>
            <a:endParaRPr lang="it-IT" sz="1200">
              <a:latin typeface="Verdana" pitchFamily="34" charset="0"/>
            </a:endParaRPr>
          </a:p>
          <a:p>
            <a:pPr algn="just">
              <a:lnSpc>
                <a:spcPct val="150000"/>
              </a:lnSpc>
            </a:pPr>
            <a:r>
              <a:rPr lang="it-IT" sz="1200" b="1">
                <a:latin typeface="Verdana" pitchFamily="34" charset="0"/>
              </a:rPr>
              <a:t>La scuola dell’Infanzia “via dei Mitili” è situata nel territorio di Fiumicino. E’ annessa all’edificio della sede centrale in via dell’Ippocampo, 41, con possibile accesso da via dei Mitili.</a:t>
            </a:r>
          </a:p>
          <a:p>
            <a:pPr algn="just">
              <a:lnSpc>
                <a:spcPct val="150000"/>
              </a:lnSpc>
            </a:pPr>
            <a:r>
              <a:rPr lang="it-IT" sz="1200" b="1">
                <a:latin typeface="Verdana" pitchFamily="34" charset="0"/>
              </a:rPr>
              <a:t>N° 3 Aule con capienza massima di 25 bambini, porte finestre con accesso diretto in giardino.</a:t>
            </a:r>
          </a:p>
          <a:p>
            <a:pPr algn="just">
              <a:lnSpc>
                <a:spcPct val="150000"/>
              </a:lnSpc>
            </a:pPr>
            <a:r>
              <a:rPr lang="it-IT" sz="1200" b="1">
                <a:latin typeface="Verdana" pitchFamily="34" charset="0"/>
              </a:rPr>
              <a:t>Servizi igienici per il personale e per i bambini e le bambine.</a:t>
            </a:r>
          </a:p>
          <a:p>
            <a:pPr algn="just">
              <a:lnSpc>
                <a:spcPct val="150000"/>
              </a:lnSpc>
            </a:pPr>
            <a:r>
              <a:rPr lang="it-IT" sz="1200" b="1">
                <a:latin typeface="Verdana" pitchFamily="34" charset="0"/>
              </a:rPr>
              <a:t>Ripostiglio.</a:t>
            </a:r>
          </a:p>
          <a:p>
            <a:pPr algn="just">
              <a:lnSpc>
                <a:spcPct val="150000"/>
              </a:lnSpc>
            </a:pPr>
            <a:r>
              <a:rPr lang="it-IT" sz="1200" b="1">
                <a:latin typeface="Verdana" pitchFamily="34" charset="0"/>
              </a:rPr>
              <a:t>Ampio giardino con giochi.</a:t>
            </a:r>
          </a:p>
        </p:txBody>
      </p:sp>
      <p:sp>
        <p:nvSpPr>
          <p:cNvPr id="9" name="Text Box 4">
            <a:hlinkClick r:id="rId3"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avanti</a:t>
            </a:r>
            <a:endParaRPr lang="it-IT" sz="1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63490" name="Text Box 4">
            <a:hlinkClick r:id="rId3"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63491" name="Rettangolo 42">
            <a:hlinkClick r:id="rId5" action="ppaction://hlinksldjump"/>
          </p:cNvPr>
          <p:cNvSpPr>
            <a:spLocks noChangeArrowheads="1"/>
          </p:cNvSpPr>
          <p:nvPr/>
        </p:nvSpPr>
        <p:spPr bwMode="auto">
          <a:xfrm>
            <a:off x="3419795" y="9305160"/>
            <a:ext cx="721672" cy="276999"/>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avanti</a:t>
            </a:r>
            <a:endParaRPr lang="it-IT" sz="1200" dirty="0">
              <a:latin typeface="Verdana" pitchFamily="34" charset="0"/>
            </a:endParaRPr>
          </a:p>
        </p:txBody>
      </p:sp>
      <p:sp>
        <p:nvSpPr>
          <p:cNvPr id="7" name="Rectangle 3"/>
          <p:cNvSpPr>
            <a:spLocks noChangeArrowheads="1"/>
          </p:cNvSpPr>
          <p:nvPr/>
        </p:nvSpPr>
        <p:spPr bwMode="auto">
          <a:xfrm>
            <a:off x="0" y="731838"/>
            <a:ext cx="7561263" cy="1693862"/>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dei Mitili</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campi di esperienza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387326" y="3304368"/>
          <a:ext cx="6786610" cy="5605535"/>
        </p:xfrm>
        <a:graphic>
          <a:graphicData uri="http://schemas.openxmlformats.org/drawingml/2006/table">
            <a:tbl>
              <a:tblPr>
                <a:effectLst>
                  <a:outerShdw blurRad="50800" dist="38100" algn="l" rotWithShape="0">
                    <a:prstClr val="black">
                      <a:alpha val="40000"/>
                    </a:prstClr>
                  </a:outerShdw>
                </a:effectLst>
              </a:tblPr>
              <a:tblGrid>
                <a:gridCol w="1928826">
                  <a:extLst>
                    <a:ext uri="{9D8B030D-6E8A-4147-A177-3AD203B41FA5}">
                      <a16:colId xmlns:a16="http://schemas.microsoft.com/office/drawing/2014/main" xmlns="" val="20000"/>
                    </a:ext>
                  </a:extLst>
                </a:gridCol>
                <a:gridCol w="4857784">
                  <a:extLst>
                    <a:ext uri="{9D8B030D-6E8A-4147-A177-3AD203B41FA5}">
                      <a16:colId xmlns:a16="http://schemas.microsoft.com/office/drawing/2014/main" xmlns="" val="20001"/>
                    </a:ext>
                  </a:extLst>
                </a:gridCol>
              </a:tblGrid>
              <a:tr h="320040">
                <a:tc>
                  <a:txBody>
                    <a:bodyPr/>
                    <a:lstStyle/>
                    <a:p>
                      <a:pPr algn="ctr">
                        <a:lnSpc>
                          <a:spcPct val="150000"/>
                        </a:lnSpc>
                        <a:spcBef>
                          <a:spcPts val="600"/>
                        </a:spcBef>
                        <a:spcAft>
                          <a:spcPts val="600"/>
                        </a:spcAft>
                      </a:pPr>
                      <a:r>
                        <a:rPr lang="it-IT" sz="1400" b="1" dirty="0">
                          <a:solidFill>
                            <a:schemeClr val="tx2"/>
                          </a:solidFill>
                          <a:latin typeface="Verdana" pitchFamily="34" charset="0"/>
                          <a:ea typeface="Times New Roman"/>
                        </a:rPr>
                        <a:t>    ORARI</a:t>
                      </a:r>
                    </a:p>
                  </a:txBody>
                  <a:tcPr marL="66327" marR="66327"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lnSpc>
                          <a:spcPct val="150000"/>
                        </a:lnSpc>
                        <a:spcBef>
                          <a:spcPts val="600"/>
                        </a:spcBef>
                        <a:spcAft>
                          <a:spcPts val="600"/>
                        </a:spcAft>
                      </a:pPr>
                      <a:r>
                        <a:rPr lang="it-IT" sz="1400" b="1" dirty="0">
                          <a:solidFill>
                            <a:schemeClr val="tx2"/>
                          </a:solidFill>
                          <a:latin typeface="Verdana" pitchFamily="34" charset="0"/>
                          <a:ea typeface="Times New Roman"/>
                        </a:rPr>
                        <a:t>ATTIVITA’</a:t>
                      </a:r>
                    </a:p>
                  </a:txBody>
                  <a:tcPr marL="66327" marR="66327"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548640">
                <a:tc>
                  <a:txBody>
                    <a:bodyPr/>
                    <a:lstStyle/>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a:t>
                      </a: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8,00 - 8,45</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Ingresso dei bambini in sezione</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r h="548640">
                <a:tc>
                  <a:txBody>
                    <a:bodyPr/>
                    <a:lstStyle/>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a:t>
                      </a: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8,45 - 9,30</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Accoglienza e giochi liberi</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2"/>
                  </a:ext>
                </a:extLst>
              </a:tr>
              <a:tr h="5486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9,30 – 10,00</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Pratiche igieniche e colazione</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3"/>
                  </a:ext>
                </a:extLst>
              </a:tr>
              <a:tr h="14630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10,00 – 10,30</a:t>
                      </a: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Attività di routine:</a:t>
                      </a:r>
                    </a:p>
                    <a:p>
                      <a:pPr marL="342900" lvl="0" indent="-342900" algn="just">
                        <a:lnSpc>
                          <a:spcPct val="100000"/>
                        </a:lnSpc>
                        <a:spcBef>
                          <a:spcPts val="0"/>
                        </a:spcBef>
                        <a:spcAft>
                          <a:spcPts val="0"/>
                        </a:spcAft>
                        <a:buFont typeface="Symbol"/>
                        <a:buChar char=""/>
                      </a:pPr>
                      <a:r>
                        <a:rPr lang="it-IT" sz="1200" b="1" dirty="0">
                          <a:solidFill>
                            <a:schemeClr val="tx2"/>
                          </a:solidFill>
                          <a:latin typeface="Verdana" pitchFamily="34" charset="0"/>
                          <a:ea typeface="Calibri"/>
                          <a:cs typeface="Times New Roman"/>
                        </a:rPr>
                        <a:t>Appello</a:t>
                      </a:r>
                    </a:p>
                    <a:p>
                      <a:pPr marL="342900" lvl="0" indent="-342900" algn="just">
                        <a:lnSpc>
                          <a:spcPct val="100000"/>
                        </a:lnSpc>
                        <a:spcBef>
                          <a:spcPts val="0"/>
                        </a:spcBef>
                        <a:spcAft>
                          <a:spcPts val="0"/>
                        </a:spcAft>
                        <a:buFont typeface="Symbol"/>
                        <a:buChar char=""/>
                      </a:pPr>
                      <a:r>
                        <a:rPr lang="it-IT" sz="1200" b="1" dirty="0">
                          <a:solidFill>
                            <a:schemeClr val="tx2"/>
                          </a:solidFill>
                          <a:latin typeface="Verdana" pitchFamily="34" charset="0"/>
                          <a:ea typeface="Calibri"/>
                          <a:cs typeface="Times New Roman"/>
                        </a:rPr>
                        <a:t>Calendario</a:t>
                      </a:r>
                    </a:p>
                    <a:p>
                      <a:pPr marL="342900" lvl="0" indent="-342900" algn="just">
                        <a:lnSpc>
                          <a:spcPct val="100000"/>
                        </a:lnSpc>
                        <a:spcBef>
                          <a:spcPts val="0"/>
                        </a:spcBef>
                        <a:spcAft>
                          <a:spcPts val="0"/>
                        </a:spcAft>
                        <a:buFont typeface="Symbol"/>
                        <a:buChar char=""/>
                      </a:pPr>
                      <a:r>
                        <a:rPr lang="it-IT" sz="1200" b="1" dirty="0">
                          <a:solidFill>
                            <a:schemeClr val="tx2"/>
                          </a:solidFill>
                          <a:latin typeface="Verdana" pitchFamily="34" charset="0"/>
                          <a:ea typeface="Calibri"/>
                          <a:cs typeface="Times New Roman"/>
                        </a:rPr>
                        <a:t>Osservazione tempo atmosferico</a:t>
                      </a:r>
                    </a:p>
                    <a:p>
                      <a:pPr marL="342900" lvl="0" indent="-342900" algn="just">
                        <a:lnSpc>
                          <a:spcPct val="100000"/>
                        </a:lnSpc>
                        <a:spcBef>
                          <a:spcPts val="0"/>
                        </a:spcBef>
                        <a:spcAft>
                          <a:spcPts val="0"/>
                        </a:spcAft>
                        <a:buFont typeface="Symbol"/>
                        <a:buChar char=""/>
                      </a:pPr>
                      <a:r>
                        <a:rPr lang="it-IT" sz="1200" b="1" dirty="0">
                          <a:solidFill>
                            <a:schemeClr val="tx2"/>
                          </a:solidFill>
                          <a:latin typeface="Verdana" pitchFamily="34" charset="0"/>
                          <a:ea typeface="Calibri"/>
                          <a:cs typeface="Times New Roman"/>
                        </a:rPr>
                        <a:t>Conversazione, canti, poesie, drammatizzazioni, ecc.</a:t>
                      </a:r>
                    </a:p>
                    <a:p>
                      <a:pPr marL="342900" lvl="0" indent="-342900" algn="just">
                        <a:lnSpc>
                          <a:spcPct val="100000"/>
                        </a:lnSpc>
                        <a:spcBef>
                          <a:spcPts val="0"/>
                        </a:spcBef>
                        <a:spcAft>
                          <a:spcPts val="0"/>
                        </a:spcAft>
                        <a:buFont typeface="Symbol"/>
                        <a:buChar char=""/>
                      </a:pPr>
                      <a:endParaRPr lang="it-IT" sz="1200" b="1" dirty="0">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4"/>
                  </a:ext>
                </a:extLst>
              </a:tr>
              <a:tr h="5486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10,30 – 12,00</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Attività didattiche</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5"/>
                  </a:ext>
                </a:extLst>
              </a:tr>
              <a:tr h="530615">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12,00 – 12,30</a:t>
                      </a: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Gioco libero o strutturato</a:t>
                      </a: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In sezione o in giardino </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6"/>
                  </a:ext>
                </a:extLst>
              </a:tr>
              <a:tr h="5486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12,30 – 12,40</a:t>
                      </a:r>
                    </a:p>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Preparazione per l’uscita</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7"/>
                  </a:ext>
                </a:extLst>
              </a:tr>
              <a:tr h="548640">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12,45 – 13,00</a:t>
                      </a: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 </a:t>
                      </a: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gn="just">
                        <a:lnSpc>
                          <a:spcPct val="100000"/>
                        </a:lnSpc>
                        <a:spcBef>
                          <a:spcPts val="0"/>
                        </a:spcBef>
                        <a:spcAft>
                          <a:spcPts val="0"/>
                        </a:spcAft>
                      </a:pPr>
                      <a:endParaRPr lang="it-IT" sz="1200" b="1" dirty="0">
                        <a:solidFill>
                          <a:schemeClr val="tx2"/>
                        </a:solidFill>
                        <a:latin typeface="Verdana" pitchFamily="34" charset="0"/>
                        <a:ea typeface="Calibri"/>
                        <a:cs typeface="Times New Roman"/>
                      </a:endParaRPr>
                    </a:p>
                    <a:p>
                      <a:pPr algn="just">
                        <a:lnSpc>
                          <a:spcPct val="100000"/>
                        </a:lnSpc>
                        <a:spcBef>
                          <a:spcPts val="0"/>
                        </a:spcBef>
                        <a:spcAft>
                          <a:spcPts val="0"/>
                        </a:spcAft>
                      </a:pPr>
                      <a:r>
                        <a:rPr lang="it-IT" sz="1200" b="1" dirty="0">
                          <a:solidFill>
                            <a:schemeClr val="tx2"/>
                          </a:solidFill>
                          <a:latin typeface="Verdana" pitchFamily="34" charset="0"/>
                          <a:ea typeface="Calibri"/>
                          <a:cs typeface="Times New Roman"/>
                        </a:rPr>
                        <a:t>Uscita</a:t>
                      </a: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8"/>
                  </a:ext>
                </a:extLst>
              </a:tr>
            </a:tbl>
          </a:graphicData>
        </a:graphic>
      </p:graphicFrame>
      <p:sp>
        <p:nvSpPr>
          <p:cNvPr id="11" name="CasellaDiTesto 10"/>
          <p:cNvSpPr txBox="1">
            <a:spLocks noChangeArrowheads="1"/>
          </p:cNvSpPr>
          <p:nvPr/>
        </p:nvSpPr>
        <p:spPr bwMode="auto">
          <a:xfrm>
            <a:off x="279400" y="2660650"/>
            <a:ext cx="6859588" cy="307975"/>
          </a:xfrm>
          <a:prstGeom prst="rect">
            <a:avLst/>
          </a:prstGeom>
          <a:noFill/>
          <a:ln w="9525">
            <a:noFill/>
            <a:miter lim="800000"/>
            <a:headEnd/>
            <a:tailEnd/>
          </a:ln>
        </p:spPr>
        <p:txBody>
          <a:bodyPr>
            <a:spAutoFit/>
          </a:bodyPr>
          <a:lstStyle/>
          <a:p>
            <a:pPr algn="ctr"/>
            <a:r>
              <a:rPr lang="it-IT" sz="1400" b="1">
                <a:latin typeface="Verdana" pitchFamily="34" charset="0"/>
              </a:rPr>
              <a:t>ORGANIZZAZIONE DELLA GIORNATA SCOLASTICA</a:t>
            </a:r>
          </a:p>
        </p:txBody>
      </p:sp>
      <p:sp>
        <p:nvSpPr>
          <p:cNvPr id="9" name="Rettangolo 42">
            <a:hlinkClick r:id="rId5" action="ppaction://hlinksldjump"/>
          </p:cNvPr>
          <p:cNvSpPr>
            <a:spLocks noChangeArrowheads="1"/>
          </p:cNvSpPr>
          <p:nvPr/>
        </p:nvSpPr>
        <p:spPr bwMode="auto">
          <a:xfrm>
            <a:off x="5852333" y="9305160"/>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7" action="ppaction://hlinksldjump"/>
              </a:rPr>
              <a:t>Torna al menu</a:t>
            </a:r>
            <a:endParaRPr lang="it-IT" sz="1200" dirty="0">
              <a:latin typeface="Verdana"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731838"/>
            <a:ext cx="7561263" cy="1201737"/>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dei Mitili</a:t>
            </a:r>
            <a:endParaRPr lang="it-IT" sz="1600" dirty="0">
              <a:latin typeface="Verdana" pitchFamily="34" charset="0"/>
              <a:cs typeface="+mn-cs"/>
            </a:endParaRPr>
          </a:p>
        </p:txBody>
      </p:sp>
      <p:sp>
        <p:nvSpPr>
          <p:cNvPr id="64517" name="CasellaDiTesto 8"/>
          <p:cNvSpPr txBox="1">
            <a:spLocks noChangeArrowheads="1"/>
          </p:cNvSpPr>
          <p:nvPr/>
        </p:nvSpPr>
        <p:spPr bwMode="auto">
          <a:xfrm>
            <a:off x="279400" y="2303463"/>
            <a:ext cx="7002463" cy="4901342"/>
          </a:xfrm>
          <a:prstGeom prst="rect">
            <a:avLst/>
          </a:prstGeom>
          <a:noFill/>
          <a:ln w="9525">
            <a:noFill/>
            <a:miter lim="800000"/>
            <a:headEnd/>
            <a:tailEnd/>
          </a:ln>
        </p:spPr>
        <p:txBody>
          <a:bodyPr>
            <a:spAutoFit/>
          </a:bodyPr>
          <a:lstStyle/>
          <a:p>
            <a:pPr algn="ctr"/>
            <a:r>
              <a:rPr lang="it-IT" sz="1400" b="1" dirty="0">
                <a:latin typeface="Verdana" pitchFamily="34" charset="0"/>
              </a:rPr>
              <a:t>Orario delle Insegnanti</a:t>
            </a:r>
          </a:p>
          <a:p>
            <a:pPr algn="just">
              <a:lnSpc>
                <a:spcPct val="150000"/>
              </a:lnSpc>
            </a:pPr>
            <a:r>
              <a:rPr lang="it-IT" sz="1200" b="1" dirty="0">
                <a:latin typeface="Verdana" pitchFamily="34" charset="0"/>
              </a:rPr>
              <a:t>Le insegnanti delle sezioni A, B e C sono presenti: dalle ore 8,00 alle ore 13,00, dal lunedì al venerdì.</a:t>
            </a:r>
          </a:p>
          <a:p>
            <a:pPr algn="just">
              <a:lnSpc>
                <a:spcPts val="725"/>
              </a:lnSpc>
            </a:pPr>
            <a:r>
              <a:rPr lang="it-IT" sz="1200" b="1" dirty="0">
                <a:latin typeface="Verdana" pitchFamily="34" charset="0"/>
              </a:rPr>
              <a:t> </a:t>
            </a:r>
            <a:endParaRPr lang="it-IT" sz="600" b="1" dirty="0">
              <a:latin typeface="Verdana" pitchFamily="34" charset="0"/>
            </a:endParaRPr>
          </a:p>
          <a:p>
            <a:pPr algn="ctr">
              <a:lnSpc>
                <a:spcPct val="150000"/>
              </a:lnSpc>
            </a:pPr>
            <a:r>
              <a:rPr lang="it-IT" sz="1400" b="1" dirty="0">
                <a:latin typeface="Verdana" pitchFamily="34" charset="0"/>
              </a:rPr>
              <a:t>Docente di religione Cattoli</a:t>
            </a:r>
            <a:r>
              <a:rPr lang="it-IT" sz="1200" b="1" dirty="0">
                <a:latin typeface="Verdana" pitchFamily="34" charset="0"/>
              </a:rPr>
              <a:t>ca</a:t>
            </a:r>
          </a:p>
          <a:p>
            <a:pPr algn="just">
              <a:lnSpc>
                <a:spcPct val="150000"/>
              </a:lnSpc>
            </a:pPr>
            <a:r>
              <a:rPr lang="it-IT" sz="1200" b="1" dirty="0">
                <a:latin typeface="Verdana" pitchFamily="34" charset="0"/>
              </a:rPr>
              <a:t>L’insegnante di religione, Rosella Milano, è presente nel nostro plesso il martedì con un orario suddiviso per sezione di 1,30, adottando la rotazione oraria e mensile</a:t>
            </a:r>
          </a:p>
          <a:p>
            <a:pPr algn="just">
              <a:lnSpc>
                <a:spcPts val="725"/>
              </a:lnSpc>
            </a:pPr>
            <a:r>
              <a:rPr lang="it-IT" sz="1200" b="1" dirty="0">
                <a:latin typeface="Verdana" pitchFamily="34" charset="0"/>
              </a:rPr>
              <a:t> </a:t>
            </a:r>
            <a:endParaRPr lang="it-IT" sz="600" b="1" dirty="0">
              <a:latin typeface="Verdana" pitchFamily="34" charset="0"/>
            </a:endParaRPr>
          </a:p>
          <a:p>
            <a:pPr algn="ctr"/>
            <a:r>
              <a:rPr lang="it-IT" sz="1400" b="1" dirty="0">
                <a:latin typeface="Verdana" pitchFamily="34" charset="0"/>
              </a:rPr>
              <a:t>Incarichi del personale docente</a:t>
            </a:r>
          </a:p>
          <a:p>
            <a:pPr>
              <a:lnSpc>
                <a:spcPct val="150000"/>
              </a:lnSpc>
            </a:pPr>
            <a:r>
              <a:rPr lang="it-IT" sz="1200" b="1" dirty="0">
                <a:latin typeface="Verdana" pitchFamily="34" charset="0"/>
              </a:rPr>
              <a:t>Referente di plesso: Catia Mameli</a:t>
            </a:r>
          </a:p>
          <a:p>
            <a:pPr>
              <a:lnSpc>
                <a:spcPct val="150000"/>
              </a:lnSpc>
            </a:pPr>
            <a:r>
              <a:rPr lang="it-IT" sz="1200" b="1" dirty="0">
                <a:latin typeface="Verdana" pitchFamily="34" charset="0"/>
              </a:rPr>
              <a:t>Preposto alla sicurezza: i Catia </a:t>
            </a:r>
            <a:r>
              <a:rPr lang="it-IT" sz="1200" b="1" dirty="0" err="1">
                <a:latin typeface="Verdana" pitchFamily="34" charset="0"/>
              </a:rPr>
              <a:t>Mamel</a:t>
            </a:r>
            <a:endParaRPr lang="it-IT" sz="1200" b="1" dirty="0">
              <a:latin typeface="Verdana" pitchFamily="34" charset="0"/>
            </a:endParaRPr>
          </a:p>
          <a:p>
            <a:pPr>
              <a:lnSpc>
                <a:spcPct val="150000"/>
              </a:lnSpc>
            </a:pPr>
            <a:r>
              <a:rPr lang="it-IT" sz="1200" b="1" dirty="0">
                <a:latin typeface="Verdana" pitchFamily="34" charset="0"/>
              </a:rPr>
              <a:t>Referente uscite didattiche: Conte Rosetta</a:t>
            </a:r>
          </a:p>
          <a:p>
            <a:pPr>
              <a:lnSpc>
                <a:spcPct val="150000"/>
              </a:lnSpc>
            </a:pPr>
            <a:r>
              <a:rPr lang="it-IT" sz="1200" b="1" dirty="0">
                <a:latin typeface="Verdana" pitchFamily="34" charset="0"/>
              </a:rPr>
              <a:t>Referente progetti: Catia Mameli</a:t>
            </a:r>
          </a:p>
          <a:p>
            <a:pPr>
              <a:lnSpc>
                <a:spcPct val="150000"/>
              </a:lnSpc>
            </a:pPr>
            <a:r>
              <a:rPr lang="it-IT" sz="1200" b="1" dirty="0">
                <a:latin typeface="Verdana" pitchFamily="34" charset="0"/>
              </a:rPr>
              <a:t>Referente del sostegno:Roberta Colletti</a:t>
            </a:r>
          </a:p>
          <a:p>
            <a:pPr algn="just">
              <a:lnSpc>
                <a:spcPts val="700"/>
              </a:lnSpc>
            </a:pPr>
            <a:r>
              <a:rPr lang="it-IT" sz="1200" b="1" dirty="0">
                <a:latin typeface="Verdana" pitchFamily="34" charset="0"/>
              </a:rPr>
              <a:t> </a:t>
            </a:r>
          </a:p>
          <a:p>
            <a:pPr algn="ctr">
              <a:lnSpc>
                <a:spcPct val="150000"/>
              </a:lnSpc>
            </a:pPr>
            <a:r>
              <a:rPr lang="it-IT" sz="1400" b="1" dirty="0">
                <a:latin typeface="Verdana" pitchFamily="34" charset="0"/>
              </a:rPr>
              <a:t>Orario personale A.T.</a:t>
            </a:r>
            <a:r>
              <a:rPr lang="it-IT" sz="1200" b="1" dirty="0">
                <a:latin typeface="Verdana" pitchFamily="34" charset="0"/>
              </a:rPr>
              <a:t>A.</a:t>
            </a:r>
          </a:p>
          <a:p>
            <a:pPr algn="just">
              <a:lnSpc>
                <a:spcPct val="150000"/>
              </a:lnSpc>
            </a:pPr>
            <a:r>
              <a:rPr lang="it-IT" sz="1200" b="1" dirty="0">
                <a:latin typeface="Verdana" pitchFamily="34" charset="0"/>
              </a:rPr>
              <a:t>Al nostro plesso è assegnato </a:t>
            </a:r>
            <a:r>
              <a:rPr lang="it-IT" sz="1200" b="1" dirty="0" err="1">
                <a:latin typeface="Verdana" pitchFamily="34" charset="0"/>
              </a:rPr>
              <a:t>N°</a:t>
            </a:r>
            <a:r>
              <a:rPr lang="it-IT" sz="1200" b="1" dirty="0">
                <a:latin typeface="Verdana" pitchFamily="34" charset="0"/>
              </a:rPr>
              <a:t> 1 Collaboratore scolastico: Orietta Pozzi</a:t>
            </a:r>
          </a:p>
          <a:p>
            <a:pPr algn="just">
              <a:lnSpc>
                <a:spcPct val="150000"/>
              </a:lnSpc>
            </a:pPr>
            <a:r>
              <a:rPr lang="it-IT" sz="1200" b="1" dirty="0">
                <a:latin typeface="Verdana" pitchFamily="34" charset="0"/>
              </a:rPr>
              <a:t>Orario del servizio dalle ore 7,30 alle 14,42.</a:t>
            </a:r>
          </a:p>
          <a:p>
            <a:pPr algn="just"/>
            <a:r>
              <a:rPr lang="it-IT" sz="1200" b="1" dirty="0">
                <a:latin typeface="Verdana" pitchFamily="34" charset="0"/>
              </a:rPr>
              <a:t> </a:t>
            </a:r>
          </a:p>
        </p:txBody>
      </p:sp>
      <p:sp>
        <p:nvSpPr>
          <p:cNvPr id="10" name="Rettangolo 42">
            <a:hlinkClick r:id="rId3"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Torna al menu</a:t>
            </a:r>
            <a:endParaRPr lang="it-IT" sz="1200" dirty="0">
              <a:latin typeface="Verdana" pitchFamily="34" charset="0"/>
            </a:endParaRPr>
          </a:p>
        </p:txBody>
      </p:sp>
      <p:sp>
        <p:nvSpPr>
          <p:cNvPr id="11" name="Text Box 4">
            <a:hlinkClick r:id="rId5"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avanti</a:t>
            </a:r>
            <a:endParaRPr lang="it-IT" sz="1200" dirty="0"/>
          </a:p>
        </p:txBody>
      </p:sp>
      <p:sp>
        <p:nvSpPr>
          <p:cNvPr id="12" name="Text Box 4">
            <a:hlinkClick r:id="rId5"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731838"/>
            <a:ext cx="7561263" cy="1724025"/>
          </a:xfrm>
          <a:prstGeom prst="rect">
            <a:avLst/>
          </a:prstGeom>
          <a:noFill/>
          <a:ln w="9525">
            <a:noFill/>
            <a:miter lim="800000"/>
            <a:headEnd/>
            <a:tailEnd/>
          </a:ln>
          <a:effectLst/>
        </p:spPr>
        <p:txBody>
          <a:bodyPr anchor="ctr">
            <a:spAutoFit/>
          </a:bodyPr>
          <a:lstStyle/>
          <a:p>
            <a:pPr algn="ctr" fontAlgn="auto">
              <a:lnSpc>
                <a:spcPct val="1500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dei Mitili</a:t>
            </a: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a:t>
            </a:r>
            <a:endParaRPr lang="it-IT" sz="1600" dirty="0">
              <a:latin typeface="+mn-lt"/>
              <a:cs typeface="+mn-cs"/>
            </a:endParaRPr>
          </a:p>
          <a:p>
            <a:pPr algn="ctr" fontAlgn="auto">
              <a:spcBef>
                <a:spcPts val="0"/>
              </a:spcBef>
              <a:spcAft>
                <a:spcPts val="0"/>
              </a:spcAft>
              <a:defRPr/>
            </a:pPr>
            <a:endParaRPr lang="it-IT" sz="1600" dirty="0">
              <a:latin typeface="Verdana" pitchFamily="34" charset="0"/>
              <a:cs typeface="+mn-cs"/>
            </a:endParaRPr>
          </a:p>
        </p:txBody>
      </p:sp>
      <p:sp>
        <p:nvSpPr>
          <p:cNvPr id="65541" name="Rettangolo 10"/>
          <p:cNvSpPr>
            <a:spLocks noChangeArrowheads="1"/>
          </p:cNvSpPr>
          <p:nvPr/>
        </p:nvSpPr>
        <p:spPr bwMode="auto">
          <a:xfrm>
            <a:off x="422275" y="4770438"/>
            <a:ext cx="6716713" cy="831850"/>
          </a:xfrm>
          <a:prstGeom prst="rect">
            <a:avLst/>
          </a:prstGeom>
          <a:noFill/>
          <a:ln w="9525">
            <a:noFill/>
            <a:miter lim="800000"/>
            <a:headEnd/>
            <a:tailEnd/>
          </a:ln>
        </p:spPr>
        <p:txBody>
          <a:bodyPr>
            <a:spAutoFit/>
          </a:bodyPr>
          <a:lstStyle/>
          <a:p>
            <a:r>
              <a:rPr lang="it-IT" sz="1600" b="1" dirty="0">
                <a:latin typeface="Verdana" pitchFamily="34" charset="0"/>
                <a:hlinkClick r:id="rId3"/>
              </a:rPr>
              <a:t>http://www.iccolombo.it/</a:t>
            </a:r>
            <a:r>
              <a:rPr lang="it-IT" sz="1600" b="1" dirty="0" err="1">
                <a:latin typeface="Verdana" pitchFamily="34" charset="0"/>
                <a:hlinkClick r:id="rId3"/>
              </a:rPr>
              <a:t>uploads</a:t>
            </a:r>
            <a:r>
              <a:rPr lang="it-IT" sz="1600" b="1" dirty="0">
                <a:latin typeface="Verdana" pitchFamily="34" charset="0"/>
                <a:hlinkClick r:id="rId3"/>
              </a:rPr>
              <a:t>/</a:t>
            </a:r>
            <a:r>
              <a:rPr lang="it-IT" sz="1600" b="1" dirty="0" err="1">
                <a:latin typeface="Verdana" pitchFamily="34" charset="0"/>
                <a:hlinkClick r:id="rId3"/>
              </a:rPr>
              <a:t>programmazioniinfanzia</a:t>
            </a:r>
            <a:r>
              <a:rPr lang="it-IT" sz="1600" b="1" dirty="0">
                <a:latin typeface="Verdana" pitchFamily="34" charset="0"/>
                <a:hlinkClick r:id="rId3"/>
              </a:rPr>
              <a:t>/</a:t>
            </a:r>
            <a:r>
              <a:rPr lang="it-IT" sz="1600" b="1" dirty="0" err="1">
                <a:latin typeface="Verdana" pitchFamily="34" charset="0"/>
                <a:hlinkClick r:id="rId3"/>
              </a:rPr>
              <a:t>programmazioneMitili.pdf</a:t>
            </a:r>
            <a:endParaRPr lang="it-IT" sz="1600" b="1" dirty="0">
              <a:latin typeface="Verdana" pitchFamily="34" charset="0"/>
            </a:endParaRPr>
          </a:p>
          <a:p>
            <a:endParaRPr lang="it-IT" sz="1600" b="1" dirty="0">
              <a:latin typeface="Verdana" pitchFamily="34" charset="0"/>
            </a:endParaRPr>
          </a:p>
        </p:txBody>
      </p:sp>
      <p:sp>
        <p:nvSpPr>
          <p:cNvPr id="13" name="Rettangolo 12"/>
          <p:cNvSpPr/>
          <p:nvPr/>
        </p:nvSpPr>
        <p:spPr>
          <a:xfrm>
            <a:off x="0" y="4232275"/>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Consultazione</a:t>
            </a:r>
            <a:endParaRPr lang="it-IT" sz="1600" b="1" dirty="0">
              <a:effectLst>
                <a:outerShdw blurRad="38100" dist="38100" dir="2700000" algn="tl">
                  <a:srgbClr val="000000">
                    <a:alpha val="43137"/>
                  </a:srgbClr>
                </a:outerShdw>
              </a:effectLst>
              <a:latin typeface="+mn-lt"/>
              <a:cs typeface="+mn-cs"/>
            </a:endParaRPr>
          </a:p>
        </p:txBody>
      </p:sp>
      <p:sp>
        <p:nvSpPr>
          <p:cNvPr id="10" name="Rettangolo 42">
            <a:hlinkClick r:id="rId4"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5" action="ppaction://hlinksldjump"/>
              </a:rPr>
              <a:t>Torna al menu</a:t>
            </a:r>
            <a:endParaRPr lang="it-IT" sz="1200" dirty="0">
              <a:latin typeface="Verdana" pitchFamily="34" charset="0"/>
            </a:endParaRPr>
          </a:p>
        </p:txBody>
      </p:sp>
      <p:sp>
        <p:nvSpPr>
          <p:cNvPr id="11" name="Text Box 4">
            <a:hlinkClick r:id="rId6"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182688"/>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del Perugino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campi di esperienza</a:t>
            </a:r>
            <a:endParaRPr lang="it-IT" sz="1600" dirty="0">
              <a:latin typeface="Verdana" pitchFamily="34" charset="0"/>
              <a:cs typeface="+mn-cs"/>
            </a:endParaRPr>
          </a:p>
          <a:p>
            <a:pPr algn="ctr" fontAlgn="auto">
              <a:lnSpc>
                <a:spcPts val="1700"/>
              </a:lnSpc>
              <a:spcBef>
                <a:spcPts val="0"/>
              </a:spcBef>
              <a:spcAft>
                <a:spcPts val="0"/>
              </a:spcAft>
              <a:defRPr/>
            </a:pPr>
            <a:endParaRPr lang="it-IT" sz="1600" dirty="0">
              <a:latin typeface="Verdana" pitchFamily="34" charset="0"/>
              <a:cs typeface="+mn-cs"/>
            </a:endParaRPr>
          </a:p>
        </p:txBody>
      </p:sp>
      <p:pic>
        <p:nvPicPr>
          <p:cNvPr id="9" name="Immagine 12" descr="DSC03686.JPG"/>
          <p:cNvPicPr>
            <a:picLocks noChangeAspect="1" noChangeArrowheads="1"/>
          </p:cNvPicPr>
          <p:nvPr/>
        </p:nvPicPr>
        <p:blipFill>
          <a:blip r:embed="rId3" cstate="print"/>
          <a:srcRect/>
          <a:stretch>
            <a:fillRect/>
          </a:stretch>
        </p:blipFill>
        <p:spPr bwMode="auto">
          <a:xfrm>
            <a:off x="1906588" y="1731963"/>
            <a:ext cx="3748087" cy="2816225"/>
          </a:xfrm>
          <a:prstGeom prst="rect">
            <a:avLst/>
          </a:prstGeom>
          <a:noFill/>
          <a:ln w="9525">
            <a:noFill/>
            <a:miter lim="800000"/>
            <a:headEnd/>
            <a:tailEnd/>
          </a:ln>
          <a:effectLst>
            <a:outerShdw blurRad="50800" dist="38100" algn="l" rotWithShape="0">
              <a:prstClr val="black">
                <a:alpha val="40000"/>
              </a:prstClr>
            </a:outerShdw>
          </a:effectLst>
        </p:spPr>
      </p:pic>
      <p:sp>
        <p:nvSpPr>
          <p:cNvPr id="10" name="CasellaDiTesto 9"/>
          <p:cNvSpPr txBox="1">
            <a:spLocks noChangeArrowheads="1"/>
          </p:cNvSpPr>
          <p:nvPr/>
        </p:nvSpPr>
        <p:spPr bwMode="auto">
          <a:xfrm>
            <a:off x="173038" y="4732338"/>
            <a:ext cx="7215187" cy="4500562"/>
          </a:xfrm>
          <a:prstGeom prst="rect">
            <a:avLst/>
          </a:prstGeom>
          <a:noFill/>
          <a:ln w="9525">
            <a:noFill/>
            <a:miter lim="800000"/>
            <a:headEnd/>
            <a:tailEnd/>
          </a:ln>
        </p:spPr>
        <p:txBody>
          <a:bodyPr>
            <a:spAutoFit/>
          </a:bodyPr>
          <a:lstStyle/>
          <a:p>
            <a:pPr algn="just">
              <a:lnSpc>
                <a:spcPts val="1500"/>
              </a:lnSpc>
            </a:pPr>
            <a:r>
              <a:rPr lang="it-IT" sz="1200" b="1">
                <a:latin typeface="Verdana" pitchFamily="34" charset="0"/>
              </a:rPr>
              <a:t>A circa sette Km dal centro di Fiumicino nasce Parco Leonardo, quartiere che si sviluppa grazie alla presenza di due grandi centri commerciali “Parco Leonardo” e “Da Vinci”, alla “Nuova Fiera di Roma” location ideale per manifestazioni fieristiche ed eventi espositivi e al “Commercity” grande polo commerciale dedicato a tutti gli operatori del commercio. Inoltre, a Parco Leonardo, è presente una stazione ferroviaria che collega facilmente il suddetto quartiere alla città Roma e all’aeroporto. Poi per il resto le infrastrutture territoriali e sociali rimangono alquanto carenti.</a:t>
            </a:r>
          </a:p>
          <a:p>
            <a:pPr algn="just">
              <a:lnSpc>
                <a:spcPts val="1500"/>
              </a:lnSpc>
            </a:pPr>
            <a:r>
              <a:rPr lang="it-IT" sz="1200" b="1">
                <a:latin typeface="Verdana" pitchFamily="34" charset="0"/>
              </a:rPr>
              <a:t>Attorno a questa grande area commerciale, sono sorti nuovi palazzi, ma sono pochi i servizi a disposizione dei cittadini come un giornalaio o un luogo di ritrovo al di fuori dal centro commerciale. La scuola quindi riveste un ruolo centrale in quanto è il primo luogo, in cui possono avvenire i primi scambi sociali e relazionali tra le famiglie. Questo ruolo principale della scuola è stato colto anche dalle famiglie che negli anni hanno utilizzato la struttura della scuola per attività extrascolastiche, come ad esempio corsi di danza, teatro, canto, aperti non solo ai bambini frequentanti il plesso, ma a tutto il bacino d’utenza di Parco Leonardo.</a:t>
            </a:r>
          </a:p>
          <a:p>
            <a:pPr algn="just">
              <a:lnSpc>
                <a:spcPts val="1500"/>
              </a:lnSpc>
            </a:pPr>
            <a:endParaRPr lang="it-IT" sz="1200" b="1">
              <a:latin typeface="Verdana" pitchFamily="34" charset="0"/>
            </a:endParaRPr>
          </a:p>
          <a:p>
            <a:pPr algn="just">
              <a:lnSpc>
                <a:spcPts val="1500"/>
              </a:lnSpc>
            </a:pPr>
            <a:r>
              <a:rPr lang="it-IT" sz="1200" b="1">
                <a:latin typeface="Verdana" pitchFamily="34" charset="0"/>
              </a:rPr>
              <a:t>Situazione socio-culturale in cui è inserita la scuola</a:t>
            </a:r>
          </a:p>
          <a:p>
            <a:pPr algn="just">
              <a:lnSpc>
                <a:spcPts val="1500"/>
              </a:lnSpc>
            </a:pPr>
            <a:r>
              <a:rPr lang="it-IT" sz="1200" b="1">
                <a:latin typeface="Verdana" pitchFamily="34" charset="0"/>
              </a:rPr>
              <a:t>Il bacino d’utenza della nostra scuola presenta una situazione socio-culturale ed economica piuttosto varia, la maggior parte dei bambini ha ambedue i genitori che lavorano, in aeroporto, negli uffici e nelle fabbriche del circondario, in minoranza si assiste alla presenza di extra- comunitari impegnati nelle attività commerciali delle vicinanze.</a:t>
            </a:r>
          </a:p>
        </p:txBody>
      </p:sp>
      <p:sp>
        <p:nvSpPr>
          <p:cNvPr id="12" name="Rettangolo 42">
            <a:hlinkClick r:id="rId4"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5" action="ppaction://hlinksldjump"/>
              </a:rPr>
              <a:t>Torna al menu</a:t>
            </a:r>
            <a:endParaRPr lang="it-IT" sz="1200" dirty="0">
              <a:latin typeface="Verdana" pitchFamily="34" charset="0"/>
            </a:endParaRPr>
          </a:p>
        </p:txBody>
      </p:sp>
      <p:sp>
        <p:nvSpPr>
          <p:cNvPr id="13" name="Text Box 4">
            <a:hlinkClick r:id="rId6"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avanti</a:t>
            </a:r>
            <a:endParaRPr lang="it-IT" sz="1200" dirty="0"/>
          </a:p>
        </p:txBody>
      </p:sp>
      <p:sp>
        <p:nvSpPr>
          <p:cNvPr id="14" name="Text Box 4">
            <a:hlinkClick r:id="rId6"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8" action="ppaction://hlinksldjump"/>
              </a:rPr>
              <a:t>indice</a:t>
            </a:r>
            <a:endParaRPr lang="it-IT" sz="1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182688"/>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del Perugino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campi di esperienza</a:t>
            </a:r>
            <a:endParaRPr lang="it-IT" sz="1600" dirty="0">
              <a:latin typeface="Verdana" pitchFamily="34" charset="0"/>
              <a:cs typeface="+mn-cs"/>
            </a:endParaRPr>
          </a:p>
          <a:p>
            <a:pPr algn="ctr" fontAlgn="auto">
              <a:lnSpc>
                <a:spcPts val="1700"/>
              </a:lnSpc>
              <a:spcBef>
                <a:spcPts val="0"/>
              </a:spcBef>
              <a:spcAft>
                <a:spcPts val="0"/>
              </a:spcAft>
              <a:defRPr/>
            </a:pPr>
            <a:endParaRPr lang="it-IT" sz="1600" dirty="0">
              <a:latin typeface="Verdana" pitchFamily="34" charset="0"/>
              <a:cs typeface="+mn-cs"/>
            </a:endParaRPr>
          </a:p>
        </p:txBody>
      </p:sp>
      <p:sp>
        <p:nvSpPr>
          <p:cNvPr id="67589" name="CasellaDiTesto 10"/>
          <p:cNvSpPr txBox="1">
            <a:spLocks noChangeArrowheads="1"/>
          </p:cNvSpPr>
          <p:nvPr/>
        </p:nvSpPr>
        <p:spPr bwMode="auto">
          <a:xfrm>
            <a:off x="173038" y="1874838"/>
            <a:ext cx="7215187" cy="4124325"/>
          </a:xfrm>
          <a:prstGeom prst="rect">
            <a:avLst/>
          </a:prstGeom>
          <a:noFill/>
          <a:ln w="9525">
            <a:noFill/>
            <a:miter lim="800000"/>
            <a:headEnd/>
            <a:tailEnd/>
          </a:ln>
        </p:spPr>
        <p:txBody>
          <a:bodyPr>
            <a:spAutoFit/>
          </a:bodyPr>
          <a:lstStyle/>
          <a:p>
            <a:r>
              <a:rPr lang="it-IT" sz="1400" b="1" dirty="0">
                <a:latin typeface="Verdana" pitchFamily="34" charset="0"/>
              </a:rPr>
              <a:t>Caratteristiche della scuola, strutturali e descrizione risorse </a:t>
            </a:r>
          </a:p>
          <a:p>
            <a:endParaRPr lang="it-IT" sz="1200" dirty="0">
              <a:latin typeface="Verdana" pitchFamily="34" charset="0"/>
            </a:endParaRPr>
          </a:p>
          <a:p>
            <a:pPr algn="just"/>
            <a:r>
              <a:rPr lang="it-IT" sz="1400" b="1" dirty="0">
                <a:latin typeface="Verdana" pitchFamily="34" charset="0"/>
              </a:rPr>
              <a:t>L’edificio che ospita la scuola è una nuova costruzione, luminosa ed accogliente, a misura di bambino, il tutto su un unico piano, L’intera struttura è occupata per metà dal Nido comunale e per metà dalla Scuola dell’Infanzia, con il Nido si condivide solamente l’androne dell’ingresso, tutto il resto è autonomo.</a:t>
            </a:r>
          </a:p>
          <a:p>
            <a:pPr algn="just"/>
            <a:r>
              <a:rPr lang="it-IT" sz="1400" b="1" dirty="0">
                <a:latin typeface="Verdana" pitchFamily="34" charset="0"/>
              </a:rPr>
              <a:t>Gli spazi interni sono così suddivisi:</a:t>
            </a:r>
          </a:p>
          <a:p>
            <a:pPr lvl="1" algn="just">
              <a:buFontTx/>
              <a:buBlip>
                <a:blip r:embed="rId3"/>
              </a:buBlip>
            </a:pPr>
            <a:r>
              <a:rPr lang="it-IT" sz="1400" b="1" dirty="0">
                <a:latin typeface="Verdana" pitchFamily="34" charset="0"/>
              </a:rPr>
              <a:t>8 Aule con bagni interni attrezzati da fasciatoio, di cui,4 aule hanno anche, all’interno l’accesso diretto al giardino, un ripostiglio e uno stanzino per gli armadietti.</a:t>
            </a:r>
          </a:p>
          <a:p>
            <a:pPr lvl="1" algn="just">
              <a:buFontTx/>
              <a:buBlip>
                <a:blip r:embed="rId3"/>
              </a:buBlip>
            </a:pPr>
            <a:r>
              <a:rPr lang="it-IT" sz="1400" b="1" dirty="0">
                <a:latin typeface="Verdana" pitchFamily="34" charset="0"/>
              </a:rPr>
              <a:t>1 Segreteria adibita anche a Sala Riunioni con bagno per gli adulti e ripostiglio per il personale A.T.A.</a:t>
            </a:r>
          </a:p>
          <a:p>
            <a:pPr lvl="1" algn="just">
              <a:buFontTx/>
              <a:buBlip>
                <a:blip r:embed="rId3"/>
              </a:buBlip>
            </a:pPr>
            <a:r>
              <a:rPr lang="it-IT" sz="1400" b="1" dirty="0">
                <a:latin typeface="Verdana" pitchFamily="34" charset="0"/>
              </a:rPr>
              <a:t>1 Grande sala utilizzata per le feste, le drammatizzazioni e i momenti comuni-ricreativi.</a:t>
            </a:r>
          </a:p>
          <a:p>
            <a:pPr lvl="1" algn="just">
              <a:buFontTx/>
              <a:buBlip>
                <a:blip r:embed="rId3"/>
              </a:buBlip>
            </a:pPr>
            <a:r>
              <a:rPr lang="it-IT" sz="1400" b="1" dirty="0">
                <a:latin typeface="Verdana" pitchFamily="34" charset="0"/>
              </a:rPr>
              <a:t>1 Ampio Refettorio con cucina interna.</a:t>
            </a:r>
          </a:p>
          <a:p>
            <a:pPr lvl="1" algn="just">
              <a:buFontTx/>
              <a:buBlip>
                <a:blip r:embed="rId3"/>
              </a:buBlip>
            </a:pPr>
            <a:r>
              <a:rPr lang="it-IT" sz="1400" b="1" dirty="0">
                <a:latin typeface="Verdana" pitchFamily="34" charset="0"/>
              </a:rPr>
              <a:t>1 Aula con lettini e bagno interno.</a:t>
            </a:r>
          </a:p>
          <a:p>
            <a:pPr lvl="1" algn="just">
              <a:buFontTx/>
              <a:buBlip>
                <a:blip r:embed="rId3"/>
              </a:buBlip>
            </a:pPr>
            <a:r>
              <a:rPr lang="it-IT" sz="1400" b="1" dirty="0">
                <a:latin typeface="Verdana" pitchFamily="34" charset="0"/>
              </a:rPr>
              <a:t>1 Ampio giardino che circonda tutto l’edificio.</a:t>
            </a:r>
          </a:p>
          <a:p>
            <a:pPr algn="just"/>
            <a:endParaRPr lang="it-IT" sz="1200" dirty="0">
              <a:latin typeface="Verdana" pitchFamily="34" charset="0"/>
            </a:endParaRPr>
          </a:p>
        </p:txBody>
      </p:sp>
      <p:pic>
        <p:nvPicPr>
          <p:cNvPr id="12" name="Immagine 17" descr="DSC03602.JPG"/>
          <p:cNvPicPr>
            <a:picLocks noChangeAspect="1" noChangeArrowheads="1"/>
          </p:cNvPicPr>
          <p:nvPr/>
        </p:nvPicPr>
        <p:blipFill>
          <a:blip r:embed="rId4" cstate="print"/>
          <a:srcRect/>
          <a:stretch>
            <a:fillRect/>
          </a:stretch>
        </p:blipFill>
        <p:spPr bwMode="auto">
          <a:xfrm>
            <a:off x="1531938" y="6234113"/>
            <a:ext cx="4495800" cy="2581275"/>
          </a:xfrm>
          <a:prstGeom prst="rect">
            <a:avLst/>
          </a:prstGeom>
          <a:noFill/>
          <a:ln w="9525">
            <a:noFill/>
            <a:miter lim="800000"/>
            <a:headEnd/>
            <a:tailEnd/>
          </a:ln>
          <a:effectLst>
            <a:outerShdw blurRad="50800" dist="38100" algn="l" rotWithShape="0">
              <a:prstClr val="black">
                <a:alpha val="40000"/>
              </a:prstClr>
            </a:outerShdw>
          </a:effectLst>
        </p:spPr>
      </p:pic>
      <p:sp>
        <p:nvSpPr>
          <p:cNvPr id="10" name="Rettangolo 42">
            <a:hlinkClick r:id="rId5"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Torna al menu</a:t>
            </a:r>
            <a:endParaRPr lang="it-IT" sz="1200" dirty="0">
              <a:latin typeface="Verdana" pitchFamily="34" charset="0"/>
            </a:endParaRPr>
          </a:p>
        </p:txBody>
      </p:sp>
      <p:sp>
        <p:nvSpPr>
          <p:cNvPr id="11" name="Text Box 4">
            <a:hlinkClick r:id="rId7"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8" action="ppaction://hlinksldjump"/>
              </a:rPr>
              <a:t>avanti</a:t>
            </a:r>
            <a:endParaRPr lang="it-IT" sz="1200" dirty="0"/>
          </a:p>
        </p:txBody>
      </p:sp>
      <p:sp>
        <p:nvSpPr>
          <p:cNvPr id="13" name="Text Box 4">
            <a:hlinkClick r:id="rId7"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182688"/>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del Perugino</a:t>
            </a: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campi di esperienza</a:t>
            </a:r>
            <a:endParaRPr lang="it-IT" sz="1600" dirty="0">
              <a:latin typeface="Verdana" pitchFamily="34" charset="0"/>
              <a:cs typeface="+mn-cs"/>
            </a:endParaRPr>
          </a:p>
          <a:p>
            <a:pPr algn="ctr" fontAlgn="auto">
              <a:lnSpc>
                <a:spcPts val="1700"/>
              </a:lnSpc>
              <a:spcBef>
                <a:spcPts val="0"/>
              </a:spcBef>
              <a:spcAft>
                <a:spcPts val="0"/>
              </a:spcAft>
              <a:defRPr/>
            </a:pPr>
            <a:endParaRPr lang="it-IT" sz="1600" dirty="0">
              <a:latin typeface="Verdana" pitchFamily="34" charset="0"/>
              <a:cs typeface="+mn-cs"/>
            </a:endParaRPr>
          </a:p>
        </p:txBody>
      </p:sp>
      <p:sp>
        <p:nvSpPr>
          <p:cNvPr id="69637" name="Rettangolo 10"/>
          <p:cNvSpPr>
            <a:spLocks noChangeArrowheads="1"/>
          </p:cNvSpPr>
          <p:nvPr/>
        </p:nvSpPr>
        <p:spPr bwMode="auto">
          <a:xfrm>
            <a:off x="0" y="1874838"/>
            <a:ext cx="7561263" cy="585787"/>
          </a:xfrm>
          <a:prstGeom prst="rect">
            <a:avLst/>
          </a:prstGeom>
          <a:noFill/>
          <a:ln w="9525">
            <a:noFill/>
            <a:miter lim="800000"/>
            <a:headEnd/>
            <a:tailEnd/>
          </a:ln>
        </p:spPr>
        <p:txBody>
          <a:bodyPr>
            <a:spAutoFit/>
          </a:bodyPr>
          <a:lstStyle/>
          <a:p>
            <a:pPr algn="ctr"/>
            <a:r>
              <a:rPr lang="it-IT" sz="1600" b="1" dirty="0">
                <a:latin typeface="Verdana" pitchFamily="34" charset="0"/>
              </a:rPr>
              <a:t>ORGANIZZAZIONE DELLA GIORNATA SCOLASTICA</a:t>
            </a:r>
            <a:endParaRPr lang="it-IT" sz="1600" dirty="0">
              <a:latin typeface="Verdana" pitchFamily="34" charset="0"/>
            </a:endParaRPr>
          </a:p>
          <a:p>
            <a:pPr algn="ctr"/>
            <a:r>
              <a:rPr lang="it-IT" sz="1600" b="1" dirty="0">
                <a:latin typeface="Verdana" pitchFamily="34" charset="0"/>
              </a:rPr>
              <a:t>Sezioni A e B (Tempo Normale)</a:t>
            </a:r>
            <a:endParaRPr lang="it-IT" sz="1600" dirty="0">
              <a:latin typeface="Verdana" pitchFamily="34" charset="0"/>
            </a:endParaRPr>
          </a:p>
        </p:txBody>
      </p:sp>
      <p:graphicFrame>
        <p:nvGraphicFramePr>
          <p:cNvPr id="12" name="Tabella 11"/>
          <p:cNvGraphicFramePr>
            <a:graphicFrameLocks noGrp="1"/>
          </p:cNvGraphicFramePr>
          <p:nvPr/>
        </p:nvGraphicFramePr>
        <p:xfrm>
          <a:off x="315888" y="2947178"/>
          <a:ext cx="6929486" cy="580644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464743">
                  <a:extLst>
                    <a:ext uri="{9D8B030D-6E8A-4147-A177-3AD203B41FA5}">
                      <a16:colId xmlns:a16="http://schemas.microsoft.com/office/drawing/2014/main" xmlns="" val="20000"/>
                    </a:ext>
                  </a:extLst>
                </a:gridCol>
                <a:gridCol w="3464743">
                  <a:extLst>
                    <a:ext uri="{9D8B030D-6E8A-4147-A177-3AD203B41FA5}">
                      <a16:colId xmlns:a16="http://schemas.microsoft.com/office/drawing/2014/main" xmlns="" val="20001"/>
                    </a:ext>
                  </a:extLst>
                </a:gridCol>
              </a:tblGrid>
              <a:tr h="370840">
                <a:tc>
                  <a:txBody>
                    <a:bodyPr/>
                    <a:lstStyle/>
                    <a:p>
                      <a:pPr algn="ctr">
                        <a:lnSpc>
                          <a:spcPct val="150000"/>
                        </a:lnSpc>
                        <a:spcAft>
                          <a:spcPts val="0"/>
                        </a:spcAft>
                      </a:pPr>
                      <a:r>
                        <a:rPr lang="it-IT" sz="1200" dirty="0">
                          <a:solidFill>
                            <a:schemeClr val="tx2"/>
                          </a:solidFill>
                          <a:latin typeface="Verdana" pitchFamily="34" charset="0"/>
                          <a:ea typeface="Times New Roman"/>
                          <a:cs typeface="Comic Sans MS"/>
                        </a:rPr>
                        <a:t>ORARI</a:t>
                      </a:r>
                      <a:endParaRPr lang="it-IT" sz="1200"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ATTIVITA’</a:t>
                      </a:r>
                      <a:endParaRPr lang="it-IT" sz="1200"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0"/>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8:00 – 8:45</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Ingresso dei bambini in Sezione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1"/>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8:45 – 9:30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Accoglienza e giochi liberi</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2"/>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9:30 – 10:00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Pratiche igiene e colazione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3"/>
                  </a:ext>
                </a:extLst>
              </a:tr>
              <a:tr h="1371600">
                <a:tc>
                  <a:txBody>
                    <a:bodyPr/>
                    <a:lstStyle/>
                    <a:p>
                      <a:pPr algn="ctr">
                        <a:lnSpc>
                          <a:spcPct val="150000"/>
                        </a:lnSpc>
                        <a:spcAft>
                          <a:spcPts val="0"/>
                        </a:spcAft>
                      </a:pPr>
                      <a:r>
                        <a:rPr lang="it-IT" sz="1200" b="1">
                          <a:solidFill>
                            <a:schemeClr val="tx2"/>
                          </a:solidFill>
                          <a:latin typeface="Verdana" pitchFamily="34" charset="0"/>
                          <a:ea typeface="Times New Roman"/>
                          <a:cs typeface="Comic Sans MS"/>
                        </a:rPr>
                        <a:t>10:00 – 10:30</a:t>
                      </a:r>
                      <a:endParaRPr lang="it-IT" sz="1200" b="1">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Attività di routine:</a:t>
                      </a:r>
                      <a:endParaRPr lang="it-IT" sz="1200" b="1" dirty="0">
                        <a:solidFill>
                          <a:schemeClr val="tx2"/>
                        </a:solidFill>
                        <a:latin typeface="Verdana" pitchFamily="34" charset="0"/>
                        <a:ea typeface="Times New Roman"/>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Appello,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Calendario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Osservazione tempo atmosferico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Conversazione, canti, poesie.</a:t>
                      </a:r>
                      <a:endParaRPr lang="it-IT" sz="1200" b="1" dirty="0">
                        <a:solidFill>
                          <a:schemeClr val="tx2"/>
                        </a:solidFill>
                        <a:latin typeface="Verdana" pitchFamily="34" charset="0"/>
                        <a:ea typeface="Times New Roman"/>
                        <a:cs typeface="Symbol"/>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4"/>
                  </a:ext>
                </a:extLst>
              </a:tr>
              <a:tr h="370840">
                <a:tc>
                  <a:txBody>
                    <a:bodyPr/>
                    <a:lstStyle/>
                    <a:p>
                      <a:pPr algn="ctr">
                        <a:lnSpc>
                          <a:spcPct val="150000"/>
                        </a:lnSpc>
                        <a:spcAft>
                          <a:spcPts val="0"/>
                        </a:spcAft>
                      </a:pPr>
                      <a:r>
                        <a:rPr lang="it-IT" sz="1200" b="1">
                          <a:solidFill>
                            <a:schemeClr val="tx2"/>
                          </a:solidFill>
                          <a:latin typeface="Verdana" pitchFamily="34" charset="0"/>
                          <a:ea typeface="Times New Roman"/>
                          <a:cs typeface="Comic Sans MS"/>
                        </a:rPr>
                        <a:t>10:30 – 11:50</a:t>
                      </a:r>
                      <a:endParaRPr lang="it-IT" sz="1200" b="1">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Attività didattiche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5"/>
                  </a:ext>
                </a:extLst>
              </a:tr>
              <a:tr h="5486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11:50 – 12:00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Pratiche igieniche preparazione al pranzo</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6"/>
                  </a:ext>
                </a:extLst>
              </a:tr>
              <a:tr h="370840">
                <a:tc>
                  <a:txBody>
                    <a:bodyPr/>
                    <a:lstStyle/>
                    <a:p>
                      <a:pPr algn="ctr">
                        <a:spcAft>
                          <a:spcPts val="0"/>
                        </a:spcAft>
                      </a:pPr>
                      <a:r>
                        <a:rPr lang="it-IT" sz="1200" b="1" dirty="0">
                          <a:solidFill>
                            <a:schemeClr val="tx2"/>
                          </a:solidFill>
                          <a:latin typeface="Verdana" pitchFamily="34" charset="0"/>
                          <a:ea typeface="Times New Roman"/>
                          <a:cs typeface="Comic Sans MS"/>
                        </a:rPr>
                        <a:t>12:00 – 13:00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Pranzo</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7"/>
                  </a:ext>
                </a:extLst>
              </a:tr>
              <a:tr h="548640">
                <a:tc>
                  <a:txBody>
                    <a:bodyPr/>
                    <a:lstStyle/>
                    <a:p>
                      <a:pPr algn="ctr">
                        <a:spcAft>
                          <a:spcPts val="0"/>
                        </a:spcAft>
                      </a:pPr>
                      <a:r>
                        <a:rPr lang="it-IT" sz="1200" b="1" dirty="0">
                          <a:solidFill>
                            <a:schemeClr val="tx2"/>
                          </a:solidFill>
                          <a:latin typeface="Verdana" pitchFamily="34" charset="0"/>
                          <a:ea typeface="Times New Roman"/>
                          <a:cs typeface="Comic Sans MS"/>
                        </a:rPr>
                        <a:t>13:00 – 14:00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Gioco libero o strutturato</a:t>
                      </a:r>
                      <a:endParaRPr lang="it-IT" sz="1200" b="1" dirty="0">
                        <a:solidFill>
                          <a:schemeClr val="tx2"/>
                        </a:solidFill>
                        <a:latin typeface="Verdana" pitchFamily="34" charset="0"/>
                        <a:ea typeface="Times New Roman"/>
                      </a:endParaRPr>
                    </a:p>
                    <a:p>
                      <a:pPr>
                        <a:spcAft>
                          <a:spcPts val="0"/>
                        </a:spcAft>
                      </a:pPr>
                      <a:r>
                        <a:rPr lang="it-IT" sz="1200" b="1" dirty="0">
                          <a:solidFill>
                            <a:schemeClr val="tx2"/>
                          </a:solidFill>
                          <a:latin typeface="Verdana" pitchFamily="34" charset="0"/>
                          <a:ea typeface="Times New Roman"/>
                          <a:cs typeface="Comic Sans MS"/>
                        </a:rPr>
                        <a:t>In Sezione o in Giardino o  nella Sala delle attività.</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8"/>
                  </a:ext>
                </a:extLst>
              </a:tr>
              <a:tr h="370840">
                <a:tc>
                  <a:txBody>
                    <a:bodyPr/>
                    <a:lstStyle/>
                    <a:p>
                      <a:pPr algn="ctr">
                        <a:spcAft>
                          <a:spcPts val="0"/>
                        </a:spcAft>
                      </a:pPr>
                      <a:r>
                        <a:rPr lang="it-IT" sz="1200" b="1" dirty="0">
                          <a:solidFill>
                            <a:schemeClr val="tx2"/>
                          </a:solidFill>
                          <a:latin typeface="Verdana" pitchFamily="34" charset="0"/>
                          <a:ea typeface="Times New Roman"/>
                          <a:cs typeface="Comic Sans MS"/>
                        </a:rPr>
                        <a:t>14:00 – 15:30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Attività didattiche </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09"/>
                  </a:ext>
                </a:extLst>
              </a:tr>
              <a:tr h="370840">
                <a:tc>
                  <a:txBody>
                    <a:bodyPr/>
                    <a:lstStyle/>
                    <a:p>
                      <a:pPr algn="ctr">
                        <a:spcAft>
                          <a:spcPts val="0"/>
                        </a:spcAft>
                      </a:pPr>
                      <a:r>
                        <a:rPr lang="it-IT" sz="1200" b="1" dirty="0">
                          <a:solidFill>
                            <a:schemeClr val="tx2"/>
                          </a:solidFill>
                          <a:latin typeface="Verdana" pitchFamily="34" charset="0"/>
                          <a:ea typeface="Times New Roman"/>
                          <a:cs typeface="Comic Sans MS"/>
                        </a:rPr>
                        <a:t>15:30 – 15:45</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Merenda preparazione all’uscita</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10"/>
                  </a:ext>
                </a:extLst>
              </a:tr>
              <a:tr h="370840">
                <a:tc>
                  <a:txBody>
                    <a:bodyPr/>
                    <a:lstStyle/>
                    <a:p>
                      <a:pPr algn="ctr">
                        <a:spcAft>
                          <a:spcPts val="0"/>
                        </a:spcAft>
                      </a:pPr>
                      <a:r>
                        <a:rPr lang="it-IT" sz="1200" b="1" dirty="0">
                          <a:solidFill>
                            <a:schemeClr val="tx2"/>
                          </a:solidFill>
                          <a:latin typeface="Verdana" pitchFamily="34" charset="0"/>
                          <a:ea typeface="Times New Roman"/>
                          <a:cs typeface="Comic Sans MS"/>
                        </a:rPr>
                        <a:t>15:45 – 16:00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0196"/>
                      </a:srgbClr>
                    </a:solidFill>
                  </a:tcPr>
                </a:tc>
                <a:tc>
                  <a:txBody>
                    <a:bodyPr/>
                    <a:lstStyle/>
                    <a:p>
                      <a:pPr>
                        <a:spcAft>
                          <a:spcPts val="0"/>
                        </a:spcAft>
                      </a:pPr>
                      <a:r>
                        <a:rPr lang="it-IT" sz="1200" b="1" dirty="0">
                          <a:solidFill>
                            <a:schemeClr val="tx2"/>
                          </a:solidFill>
                          <a:latin typeface="Verdana" pitchFamily="34" charset="0"/>
                          <a:ea typeface="Times New Roman"/>
                          <a:cs typeface="Comic Sans MS"/>
                        </a:rPr>
                        <a:t>Uscita in corridoio</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0196"/>
                      </a:srgbClr>
                    </a:solidFill>
                  </a:tcPr>
                </a:tc>
                <a:extLst>
                  <a:ext uri="{0D108BD9-81ED-4DB2-BD59-A6C34878D82A}">
                    <a16:rowId xmlns:a16="http://schemas.microsoft.com/office/drawing/2014/main" xmlns="" val="10011"/>
                  </a:ext>
                </a:extLst>
              </a:tr>
            </a:tbl>
          </a:graphicData>
        </a:graphic>
      </p:graphicFrame>
      <p:sp>
        <p:nvSpPr>
          <p:cNvPr id="10" name="Rettangolo 42">
            <a:hlinkClick r:id="rId3"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Torna al menu</a:t>
            </a:r>
            <a:endParaRPr lang="it-IT" sz="1200" dirty="0">
              <a:latin typeface="Verdana" pitchFamily="34" charset="0"/>
            </a:endParaRPr>
          </a:p>
        </p:txBody>
      </p:sp>
      <p:sp>
        <p:nvSpPr>
          <p:cNvPr id="11" name="Text Box 4">
            <a:hlinkClick r:id="rId5"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avanti</a:t>
            </a:r>
            <a:endParaRPr lang="it-IT" sz="1200" dirty="0"/>
          </a:p>
        </p:txBody>
      </p:sp>
      <p:sp>
        <p:nvSpPr>
          <p:cNvPr id="13" name="Text Box 4">
            <a:hlinkClick r:id="rId5"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7994" y="517525"/>
            <a:ext cx="6645275" cy="7018338"/>
          </a:xfrm>
          <a:prstGeom prst="rect">
            <a:avLst/>
          </a:prstGeom>
          <a:noFill/>
        </p:spPr>
        <p:txBody>
          <a:bodyPr>
            <a:spAutoFit/>
          </a:bodyPr>
          <a:lstStyle/>
          <a:p>
            <a:pPr algn="ctr" fontAlgn="auto">
              <a:lnSpc>
                <a:spcPct val="150000"/>
              </a:lnSpc>
              <a:spcBef>
                <a:spcPts val="0"/>
              </a:spcBef>
              <a:spcAft>
                <a:spcPts val="0"/>
              </a:spcAft>
              <a:defRPr/>
            </a:pPr>
            <a:r>
              <a:rPr lang="it-IT" sz="1200" b="1" dirty="0">
                <a:latin typeface="Verdana" pitchFamily="34" charset="0"/>
                <a:cs typeface="+mn-cs"/>
              </a:rPr>
              <a:t>AREA EDUCATIVO-DIDATTICA</a:t>
            </a:r>
            <a:br>
              <a:rPr lang="it-IT" sz="1200" b="1" dirty="0">
                <a:latin typeface="Verdana" pitchFamily="34" charset="0"/>
                <a:cs typeface="+mn-cs"/>
              </a:rPr>
            </a:br>
            <a:endParaRPr lang="it-IT" sz="1200" b="1" dirty="0">
              <a:latin typeface="Verdana" pitchFamily="34" charset="0"/>
              <a:cs typeface="+mn-cs"/>
            </a:endParaRPr>
          </a:p>
          <a:p>
            <a:pPr algn="just" fontAlgn="auto">
              <a:lnSpc>
                <a:spcPct val="150000"/>
              </a:lnSpc>
              <a:spcBef>
                <a:spcPts val="0"/>
              </a:spcBef>
              <a:spcAft>
                <a:spcPts val="0"/>
              </a:spcAft>
              <a:defRPr/>
            </a:pPr>
            <a:r>
              <a:rPr lang="it-IT" sz="1200" b="1" dirty="0">
                <a:latin typeface="Verdana" pitchFamily="34" charset="0"/>
                <a:cs typeface="+mn-cs"/>
              </a:rPr>
              <a:t>Si rendono note  le finalità a cui fare riferimento e di seguito espresse:</a:t>
            </a:r>
          </a:p>
          <a:p>
            <a:pPr algn="just" fontAlgn="auto">
              <a:lnSpc>
                <a:spcPct val="150000"/>
              </a:lnSpc>
              <a:spcBef>
                <a:spcPts val="0"/>
              </a:spcBef>
              <a:spcAft>
                <a:spcPts val="0"/>
              </a:spcAft>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promuovere il successo formativo di ogni alunno in termini di conoscenze, abilità, competenze, comportamenti responsabili e </a:t>
            </a:r>
            <a:r>
              <a:rPr lang="it-IT" sz="1200" b="1" dirty="0" err="1">
                <a:latin typeface="Verdana" pitchFamily="34" charset="0"/>
                <a:cs typeface="+mn-cs"/>
              </a:rPr>
              <a:t>prosociali</a:t>
            </a:r>
            <a:r>
              <a:rPr lang="it-IT" sz="1200" b="1" dirty="0">
                <a:latin typeface="Verdana" pitchFamily="34" charset="0"/>
                <a:cs typeface="+mn-cs"/>
              </a:rPr>
              <a:t>, attraverso un processo di apprendimento significativo;</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promuovere le competenze chiave e di cittadinanza, lo spirito d’iniziativa e d’imprenditorialità,  in un processo di apprendimento permanente;</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sviluppare nell’alunno le capacità intuitive e logiche  sottese alla comprensione e alla risoluzione dei problemi a partire dall’analisi di situazioni reali e contingenti;</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prevenire i fenomeni di abbandono e dispersione scolastica attraverso la realizzazione di interventi inclusivi per il superamento di ogni forma di svantaggio;</a:t>
            </a:r>
          </a:p>
          <a:p>
            <a:pPr marL="228600" indent="-228600" algn="just" fontAlgn="auto">
              <a:lnSpc>
                <a:spcPct val="150000"/>
              </a:lnSpc>
              <a:spcBef>
                <a:spcPts val="0"/>
              </a:spcBef>
              <a:spcAft>
                <a:spcPts val="0"/>
              </a:spcAft>
              <a:buFont typeface="+mj-lt"/>
              <a:buAutoNum type="arabicPeriod"/>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rabicPeriod"/>
              <a:defRPr/>
            </a:pPr>
            <a:r>
              <a:rPr lang="it-IT" sz="1200" b="1" dirty="0">
                <a:latin typeface="Verdana" pitchFamily="34" charset="0"/>
                <a:cs typeface="+mn-cs"/>
              </a:rPr>
              <a:t>valorizzare gli interessi cognitivi di ciascuno per lo sviluppo di eccellenze a vantaggio della comunità scolastica e territoriale.</a:t>
            </a:r>
          </a:p>
          <a:p>
            <a:pPr algn="just" fontAlgn="auto">
              <a:lnSpc>
                <a:spcPct val="150000"/>
              </a:lnSpc>
              <a:spcBef>
                <a:spcPts val="0"/>
              </a:spcBef>
              <a:spcAft>
                <a:spcPts val="0"/>
              </a:spcAft>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a:p>
            <a:pPr marL="228600" indent="-228600" algn="just" fontAlgn="auto">
              <a:lnSpc>
                <a:spcPct val="150000"/>
              </a:lnSpc>
              <a:spcBef>
                <a:spcPts val="0"/>
              </a:spcBef>
              <a:spcAft>
                <a:spcPts val="0"/>
              </a:spcAft>
              <a:buFont typeface="+mj-lt"/>
              <a:buAutoNum type="alphaLcParenR"/>
              <a:defRPr/>
            </a:pPr>
            <a:endParaRPr lang="it-IT" sz="1200" b="1" dirty="0">
              <a:latin typeface="Verdana" pitchFamily="34" charset="0"/>
              <a:cs typeface="+mn-cs"/>
            </a:endParaRPr>
          </a:p>
        </p:txBody>
      </p:sp>
      <p:sp>
        <p:nvSpPr>
          <p:cNvPr id="3" name="CasellaDiTesto 2"/>
          <p:cNvSpPr txBox="1"/>
          <p:nvPr/>
        </p:nvSpPr>
        <p:spPr>
          <a:xfrm>
            <a:off x="6352399" y="9233722"/>
            <a:ext cx="785818" cy="276999"/>
          </a:xfrm>
          <a:prstGeom prst="rect">
            <a:avLst/>
          </a:prstGeom>
          <a:noFill/>
        </p:spPr>
        <p:txBody>
          <a:bodyPr wrap="square" rtlCol="0">
            <a:spAutoFit/>
          </a:bodyPr>
          <a:lstStyle/>
          <a:p>
            <a:pPr algn="ctr"/>
            <a:r>
              <a:rPr lang="it-IT" sz="1200" b="1" dirty="0">
                <a:latin typeface="Verdana" pitchFamily="34" charset="0"/>
                <a:hlinkClick r:id="rId3" action="ppaction://hlinksldjump"/>
              </a:rPr>
              <a:t>indice</a:t>
            </a:r>
            <a:endParaRPr lang="it-IT" sz="1200" b="1" dirty="0">
              <a:latin typeface="Verdana" pitchFamily="34" charset="0"/>
            </a:endParaRPr>
          </a:p>
        </p:txBody>
      </p:sp>
      <p:sp>
        <p:nvSpPr>
          <p:cNvPr id="4" name="CasellaDiTesto 3"/>
          <p:cNvSpPr txBox="1"/>
          <p:nvPr/>
        </p:nvSpPr>
        <p:spPr>
          <a:xfrm>
            <a:off x="637359" y="9305160"/>
            <a:ext cx="785818" cy="276999"/>
          </a:xfrm>
          <a:prstGeom prst="rect">
            <a:avLst/>
          </a:prstGeom>
          <a:noFill/>
        </p:spPr>
        <p:txBody>
          <a:bodyPr wrap="square" rtlCol="0">
            <a:spAutoFit/>
          </a:bodyPr>
          <a:lstStyle/>
          <a:p>
            <a:pPr algn="ctr"/>
            <a:r>
              <a:rPr lang="it-IT" sz="1200" b="1" dirty="0">
                <a:latin typeface="Verdana" pitchFamily="34" charset="0"/>
                <a:hlinkClick r:id="rId4" action="ppaction://hlinksldjump"/>
              </a:rPr>
              <a:t>avanti</a:t>
            </a:r>
            <a:endParaRPr lang="it-IT" sz="1200" b="1" dirty="0">
              <a:latin typeface="Verdana"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182688"/>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del Perugino</a:t>
            </a: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campi di esperienza</a:t>
            </a:r>
            <a:endParaRPr lang="it-IT" sz="1600" dirty="0">
              <a:latin typeface="Verdana" pitchFamily="34" charset="0"/>
              <a:cs typeface="+mn-cs"/>
            </a:endParaRPr>
          </a:p>
          <a:p>
            <a:pPr algn="ctr" fontAlgn="auto">
              <a:lnSpc>
                <a:spcPts val="1700"/>
              </a:lnSpc>
              <a:spcBef>
                <a:spcPts val="0"/>
              </a:spcBef>
              <a:spcAft>
                <a:spcPts val="0"/>
              </a:spcAft>
              <a:defRPr/>
            </a:pPr>
            <a:endParaRPr lang="it-IT" sz="1600" dirty="0">
              <a:latin typeface="Verdana" pitchFamily="34" charset="0"/>
              <a:cs typeface="+mn-cs"/>
            </a:endParaRPr>
          </a:p>
        </p:txBody>
      </p:sp>
      <p:sp>
        <p:nvSpPr>
          <p:cNvPr id="69637" name="Rettangolo 10"/>
          <p:cNvSpPr>
            <a:spLocks noChangeArrowheads="1"/>
          </p:cNvSpPr>
          <p:nvPr/>
        </p:nvSpPr>
        <p:spPr bwMode="auto">
          <a:xfrm>
            <a:off x="0" y="1874838"/>
            <a:ext cx="7561263" cy="585787"/>
          </a:xfrm>
          <a:prstGeom prst="rect">
            <a:avLst/>
          </a:prstGeom>
          <a:noFill/>
          <a:ln w="9525">
            <a:noFill/>
            <a:miter lim="800000"/>
            <a:headEnd/>
            <a:tailEnd/>
          </a:ln>
        </p:spPr>
        <p:txBody>
          <a:bodyPr>
            <a:spAutoFit/>
          </a:bodyPr>
          <a:lstStyle/>
          <a:p>
            <a:pPr algn="ctr"/>
            <a:r>
              <a:rPr lang="it-IT" sz="1600" b="1" dirty="0">
                <a:latin typeface="Verdana" pitchFamily="34" charset="0"/>
              </a:rPr>
              <a:t>ORGANIZZAZIONE DELLA GIORNATA SCOLASTICA</a:t>
            </a:r>
            <a:endParaRPr lang="it-IT" sz="1600" dirty="0">
              <a:latin typeface="Verdana" pitchFamily="34" charset="0"/>
            </a:endParaRPr>
          </a:p>
          <a:p>
            <a:pPr algn="ctr"/>
            <a:r>
              <a:rPr lang="it-IT" sz="1600" b="1" dirty="0">
                <a:latin typeface="Verdana" pitchFamily="34" charset="0"/>
              </a:rPr>
              <a:t>Sezioni C – D – E – F (Tempo Ridotto)</a:t>
            </a:r>
            <a:endParaRPr lang="it-IT" sz="1600" dirty="0">
              <a:latin typeface="Verdana" pitchFamily="34" charset="0"/>
            </a:endParaRPr>
          </a:p>
        </p:txBody>
      </p:sp>
      <p:graphicFrame>
        <p:nvGraphicFramePr>
          <p:cNvPr id="12" name="Tabella 11"/>
          <p:cNvGraphicFramePr>
            <a:graphicFrameLocks noGrp="1"/>
          </p:cNvGraphicFramePr>
          <p:nvPr/>
        </p:nvGraphicFramePr>
        <p:xfrm>
          <a:off x="315888" y="2947178"/>
          <a:ext cx="6929486" cy="5279136"/>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464743">
                  <a:extLst>
                    <a:ext uri="{9D8B030D-6E8A-4147-A177-3AD203B41FA5}">
                      <a16:colId xmlns:a16="http://schemas.microsoft.com/office/drawing/2014/main" xmlns="" val="20000"/>
                    </a:ext>
                  </a:extLst>
                </a:gridCol>
                <a:gridCol w="3464743">
                  <a:extLst>
                    <a:ext uri="{9D8B030D-6E8A-4147-A177-3AD203B41FA5}">
                      <a16:colId xmlns:a16="http://schemas.microsoft.com/office/drawing/2014/main" xmlns="" val="20001"/>
                    </a:ext>
                  </a:extLst>
                </a:gridCol>
              </a:tblGrid>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ORARI</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ATTIVITA’</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0"/>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8:00 – 8:45</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Ingresso dei bambini in Sezione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1"/>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8:45 – 9:30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Accoglienza e giochi liberi</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2"/>
                  </a:ext>
                </a:extLst>
              </a:tr>
              <a:tr h="370840">
                <a:tc>
                  <a:txBody>
                    <a:bodyPr/>
                    <a:lstStyle/>
                    <a:p>
                      <a:pPr algn="ctr">
                        <a:lnSpc>
                          <a:spcPct val="150000"/>
                        </a:lnSpc>
                        <a:spcAft>
                          <a:spcPts val="0"/>
                        </a:spcAft>
                      </a:pPr>
                      <a:r>
                        <a:rPr lang="it-IT" sz="1200" b="1" dirty="0">
                          <a:solidFill>
                            <a:schemeClr val="tx2"/>
                          </a:solidFill>
                          <a:latin typeface="Verdana" pitchFamily="34" charset="0"/>
                          <a:ea typeface="Times New Roman"/>
                          <a:cs typeface="Comic Sans MS"/>
                        </a:rPr>
                        <a:t>9:30 – 10:00</a:t>
                      </a:r>
                      <a:endParaRPr lang="it-IT" sz="1200" b="1" dirty="0">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Pratiche igiene e colazione</a:t>
                      </a:r>
                      <a:endParaRPr lang="it-IT" sz="1200" b="1" dirty="0">
                        <a:solidFill>
                          <a:schemeClr val="tx2"/>
                        </a:solidFill>
                        <a:latin typeface="Verdana" pitchFamily="34" charset="0"/>
                        <a:ea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3"/>
                  </a:ext>
                </a:extLst>
              </a:tr>
              <a:tr h="1371600">
                <a:tc>
                  <a:txBody>
                    <a:bodyPr/>
                    <a:lstStyle/>
                    <a:p>
                      <a:pPr algn="ctr">
                        <a:lnSpc>
                          <a:spcPct val="150000"/>
                        </a:lnSpc>
                        <a:spcAft>
                          <a:spcPts val="0"/>
                        </a:spcAft>
                      </a:pPr>
                      <a:r>
                        <a:rPr lang="it-IT" sz="1200" b="1">
                          <a:solidFill>
                            <a:schemeClr val="tx2"/>
                          </a:solidFill>
                          <a:latin typeface="Verdana" pitchFamily="34" charset="0"/>
                          <a:ea typeface="Times New Roman"/>
                          <a:cs typeface="Comic Sans MS"/>
                        </a:rPr>
                        <a:t>10:00 – 10:30</a:t>
                      </a:r>
                      <a:endParaRPr lang="it-IT" sz="1200" b="1">
                        <a:solidFill>
                          <a:schemeClr val="tx2"/>
                        </a:solidFill>
                        <a:latin typeface="Verdana" pitchFamily="34" charset="0"/>
                        <a:ea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50000"/>
                        </a:lnSpc>
                        <a:spcAft>
                          <a:spcPts val="0"/>
                        </a:spcAft>
                      </a:pPr>
                      <a:r>
                        <a:rPr lang="it-IT" sz="1200" b="1" dirty="0">
                          <a:solidFill>
                            <a:schemeClr val="tx2"/>
                          </a:solidFill>
                          <a:latin typeface="Verdana" pitchFamily="34" charset="0"/>
                          <a:ea typeface="Times New Roman"/>
                          <a:cs typeface="Comic Sans MS"/>
                        </a:rPr>
                        <a:t>Attività di routine:</a:t>
                      </a:r>
                      <a:endParaRPr lang="it-IT" sz="1200" b="1" dirty="0">
                        <a:solidFill>
                          <a:schemeClr val="tx2"/>
                        </a:solidFill>
                        <a:latin typeface="Verdana" pitchFamily="34" charset="0"/>
                        <a:ea typeface="Times New Roman"/>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Appello,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Calendario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Osservazione tempo atmosferico</a:t>
                      </a:r>
                      <a:endParaRPr lang="it-IT" sz="1200" b="1" dirty="0">
                        <a:solidFill>
                          <a:schemeClr val="tx2"/>
                        </a:solidFill>
                        <a:latin typeface="Verdana" pitchFamily="34" charset="0"/>
                        <a:ea typeface="Times New Roman"/>
                        <a:cs typeface="Symbol"/>
                      </a:endParaRPr>
                    </a:p>
                    <a:p>
                      <a:pPr marL="342900" lvl="0" indent="-342900">
                        <a:lnSpc>
                          <a:spcPct val="150000"/>
                        </a:lnSpc>
                        <a:spcAft>
                          <a:spcPts val="0"/>
                        </a:spcAft>
                        <a:buFont typeface="Symbol"/>
                        <a:buChar char=""/>
                      </a:pPr>
                      <a:r>
                        <a:rPr lang="it-IT" sz="1200" b="1" dirty="0">
                          <a:solidFill>
                            <a:schemeClr val="tx2"/>
                          </a:solidFill>
                          <a:latin typeface="Verdana" pitchFamily="34" charset="0"/>
                          <a:ea typeface="Times New Roman"/>
                          <a:cs typeface="Comic Sans MS"/>
                        </a:rPr>
                        <a:t>Conversazione, canti, poesie.</a:t>
                      </a:r>
                      <a:endParaRPr lang="it-IT" sz="1200" b="1" dirty="0">
                        <a:solidFill>
                          <a:schemeClr val="tx2"/>
                        </a:solidFill>
                        <a:latin typeface="Verdana" pitchFamily="34" charset="0"/>
                        <a:ea typeface="Times New Roman"/>
                        <a:cs typeface="Symbol"/>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4"/>
                  </a:ext>
                </a:extLst>
              </a:tr>
              <a:tr h="370840">
                <a:tc>
                  <a:txBody>
                    <a:bodyPr/>
                    <a:lstStyle/>
                    <a:p>
                      <a:pPr algn="ctr">
                        <a:lnSpc>
                          <a:spcPct val="115000"/>
                        </a:lnSpc>
                        <a:spcAft>
                          <a:spcPts val="0"/>
                        </a:spcAft>
                      </a:pPr>
                      <a:r>
                        <a:rPr lang="it-IT" sz="1200" b="1">
                          <a:solidFill>
                            <a:schemeClr val="tx2"/>
                          </a:solidFill>
                          <a:latin typeface="Verdana" pitchFamily="34" charset="0"/>
                          <a:ea typeface="Calibri"/>
                          <a:cs typeface="ComicSansMS,Bold"/>
                        </a:rPr>
                        <a:t>10:30 – 12:00</a:t>
                      </a:r>
                      <a:endParaRPr lang="it-IT" sz="1200" b="1">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15000"/>
                        </a:lnSpc>
                        <a:spcAft>
                          <a:spcPts val="0"/>
                        </a:spcAft>
                      </a:pPr>
                      <a:r>
                        <a:rPr lang="it-IT" sz="1200" b="1">
                          <a:solidFill>
                            <a:schemeClr val="tx2"/>
                          </a:solidFill>
                          <a:latin typeface="Verdana" pitchFamily="34" charset="0"/>
                          <a:ea typeface="Calibri"/>
                          <a:cs typeface="ComicSansMS,Bold"/>
                        </a:rPr>
                        <a:t>Attività didattiche</a:t>
                      </a:r>
                      <a:endParaRPr lang="it-IT" sz="1200" b="1">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5"/>
                  </a:ext>
                </a:extLst>
              </a:tr>
              <a:tr h="841248">
                <a:tc>
                  <a:txBody>
                    <a:bodyPr/>
                    <a:lstStyle/>
                    <a:p>
                      <a:pPr algn="ctr">
                        <a:lnSpc>
                          <a:spcPct val="115000"/>
                        </a:lnSpc>
                        <a:spcAft>
                          <a:spcPts val="0"/>
                        </a:spcAft>
                      </a:pPr>
                      <a:r>
                        <a:rPr lang="it-IT" sz="1200" b="1">
                          <a:solidFill>
                            <a:schemeClr val="tx2"/>
                          </a:solidFill>
                          <a:latin typeface="Verdana" pitchFamily="34" charset="0"/>
                          <a:ea typeface="Calibri"/>
                          <a:cs typeface="ComicSansMS,Bold"/>
                        </a:rPr>
                        <a:t>12:00 – 12:30</a:t>
                      </a:r>
                      <a:endParaRPr lang="it-IT" sz="1200" b="1">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15000"/>
                        </a:lnSpc>
                        <a:spcAft>
                          <a:spcPts val="0"/>
                        </a:spcAft>
                      </a:pPr>
                      <a:r>
                        <a:rPr lang="it-IT" sz="1200" b="1">
                          <a:solidFill>
                            <a:schemeClr val="tx2"/>
                          </a:solidFill>
                          <a:latin typeface="Verdana" pitchFamily="34" charset="0"/>
                          <a:ea typeface="Calibri"/>
                          <a:cs typeface="ComicSansMS,Bold"/>
                        </a:rPr>
                        <a:t>Gioco libero o strutturato</a:t>
                      </a:r>
                      <a:endParaRPr lang="it-IT" sz="1200" b="1">
                        <a:solidFill>
                          <a:schemeClr val="tx2"/>
                        </a:solidFill>
                        <a:latin typeface="Verdana" pitchFamily="34" charset="0"/>
                        <a:ea typeface="Calibri"/>
                        <a:cs typeface="Times New Roman"/>
                      </a:endParaRPr>
                    </a:p>
                    <a:p>
                      <a:pPr>
                        <a:lnSpc>
                          <a:spcPct val="115000"/>
                        </a:lnSpc>
                        <a:spcAft>
                          <a:spcPts val="0"/>
                        </a:spcAft>
                      </a:pPr>
                      <a:r>
                        <a:rPr lang="it-IT" sz="1200" b="1">
                          <a:solidFill>
                            <a:schemeClr val="tx2"/>
                          </a:solidFill>
                          <a:latin typeface="Verdana" pitchFamily="34" charset="0"/>
                          <a:ea typeface="Calibri"/>
                          <a:cs typeface="ComicSansMS,Bold"/>
                        </a:rPr>
                        <a:t>In Sezione o in Giardino o  nella Sala delle attività in compresenza con le altre Sezioni</a:t>
                      </a:r>
                      <a:endParaRPr lang="it-IT" sz="1200" b="1">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6"/>
                  </a:ext>
                </a:extLst>
              </a:tr>
              <a:tr h="841248">
                <a:tc>
                  <a:txBody>
                    <a:bodyPr/>
                    <a:lstStyle/>
                    <a:p>
                      <a:pPr algn="ctr">
                        <a:lnSpc>
                          <a:spcPct val="115000"/>
                        </a:lnSpc>
                        <a:spcAft>
                          <a:spcPts val="0"/>
                        </a:spcAft>
                      </a:pPr>
                      <a:r>
                        <a:rPr lang="it-IT" sz="1200" b="1">
                          <a:solidFill>
                            <a:schemeClr val="tx2"/>
                          </a:solidFill>
                          <a:latin typeface="Verdana" pitchFamily="34" charset="0"/>
                          <a:ea typeface="Calibri"/>
                          <a:cs typeface="ComicSansMS,Bold"/>
                        </a:rPr>
                        <a:t>12:30 – 12:45</a:t>
                      </a:r>
                      <a:endParaRPr lang="it-IT" sz="1200" b="1">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15000"/>
                        </a:lnSpc>
                        <a:spcAft>
                          <a:spcPts val="0"/>
                        </a:spcAft>
                      </a:pPr>
                      <a:r>
                        <a:rPr lang="it-IT" sz="1200" b="1">
                          <a:solidFill>
                            <a:schemeClr val="tx2"/>
                          </a:solidFill>
                          <a:latin typeface="Verdana" pitchFamily="34" charset="0"/>
                          <a:ea typeface="Calibri"/>
                          <a:cs typeface="ComicSansMS,Bold"/>
                        </a:rPr>
                        <a:t>Preparazione per l’uscita</a:t>
                      </a:r>
                      <a:endParaRPr lang="it-IT" sz="1200" b="1">
                        <a:solidFill>
                          <a:schemeClr val="tx2"/>
                        </a:solidFill>
                        <a:latin typeface="Verdana" pitchFamily="34" charset="0"/>
                        <a:ea typeface="Calibri"/>
                        <a:cs typeface="Times New Roman"/>
                      </a:endParaRPr>
                    </a:p>
                    <a:p>
                      <a:pPr>
                        <a:lnSpc>
                          <a:spcPct val="115000"/>
                        </a:lnSpc>
                        <a:spcAft>
                          <a:spcPts val="0"/>
                        </a:spcAft>
                      </a:pPr>
                      <a:r>
                        <a:rPr lang="it-IT" sz="1200" b="1">
                          <a:solidFill>
                            <a:schemeClr val="tx2"/>
                          </a:solidFill>
                          <a:latin typeface="Verdana" pitchFamily="34" charset="0"/>
                          <a:ea typeface="Calibri"/>
                          <a:cs typeface="ComicSansMS,Bold"/>
                        </a:rPr>
                        <a:t>O pratiche igieniche per chi usufruisce del servizio mensa e  post-scuola privato</a:t>
                      </a:r>
                      <a:endParaRPr lang="it-IT" sz="1200" b="1">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7"/>
                  </a:ext>
                </a:extLst>
              </a:tr>
              <a:tr h="370840">
                <a:tc>
                  <a:txBody>
                    <a:bodyPr/>
                    <a:lstStyle/>
                    <a:p>
                      <a:pPr algn="ctr">
                        <a:lnSpc>
                          <a:spcPct val="115000"/>
                        </a:lnSpc>
                        <a:spcAft>
                          <a:spcPts val="0"/>
                        </a:spcAft>
                      </a:pPr>
                      <a:r>
                        <a:rPr lang="it-IT" sz="1200" b="1">
                          <a:solidFill>
                            <a:schemeClr val="tx2"/>
                          </a:solidFill>
                          <a:latin typeface="Verdana" pitchFamily="34" charset="0"/>
                          <a:ea typeface="Calibri"/>
                          <a:cs typeface="ComicSansMS,Bold"/>
                        </a:rPr>
                        <a:t>12:45 - 13:00 </a:t>
                      </a:r>
                      <a:endParaRPr lang="it-IT" sz="1200" b="1">
                        <a:solidFill>
                          <a:schemeClr val="tx2"/>
                        </a:solidFill>
                        <a:latin typeface="Verdana" pitchFamily="34" charset="0"/>
                        <a:ea typeface="Calibri"/>
                        <a:cs typeface="Times New Roman"/>
                      </a:endParaRPr>
                    </a:p>
                  </a:txBody>
                  <a:tcPr marL="68580" marR="68580" marT="0" marB="0">
                    <a:lnL w="57150"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tc>
                  <a:txBody>
                    <a:bodyPr/>
                    <a:lstStyle/>
                    <a:p>
                      <a:pPr>
                        <a:lnSpc>
                          <a:spcPct val="115000"/>
                        </a:lnSpc>
                        <a:spcAft>
                          <a:spcPts val="0"/>
                        </a:spcAft>
                      </a:pPr>
                      <a:r>
                        <a:rPr lang="it-IT" sz="1200" b="1" dirty="0">
                          <a:solidFill>
                            <a:schemeClr val="tx2"/>
                          </a:solidFill>
                          <a:latin typeface="Verdana" pitchFamily="34" charset="0"/>
                          <a:ea typeface="Calibri"/>
                          <a:cs typeface="ComicSansMS,Bold"/>
                        </a:rPr>
                        <a:t>Uscita in corridoio</a:t>
                      </a:r>
                      <a:endParaRPr lang="it-IT" sz="1200" b="1" dirty="0">
                        <a:solidFill>
                          <a:schemeClr val="tx2"/>
                        </a:solidFill>
                        <a:latin typeface="Verdana" pitchFamily="34" charset="0"/>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92D050">
                        <a:alpha val="14902"/>
                      </a:srgbClr>
                    </a:solidFill>
                  </a:tcPr>
                </a:tc>
                <a:extLst>
                  <a:ext uri="{0D108BD9-81ED-4DB2-BD59-A6C34878D82A}">
                    <a16:rowId xmlns:a16="http://schemas.microsoft.com/office/drawing/2014/main" xmlns="" val="10008"/>
                  </a:ext>
                </a:extLst>
              </a:tr>
            </a:tbl>
          </a:graphicData>
        </a:graphic>
      </p:graphicFrame>
      <p:sp>
        <p:nvSpPr>
          <p:cNvPr id="10" name="Rettangolo 42">
            <a:hlinkClick r:id="rId3"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Torna al menu</a:t>
            </a:r>
            <a:endParaRPr lang="it-IT" sz="1200" dirty="0">
              <a:latin typeface="Verdana" pitchFamily="34" charset="0"/>
            </a:endParaRPr>
          </a:p>
        </p:txBody>
      </p:sp>
      <p:sp>
        <p:nvSpPr>
          <p:cNvPr id="11" name="Text Box 4">
            <a:hlinkClick r:id="rId5"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avanti</a:t>
            </a:r>
            <a:endParaRPr lang="it-IT" sz="1200" dirty="0"/>
          </a:p>
        </p:txBody>
      </p:sp>
      <p:sp>
        <p:nvSpPr>
          <p:cNvPr id="13" name="Text Box 4">
            <a:hlinkClick r:id="rId5"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182688"/>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del Perugino</a:t>
            </a: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campi di esperienza</a:t>
            </a:r>
            <a:endParaRPr lang="it-IT" sz="1600" dirty="0">
              <a:latin typeface="Verdana" pitchFamily="34" charset="0"/>
              <a:cs typeface="+mn-cs"/>
            </a:endParaRPr>
          </a:p>
          <a:p>
            <a:pPr algn="ctr" fontAlgn="auto">
              <a:lnSpc>
                <a:spcPts val="1700"/>
              </a:lnSpc>
              <a:spcBef>
                <a:spcPts val="0"/>
              </a:spcBef>
              <a:spcAft>
                <a:spcPts val="0"/>
              </a:spcAft>
              <a:defRPr/>
            </a:pPr>
            <a:endParaRPr lang="it-IT" sz="1600" dirty="0">
              <a:latin typeface="Verdana" pitchFamily="34" charset="0"/>
              <a:cs typeface="+mn-cs"/>
            </a:endParaRPr>
          </a:p>
        </p:txBody>
      </p:sp>
      <p:sp>
        <p:nvSpPr>
          <p:cNvPr id="70661" name="CasellaDiTesto 8"/>
          <p:cNvSpPr txBox="1">
            <a:spLocks noChangeArrowheads="1"/>
          </p:cNvSpPr>
          <p:nvPr/>
        </p:nvSpPr>
        <p:spPr bwMode="auto">
          <a:xfrm>
            <a:off x="351607" y="1589857"/>
            <a:ext cx="6931025" cy="6832640"/>
          </a:xfrm>
          <a:prstGeom prst="rect">
            <a:avLst/>
          </a:prstGeom>
          <a:noFill/>
          <a:ln w="9525">
            <a:noFill/>
            <a:miter lim="800000"/>
            <a:headEnd/>
            <a:tailEnd/>
          </a:ln>
        </p:spPr>
        <p:txBody>
          <a:bodyPr wrap="square">
            <a:spAutoFit/>
          </a:bodyPr>
          <a:lstStyle/>
          <a:p>
            <a:pPr algn="ctr">
              <a:lnSpc>
                <a:spcPct val="150000"/>
              </a:lnSpc>
            </a:pPr>
            <a:r>
              <a:rPr lang="it-IT" sz="1400" b="1" dirty="0">
                <a:latin typeface="Verdana" pitchFamily="34" charset="0"/>
              </a:rPr>
              <a:t>Orario delle Insegnanti</a:t>
            </a:r>
          </a:p>
          <a:p>
            <a:pPr algn="just">
              <a:lnSpc>
                <a:spcPct val="150000"/>
              </a:lnSpc>
            </a:pPr>
            <a:r>
              <a:rPr lang="it-IT" sz="1200" b="1" dirty="0">
                <a:latin typeface="Verdana" pitchFamily="34" charset="0"/>
              </a:rPr>
              <a:t>Le Insegnanti delle sezioni a tempo ridotto sono presenti: dalle 8:00 alle 13:00</a:t>
            </a:r>
          </a:p>
          <a:p>
            <a:pPr algn="just">
              <a:lnSpc>
                <a:spcPct val="150000"/>
              </a:lnSpc>
            </a:pPr>
            <a:r>
              <a:rPr lang="it-IT" sz="1200" b="1" dirty="0">
                <a:latin typeface="Verdana" pitchFamily="34" charset="0"/>
              </a:rPr>
              <a:t>Le Insegnanti delle sezioni a tempo pieno alternano giornalmente il loro turno:</a:t>
            </a:r>
          </a:p>
          <a:p>
            <a:pPr algn="just">
              <a:lnSpc>
                <a:spcPct val="150000"/>
              </a:lnSpc>
            </a:pPr>
            <a:r>
              <a:rPr lang="it-IT" sz="1200" b="1" dirty="0">
                <a:latin typeface="Verdana" pitchFamily="34" charset="0"/>
              </a:rPr>
              <a:t>dalle 8:00 alle 13:00 o dalle 11:00 alle 16:00.</a:t>
            </a:r>
          </a:p>
          <a:p>
            <a:pPr algn="just">
              <a:lnSpc>
                <a:spcPct val="150000"/>
              </a:lnSpc>
            </a:pPr>
            <a:r>
              <a:rPr lang="it-IT" sz="1200" b="1" dirty="0">
                <a:latin typeface="Verdana" pitchFamily="34" charset="0"/>
              </a:rPr>
              <a:t>L’insegnante di sostegno è presente tutti i giorni, ma il suo orario può variare a secondo dell’esigenze legate all’alunno disabile.</a:t>
            </a:r>
          </a:p>
          <a:p>
            <a:pPr algn="just"/>
            <a:r>
              <a:rPr lang="it-IT" sz="1200" b="1" dirty="0">
                <a:latin typeface="Verdana" pitchFamily="34" charset="0"/>
              </a:rPr>
              <a:t> </a:t>
            </a:r>
          </a:p>
          <a:p>
            <a:pPr algn="ctr">
              <a:lnSpc>
                <a:spcPct val="150000"/>
              </a:lnSpc>
            </a:pPr>
            <a:r>
              <a:rPr lang="it-IT" sz="1400" b="1" dirty="0">
                <a:latin typeface="Verdana" pitchFamily="34" charset="0"/>
              </a:rPr>
              <a:t>Docente di religione Cattolica</a:t>
            </a:r>
          </a:p>
          <a:p>
            <a:pPr algn="just">
              <a:lnSpc>
                <a:spcPct val="150000"/>
              </a:lnSpc>
            </a:pPr>
            <a:r>
              <a:rPr lang="it-IT" sz="1200" b="1" dirty="0">
                <a:latin typeface="Verdana" pitchFamily="34" charset="0"/>
              </a:rPr>
              <a:t> L'insegnante di Religione Cattolica, Scala Anna Maria, opera a turno in tutte le sezioni il giovedì e il venerdì per 1 ora e 30 minuti.</a:t>
            </a:r>
          </a:p>
          <a:p>
            <a:pPr algn="just"/>
            <a:r>
              <a:rPr lang="it-IT" sz="1200" b="1" dirty="0">
                <a:latin typeface="Verdana" pitchFamily="34" charset="0"/>
              </a:rPr>
              <a:t> </a:t>
            </a:r>
          </a:p>
          <a:p>
            <a:pPr algn="ctr">
              <a:lnSpc>
                <a:spcPct val="150000"/>
              </a:lnSpc>
            </a:pPr>
            <a:r>
              <a:rPr lang="it-IT" sz="1400" b="1" dirty="0">
                <a:latin typeface="Verdana" pitchFamily="34" charset="0"/>
              </a:rPr>
              <a:t>Incarichi del personale docente</a:t>
            </a:r>
          </a:p>
          <a:p>
            <a:pPr algn="just">
              <a:lnSpc>
                <a:spcPct val="150000"/>
              </a:lnSpc>
            </a:pPr>
            <a:r>
              <a:rPr lang="it-IT" sz="1200" b="1" dirty="0">
                <a:latin typeface="Verdana" pitchFamily="34" charset="0"/>
              </a:rPr>
              <a:t> Referente di Plesso: Moscato Chiara</a:t>
            </a:r>
          </a:p>
          <a:p>
            <a:pPr algn="just">
              <a:lnSpc>
                <a:spcPct val="150000"/>
              </a:lnSpc>
            </a:pPr>
            <a:r>
              <a:rPr lang="it-IT" sz="1200" b="1" dirty="0">
                <a:latin typeface="Verdana" pitchFamily="34" charset="0"/>
              </a:rPr>
              <a:t>Preposto alla Sicurezza: </a:t>
            </a:r>
            <a:r>
              <a:rPr lang="it-IT" sz="1200" b="1" dirty="0" err="1">
                <a:latin typeface="Verdana" pitchFamily="34" charset="0"/>
              </a:rPr>
              <a:t>Tragno</a:t>
            </a:r>
            <a:r>
              <a:rPr lang="it-IT" sz="1200" b="1" dirty="0">
                <a:latin typeface="Verdana" pitchFamily="34" charset="0"/>
              </a:rPr>
              <a:t> Ester</a:t>
            </a:r>
          </a:p>
          <a:p>
            <a:pPr algn="just">
              <a:lnSpc>
                <a:spcPct val="150000"/>
              </a:lnSpc>
            </a:pPr>
            <a:r>
              <a:rPr lang="it-IT" sz="1200" b="1" dirty="0">
                <a:latin typeface="Verdana" pitchFamily="34" charset="0"/>
              </a:rPr>
              <a:t>Referente GLH e sostegno: Colletti Roberta</a:t>
            </a:r>
          </a:p>
          <a:p>
            <a:pPr algn="just">
              <a:lnSpc>
                <a:spcPct val="150000"/>
              </a:lnSpc>
            </a:pPr>
            <a:r>
              <a:rPr lang="it-IT" sz="1200" b="1" dirty="0">
                <a:latin typeface="Verdana" pitchFamily="34" charset="0"/>
              </a:rPr>
              <a:t>Referenti uscite didattiche: Conte Rosetta</a:t>
            </a:r>
          </a:p>
          <a:p>
            <a:pPr algn="just">
              <a:lnSpc>
                <a:spcPct val="150000"/>
              </a:lnSpc>
            </a:pPr>
            <a:r>
              <a:rPr lang="it-IT" sz="1200" b="1" dirty="0">
                <a:latin typeface="Verdana" pitchFamily="34" charset="0"/>
              </a:rPr>
              <a:t>Referente Progetto: Buscemi Sonia</a:t>
            </a:r>
          </a:p>
          <a:p>
            <a:pPr algn="just"/>
            <a:r>
              <a:rPr lang="it-IT" sz="1200" b="1" dirty="0">
                <a:latin typeface="Verdana" pitchFamily="34" charset="0"/>
              </a:rPr>
              <a:t> </a:t>
            </a:r>
          </a:p>
          <a:p>
            <a:pPr algn="ctr">
              <a:lnSpc>
                <a:spcPct val="150000"/>
              </a:lnSpc>
            </a:pPr>
            <a:r>
              <a:rPr lang="it-IT" sz="1400" b="1" dirty="0">
                <a:latin typeface="Verdana" pitchFamily="34" charset="0"/>
              </a:rPr>
              <a:t>Orario Personale A.T.A.</a:t>
            </a:r>
          </a:p>
          <a:p>
            <a:pPr algn="just">
              <a:lnSpc>
                <a:spcPct val="150000"/>
              </a:lnSpc>
            </a:pPr>
            <a:r>
              <a:rPr lang="it-IT" sz="1200" b="1" dirty="0">
                <a:latin typeface="Verdana" pitchFamily="34" charset="0"/>
              </a:rPr>
              <a:t> Al nostro Plesso sono assegnate 2 Collaboratrici scolastiche:</a:t>
            </a:r>
          </a:p>
          <a:p>
            <a:pPr algn="just">
              <a:lnSpc>
                <a:spcPct val="150000"/>
              </a:lnSpc>
            </a:pPr>
            <a:r>
              <a:rPr lang="it-IT" sz="1200" b="1" dirty="0">
                <a:latin typeface="Verdana" pitchFamily="34" charset="0"/>
              </a:rPr>
              <a:t>A giorni alterni eseguono il seguente orario:</a:t>
            </a:r>
          </a:p>
          <a:p>
            <a:pPr algn="just">
              <a:lnSpc>
                <a:spcPct val="150000"/>
              </a:lnSpc>
            </a:pPr>
            <a:r>
              <a:rPr lang="it-IT" sz="1200" b="1" dirty="0">
                <a:latin typeface="Verdana" pitchFamily="34" charset="0"/>
              </a:rPr>
              <a:t>dalle 7:30 alle 14:00 e dalle 7:55 alle 16:45.</a:t>
            </a:r>
          </a:p>
          <a:p>
            <a:pPr algn="just"/>
            <a:r>
              <a:rPr lang="it-IT" sz="1200" b="1" dirty="0">
                <a:latin typeface="Verdana" pitchFamily="34" charset="0"/>
              </a:rPr>
              <a:t>  </a:t>
            </a:r>
          </a:p>
        </p:txBody>
      </p:sp>
      <p:sp>
        <p:nvSpPr>
          <p:cNvPr id="10" name="Rettangolo 42">
            <a:hlinkClick r:id="rId3"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Torna al menu</a:t>
            </a:r>
            <a:endParaRPr lang="it-IT" sz="1200" dirty="0">
              <a:latin typeface="Verdana" pitchFamily="34" charset="0"/>
            </a:endParaRPr>
          </a:p>
        </p:txBody>
      </p:sp>
      <p:sp>
        <p:nvSpPr>
          <p:cNvPr id="11" name="Text Box 4">
            <a:hlinkClick r:id="rId5"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avanti</a:t>
            </a:r>
            <a:endParaRPr lang="it-IT" sz="1200" dirty="0"/>
          </a:p>
        </p:txBody>
      </p:sp>
      <p:sp>
        <p:nvSpPr>
          <p:cNvPr id="12" name="Text Box 4">
            <a:hlinkClick r:id="rId5"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182688"/>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del Perugino</a:t>
            </a: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campi di esperienza</a:t>
            </a:r>
            <a:endParaRPr lang="it-IT" sz="1600" dirty="0">
              <a:latin typeface="Verdana" pitchFamily="34" charset="0"/>
              <a:cs typeface="+mn-cs"/>
            </a:endParaRPr>
          </a:p>
          <a:p>
            <a:pPr algn="ctr" fontAlgn="auto">
              <a:lnSpc>
                <a:spcPts val="1700"/>
              </a:lnSpc>
              <a:spcBef>
                <a:spcPts val="0"/>
              </a:spcBef>
              <a:spcAft>
                <a:spcPts val="0"/>
              </a:spcAft>
              <a:defRPr/>
            </a:pPr>
            <a:endParaRPr lang="it-IT" sz="1600" dirty="0">
              <a:latin typeface="Verdana" pitchFamily="34" charset="0"/>
              <a:cs typeface="+mn-cs"/>
            </a:endParaRPr>
          </a:p>
        </p:txBody>
      </p:sp>
      <p:sp>
        <p:nvSpPr>
          <p:cNvPr id="70661" name="CasellaDiTesto 8"/>
          <p:cNvSpPr txBox="1">
            <a:spLocks noChangeArrowheads="1"/>
          </p:cNvSpPr>
          <p:nvPr/>
        </p:nvSpPr>
        <p:spPr bwMode="auto">
          <a:xfrm>
            <a:off x="351607" y="1732732"/>
            <a:ext cx="6931025" cy="6601807"/>
          </a:xfrm>
          <a:prstGeom prst="rect">
            <a:avLst/>
          </a:prstGeom>
          <a:noFill/>
          <a:ln w="9525">
            <a:noFill/>
            <a:miter lim="800000"/>
            <a:headEnd/>
            <a:tailEnd/>
          </a:ln>
        </p:spPr>
        <p:txBody>
          <a:bodyPr wrap="square">
            <a:spAutoFit/>
          </a:bodyPr>
          <a:lstStyle/>
          <a:p>
            <a:pPr algn="ctr">
              <a:lnSpc>
                <a:spcPct val="150000"/>
              </a:lnSpc>
            </a:pPr>
            <a:r>
              <a:rPr lang="it-IT" sz="1400" b="1" dirty="0">
                <a:latin typeface="Verdana" pitchFamily="34" charset="0"/>
              </a:rPr>
              <a:t>Servizio di </a:t>
            </a:r>
            <a:r>
              <a:rPr lang="it-IT" sz="1400" b="1" dirty="0" err="1">
                <a:latin typeface="Verdana" pitchFamily="34" charset="0"/>
              </a:rPr>
              <a:t>pre</a:t>
            </a:r>
            <a:r>
              <a:rPr lang="it-IT" sz="1400" b="1" dirty="0">
                <a:latin typeface="Verdana" pitchFamily="34" charset="0"/>
              </a:rPr>
              <a:t> e post scuo</a:t>
            </a:r>
            <a:r>
              <a:rPr lang="it-IT" sz="1200" b="1" dirty="0">
                <a:latin typeface="Verdana" pitchFamily="34" charset="0"/>
              </a:rPr>
              <a:t>la</a:t>
            </a:r>
          </a:p>
          <a:p>
            <a:pPr algn="just"/>
            <a:r>
              <a:rPr lang="it-IT" sz="1200" b="1" dirty="0">
                <a:latin typeface="Verdana" pitchFamily="34" charset="0"/>
              </a:rPr>
              <a:t> Rilevato il bisogno delle famiglie di usufruire di un servizio di </a:t>
            </a:r>
            <a:r>
              <a:rPr lang="it-IT" sz="1200" b="1" dirty="0" err="1">
                <a:latin typeface="Verdana" pitchFamily="34" charset="0"/>
              </a:rPr>
              <a:t>pre</a:t>
            </a:r>
            <a:r>
              <a:rPr lang="it-IT" sz="1200" b="1" dirty="0">
                <a:latin typeface="Verdana" pitchFamily="34" charset="0"/>
              </a:rPr>
              <a:t> e post scuola, nel nostro Istituto, opera l’Associazione “ Scarabocchiando a casa </a:t>
            </a:r>
            <a:r>
              <a:rPr lang="it-IT" sz="1200" b="1" dirty="0" err="1">
                <a:latin typeface="Verdana" pitchFamily="34" charset="0"/>
              </a:rPr>
              <a:t>di…</a:t>
            </a:r>
            <a:r>
              <a:rPr lang="it-IT" sz="1200" b="1" dirty="0">
                <a:latin typeface="Verdana" pitchFamily="34" charset="0"/>
              </a:rPr>
              <a:t>”.</a:t>
            </a:r>
          </a:p>
          <a:p>
            <a:pPr algn="just"/>
            <a:r>
              <a:rPr lang="it-IT" sz="1200" b="1" dirty="0">
                <a:latin typeface="Verdana" pitchFamily="34" charset="0"/>
              </a:rPr>
              <a:t>Il servizio di </a:t>
            </a:r>
            <a:r>
              <a:rPr lang="it-IT" sz="1200" b="1" dirty="0" err="1">
                <a:latin typeface="Verdana" pitchFamily="34" charset="0"/>
              </a:rPr>
              <a:t>pre</a:t>
            </a:r>
            <a:r>
              <a:rPr lang="it-IT" sz="1200" b="1" dirty="0">
                <a:latin typeface="Verdana" pitchFamily="34" charset="0"/>
              </a:rPr>
              <a:t> scuola non presente in questo anno corrente si attiva dalle ore 7:00 alle ore 8:00.</a:t>
            </a:r>
          </a:p>
          <a:p>
            <a:pPr lvl="0"/>
            <a:r>
              <a:rPr lang="it-IT" sz="1200" b="1" dirty="0">
                <a:latin typeface="Verdana" pitchFamily="34" charset="0"/>
              </a:rPr>
              <a:t>Il servizio di post-scuola si suddivide nel seguente modo:</a:t>
            </a:r>
          </a:p>
          <a:p>
            <a:pPr lvl="0"/>
            <a:endParaRPr lang="it-IT" sz="1200" b="1" dirty="0">
              <a:latin typeface="Verdana" pitchFamily="34" charset="0"/>
            </a:endParaRPr>
          </a:p>
          <a:p>
            <a:pPr lvl="0"/>
            <a:r>
              <a:rPr lang="it-IT" sz="1200" b="1" dirty="0">
                <a:latin typeface="Verdana" pitchFamily="34" charset="0"/>
              </a:rPr>
              <a:t>Primo Post Scuola: dalle 12:30 alle 16:00 con il quale i bambini usufruisco anche del servizio mensa(dalle 13:00 alle 14:00)</a:t>
            </a:r>
          </a:p>
          <a:p>
            <a:pPr lvl="0"/>
            <a:r>
              <a:rPr lang="it-IT" sz="1200" b="1" dirty="0">
                <a:latin typeface="Verdana" pitchFamily="34" charset="0"/>
              </a:rPr>
              <a:t>Secondo Post Scuola dalle 16:00 alle 18:00</a:t>
            </a:r>
          </a:p>
          <a:p>
            <a:r>
              <a:rPr lang="it-IT" sz="1200" b="1" dirty="0">
                <a:latin typeface="Verdana" pitchFamily="34" charset="0"/>
              </a:rPr>
              <a:t>La frequenza a suddetti servizi avviene attraverso l’iscrizione e il pagamento di una quota mensile.</a:t>
            </a:r>
          </a:p>
          <a:p>
            <a:r>
              <a:rPr lang="it-IT" sz="1200" b="1" dirty="0">
                <a:latin typeface="Verdana" pitchFamily="34" charset="0"/>
              </a:rPr>
              <a:t> </a:t>
            </a:r>
          </a:p>
          <a:p>
            <a:pPr algn="ctr"/>
            <a:r>
              <a:rPr lang="it-IT" sz="1400" b="1" dirty="0">
                <a:latin typeface="Verdana" pitchFamily="34" charset="0"/>
              </a:rPr>
              <a:t>Organizzazione rapporti con le famiglie:</a:t>
            </a:r>
          </a:p>
          <a:p>
            <a:r>
              <a:rPr lang="it-IT" sz="1200" b="1" dirty="0">
                <a:latin typeface="Verdana" pitchFamily="34" charset="0"/>
              </a:rPr>
              <a:t> </a:t>
            </a:r>
          </a:p>
          <a:p>
            <a:r>
              <a:rPr lang="it-IT" sz="1200" b="1" dirty="0">
                <a:latin typeface="Verdana" pitchFamily="34" charset="0"/>
              </a:rPr>
              <a:t>Durante l’anno scolastico sono previsti:</a:t>
            </a:r>
          </a:p>
          <a:p>
            <a:pPr lvl="0"/>
            <a:r>
              <a:rPr lang="it-IT" sz="1200" b="1" dirty="0">
                <a:latin typeface="Verdana" pitchFamily="34" charset="0"/>
              </a:rPr>
              <a:t>5 Ricevimenti dei Genitori a Settembre </a:t>
            </a:r>
            <a:r>
              <a:rPr lang="it-IT" sz="1200" b="1" dirty="0" err="1">
                <a:latin typeface="Verdana" pitchFamily="34" charset="0"/>
              </a:rPr>
              <a:t>–Ottobre</a:t>
            </a:r>
            <a:r>
              <a:rPr lang="it-IT" sz="1200" b="1" dirty="0">
                <a:latin typeface="Verdana" pitchFamily="34" charset="0"/>
              </a:rPr>
              <a:t> - Dicembre - Febbraio – Aprile.</a:t>
            </a:r>
          </a:p>
          <a:p>
            <a:pPr lvl="0"/>
            <a:r>
              <a:rPr lang="it-IT" sz="1200" b="1" dirty="0">
                <a:latin typeface="Verdana" pitchFamily="34" charset="0"/>
              </a:rPr>
              <a:t>1 Elezione dei Rappresentanti dei genitori ad Ottobre</a:t>
            </a:r>
          </a:p>
          <a:p>
            <a:pPr lvl="0"/>
            <a:r>
              <a:rPr lang="it-IT" sz="1200" b="1" dirty="0">
                <a:latin typeface="Verdana" pitchFamily="34" charset="0"/>
              </a:rPr>
              <a:t>4 Incontri di Intersezione (Docenti e Rappresentanti dei Genitori) </a:t>
            </a:r>
          </a:p>
          <a:p>
            <a:pPr lvl="0"/>
            <a:r>
              <a:rPr lang="it-IT" sz="1200" b="1" dirty="0">
                <a:latin typeface="Verdana" pitchFamily="34" charset="0"/>
              </a:rPr>
              <a:t>a Novembre – Gennaio – Marzo - Maggio.</a:t>
            </a:r>
          </a:p>
          <a:p>
            <a:pPr lvl="0"/>
            <a:r>
              <a:rPr lang="it-IT" sz="1200" b="1" dirty="0">
                <a:latin typeface="Verdana" pitchFamily="34" charset="0"/>
              </a:rPr>
              <a:t>Colloqui individuali quando si ritiene necessario.</a:t>
            </a:r>
          </a:p>
          <a:p>
            <a:r>
              <a:rPr lang="it-IT" sz="1200" b="1" dirty="0">
                <a:latin typeface="Verdana" pitchFamily="34" charset="0"/>
              </a:rPr>
              <a:t> </a:t>
            </a:r>
          </a:p>
          <a:p>
            <a:pPr algn="ctr"/>
            <a:r>
              <a:rPr lang="it-IT" sz="1400" b="1" dirty="0">
                <a:latin typeface="Verdana" pitchFamily="34" charset="0"/>
              </a:rPr>
              <a:t>Raccordi in continuità verticale</a:t>
            </a:r>
          </a:p>
          <a:p>
            <a:r>
              <a:rPr lang="it-IT" sz="1200" b="1" dirty="0">
                <a:latin typeface="Verdana" pitchFamily="34" charset="0"/>
              </a:rPr>
              <a:t> </a:t>
            </a:r>
          </a:p>
          <a:p>
            <a:r>
              <a:rPr lang="it-IT" sz="1200" b="1" dirty="0">
                <a:latin typeface="Verdana" pitchFamily="34" charset="0"/>
              </a:rPr>
              <a:t>La scuola promuove la continuità con scuola primaria per i bambini in uscita (attività didattiche comuni, pranzo comune, passaggio di informazioni).</a:t>
            </a:r>
          </a:p>
          <a:p>
            <a:r>
              <a:rPr lang="it-IT" sz="1200" b="1" dirty="0">
                <a:latin typeface="Verdana" pitchFamily="34" charset="0"/>
              </a:rPr>
              <a:t> </a:t>
            </a:r>
          </a:p>
          <a:p>
            <a:pPr algn="ctr"/>
            <a:r>
              <a:rPr lang="it-IT" sz="1400" b="1" dirty="0">
                <a:latin typeface="Verdana" pitchFamily="34" charset="0"/>
              </a:rPr>
              <a:t>Uscite didattiche</a:t>
            </a:r>
          </a:p>
          <a:p>
            <a:r>
              <a:rPr lang="it-IT" sz="1200" b="1" dirty="0">
                <a:latin typeface="Verdana" pitchFamily="34" charset="0"/>
              </a:rPr>
              <a:t> </a:t>
            </a:r>
          </a:p>
          <a:p>
            <a:pPr lvl="0"/>
            <a:r>
              <a:rPr lang="it-IT" sz="1200" b="1" dirty="0">
                <a:latin typeface="Verdana" pitchFamily="34" charset="0"/>
              </a:rPr>
              <a:t>Al momento dell’aggiornamento del presente documento, non sono ancora state definite.</a:t>
            </a:r>
          </a:p>
          <a:p>
            <a:pPr algn="just"/>
            <a:endParaRPr lang="it-IT" sz="1200" b="1" dirty="0">
              <a:latin typeface="Verdana" pitchFamily="34" charset="0"/>
            </a:endParaRPr>
          </a:p>
        </p:txBody>
      </p:sp>
      <p:sp>
        <p:nvSpPr>
          <p:cNvPr id="10" name="Rettangolo 42">
            <a:hlinkClick r:id="rId3"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Torna al menu</a:t>
            </a:r>
            <a:endParaRPr lang="it-IT" sz="1200" dirty="0">
              <a:latin typeface="Verdana" pitchFamily="34" charset="0"/>
            </a:endParaRPr>
          </a:p>
        </p:txBody>
      </p:sp>
      <p:sp>
        <p:nvSpPr>
          <p:cNvPr id="11" name="Text Box 4">
            <a:hlinkClick r:id="rId5"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avanti</a:t>
            </a:r>
            <a:endParaRPr lang="it-IT" sz="1200" dirty="0"/>
          </a:p>
        </p:txBody>
      </p:sp>
      <p:sp>
        <p:nvSpPr>
          <p:cNvPr id="12" name="Text Box 4">
            <a:hlinkClick r:id="rId5"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2707" name="Rettangolo 42">
            <a:hlinkClick r:id="rId3"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Torna al menu</a:t>
            </a:r>
            <a:endParaRPr lang="it-IT" sz="1200" dirty="0">
              <a:latin typeface="Verdana" pitchFamily="34" charset="0"/>
            </a:endParaRPr>
          </a:p>
        </p:txBody>
      </p:sp>
      <p:sp>
        <p:nvSpPr>
          <p:cNvPr id="7" name="Rectangle 3"/>
          <p:cNvSpPr>
            <a:spLocks noChangeArrowheads="1"/>
          </p:cNvSpPr>
          <p:nvPr/>
        </p:nvSpPr>
        <p:spPr bwMode="auto">
          <a:xfrm>
            <a:off x="0" y="660400"/>
            <a:ext cx="7561263" cy="9652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a:t>
            </a:r>
            <a:endParaRPr lang="it-IT" sz="1600" dirty="0">
              <a:latin typeface="Verdana" pitchFamily="34" charset="0"/>
              <a:cs typeface="+mn-cs"/>
            </a:endParaRP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dell’Infanzia Via del Perugino</a:t>
            </a:r>
          </a:p>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Programmazione</a:t>
            </a:r>
            <a:endParaRPr lang="it-IT" sz="1600" dirty="0">
              <a:latin typeface="Verdana" pitchFamily="34" charset="0"/>
              <a:cs typeface="+mn-cs"/>
            </a:endParaRPr>
          </a:p>
        </p:txBody>
      </p:sp>
      <p:sp>
        <p:nvSpPr>
          <p:cNvPr id="11" name="Rettangolo 10"/>
          <p:cNvSpPr/>
          <p:nvPr/>
        </p:nvSpPr>
        <p:spPr>
          <a:xfrm>
            <a:off x="0" y="2732088"/>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Consultazione</a:t>
            </a:r>
            <a:endParaRPr lang="it-IT" sz="1600" b="1" dirty="0">
              <a:effectLst>
                <a:outerShdw blurRad="38100" dist="38100" dir="2700000" algn="tl">
                  <a:srgbClr val="000000">
                    <a:alpha val="43137"/>
                  </a:srgbClr>
                </a:outerShdw>
              </a:effectLst>
              <a:latin typeface="+mn-lt"/>
              <a:cs typeface="+mn-cs"/>
            </a:endParaRPr>
          </a:p>
        </p:txBody>
      </p:sp>
      <p:sp>
        <p:nvSpPr>
          <p:cNvPr id="72710" name="Rettangolo 11"/>
          <p:cNvSpPr>
            <a:spLocks noChangeArrowheads="1"/>
          </p:cNvSpPr>
          <p:nvPr/>
        </p:nvSpPr>
        <p:spPr bwMode="auto">
          <a:xfrm>
            <a:off x="0" y="3517900"/>
            <a:ext cx="7561263" cy="831850"/>
          </a:xfrm>
          <a:prstGeom prst="rect">
            <a:avLst/>
          </a:prstGeom>
          <a:noFill/>
          <a:ln w="9525">
            <a:noFill/>
            <a:miter lim="800000"/>
            <a:headEnd/>
            <a:tailEnd/>
          </a:ln>
        </p:spPr>
        <p:txBody>
          <a:bodyPr>
            <a:spAutoFit/>
          </a:bodyPr>
          <a:lstStyle/>
          <a:p>
            <a:r>
              <a:rPr lang="it-IT" sz="1600" b="1" dirty="0">
                <a:latin typeface="Verdana" pitchFamily="34" charset="0"/>
                <a:hlinkClick r:id="rId5"/>
              </a:rPr>
              <a:t>http://www.iccolombo.it/</a:t>
            </a:r>
            <a:r>
              <a:rPr lang="it-IT" sz="1600" b="1" dirty="0" err="1">
                <a:latin typeface="Verdana" pitchFamily="34" charset="0"/>
                <a:hlinkClick r:id="rId5"/>
              </a:rPr>
              <a:t>uploads</a:t>
            </a:r>
            <a:r>
              <a:rPr lang="it-IT" sz="1600" b="1" dirty="0">
                <a:latin typeface="Verdana" pitchFamily="34" charset="0"/>
                <a:hlinkClick r:id="rId5"/>
              </a:rPr>
              <a:t>/</a:t>
            </a:r>
            <a:r>
              <a:rPr lang="it-IT" sz="1600" b="1" dirty="0" err="1">
                <a:latin typeface="Verdana" pitchFamily="34" charset="0"/>
                <a:hlinkClick r:id="rId5"/>
              </a:rPr>
              <a:t>programmazioniinfanzia</a:t>
            </a:r>
            <a:r>
              <a:rPr lang="it-IT" sz="1600" b="1" dirty="0">
                <a:latin typeface="Verdana" pitchFamily="34" charset="0"/>
                <a:hlinkClick r:id="rId5"/>
              </a:rPr>
              <a:t>/</a:t>
            </a:r>
            <a:r>
              <a:rPr lang="it-IT" sz="1600" b="1" dirty="0" err="1">
                <a:latin typeface="Verdana" pitchFamily="34" charset="0"/>
                <a:hlinkClick r:id="rId5"/>
              </a:rPr>
              <a:t>programmazionePerugino.pdf</a:t>
            </a:r>
            <a:endParaRPr lang="it-IT" sz="1600" b="1" dirty="0">
              <a:latin typeface="Verdana" pitchFamily="34" charset="0"/>
            </a:endParaRPr>
          </a:p>
          <a:p>
            <a:endParaRPr lang="it-IT" sz="1600" b="1" dirty="0">
              <a:latin typeface="Verdana" pitchFamily="34" charset="0"/>
            </a:endParaRPr>
          </a:p>
        </p:txBody>
      </p:sp>
      <p:sp>
        <p:nvSpPr>
          <p:cNvPr id="9" name="Text Box 4">
            <a:hlinkClick r:id="rId6"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049338"/>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 Via Rodano e Viale di Focene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Discipline</a:t>
            </a:r>
            <a:endParaRPr lang="it-IT" sz="1600" dirty="0">
              <a:latin typeface="Verdana" pitchFamily="34" charset="0"/>
              <a:cs typeface="+mn-cs"/>
            </a:endParaRPr>
          </a:p>
        </p:txBody>
      </p:sp>
      <p:sp>
        <p:nvSpPr>
          <p:cNvPr id="73733" name="CasellaDiTesto 8"/>
          <p:cNvSpPr txBox="1">
            <a:spLocks noChangeArrowheads="1"/>
          </p:cNvSpPr>
          <p:nvPr/>
        </p:nvSpPr>
        <p:spPr bwMode="auto">
          <a:xfrm>
            <a:off x="315913" y="1874838"/>
            <a:ext cx="6929437" cy="7234237"/>
          </a:xfrm>
          <a:prstGeom prst="rect">
            <a:avLst/>
          </a:prstGeom>
          <a:noFill/>
          <a:ln w="9525">
            <a:noFill/>
            <a:miter lim="800000"/>
            <a:headEnd/>
            <a:tailEnd/>
          </a:ln>
        </p:spPr>
        <p:txBody>
          <a:bodyPr>
            <a:spAutoFit/>
          </a:bodyPr>
          <a:lstStyle/>
          <a:p>
            <a:pPr algn="ctr"/>
            <a:r>
              <a:rPr lang="it-IT" sz="1400" b="1" dirty="0">
                <a:latin typeface="Verdana" pitchFamily="34" charset="0"/>
              </a:rPr>
              <a:t>OBIETTIVI GENERALI TRASVERSALI A TUTTE LE DISCIPLINE</a:t>
            </a:r>
          </a:p>
          <a:p>
            <a:pPr algn="just"/>
            <a:r>
              <a:rPr lang="it-IT" sz="1200" b="1" dirty="0">
                <a:latin typeface="Verdana" pitchFamily="34" charset="0"/>
              </a:rPr>
              <a:t> </a:t>
            </a:r>
          </a:p>
          <a:p>
            <a:pPr algn="just"/>
            <a:r>
              <a:rPr lang="it-IT" sz="1200" b="1" dirty="0">
                <a:latin typeface="Verdana" pitchFamily="34" charset="0"/>
              </a:rPr>
              <a:t> </a:t>
            </a:r>
          </a:p>
          <a:p>
            <a:pPr lvl="1" algn="just">
              <a:lnSpc>
                <a:spcPct val="150000"/>
              </a:lnSpc>
              <a:buFontTx/>
              <a:buBlip>
                <a:blip r:embed="rId3"/>
              </a:buBlip>
            </a:pPr>
            <a:r>
              <a:rPr lang="it-IT" sz="1200" b="1" dirty="0">
                <a:latin typeface="Verdana" pitchFamily="34" charset="0"/>
              </a:rPr>
              <a:t>Ampliare il patrimonio lessicale di base;</a:t>
            </a:r>
          </a:p>
          <a:p>
            <a:pPr lvl="1" algn="just">
              <a:lnSpc>
                <a:spcPct val="150000"/>
              </a:lnSpc>
              <a:buFontTx/>
              <a:buBlip>
                <a:blip r:embed="rId3"/>
              </a:buBlip>
            </a:pPr>
            <a:r>
              <a:rPr lang="it-IT" sz="1200" b="1" dirty="0">
                <a:latin typeface="Verdana" pitchFamily="34" charset="0"/>
              </a:rPr>
              <a:t>Acquisire e consolidare il piano dell’ascolto e della lettura;</a:t>
            </a:r>
          </a:p>
          <a:p>
            <a:pPr lvl="1" algn="just">
              <a:lnSpc>
                <a:spcPct val="150000"/>
              </a:lnSpc>
              <a:buFontTx/>
              <a:buBlip>
                <a:blip r:embed="rId3"/>
              </a:buBlip>
            </a:pPr>
            <a:r>
              <a:rPr lang="it-IT" sz="1200" b="1" dirty="0">
                <a:latin typeface="Verdana" pitchFamily="34" charset="0"/>
              </a:rPr>
              <a:t>Usare consapevolmente la comunicazione in contesti significativi;</a:t>
            </a:r>
          </a:p>
          <a:p>
            <a:pPr lvl="1" algn="just">
              <a:lnSpc>
                <a:spcPct val="150000"/>
              </a:lnSpc>
              <a:buFontTx/>
              <a:buBlip>
                <a:blip r:embed="rId3"/>
              </a:buBlip>
            </a:pPr>
            <a:r>
              <a:rPr lang="it-IT" sz="1200" b="1" dirty="0">
                <a:latin typeface="Verdana" pitchFamily="34" charset="0"/>
              </a:rPr>
              <a:t>Elaborare e produrre testi;</a:t>
            </a:r>
          </a:p>
          <a:p>
            <a:pPr lvl="1" algn="just">
              <a:lnSpc>
                <a:spcPct val="150000"/>
              </a:lnSpc>
              <a:buFontTx/>
              <a:buBlip>
                <a:blip r:embed="rId3"/>
              </a:buBlip>
            </a:pPr>
            <a:r>
              <a:rPr lang="it-IT" sz="1200" b="1" dirty="0">
                <a:latin typeface="Verdana" pitchFamily="34" charset="0"/>
              </a:rPr>
              <a:t>Osservare, analizzare e descrivere la realtà utilizzando un lessico appropriato;</a:t>
            </a:r>
          </a:p>
          <a:p>
            <a:pPr lvl="1" algn="just">
              <a:lnSpc>
                <a:spcPct val="150000"/>
              </a:lnSpc>
              <a:buFontTx/>
              <a:buBlip>
                <a:blip r:embed="rId3"/>
              </a:buBlip>
            </a:pPr>
            <a:r>
              <a:rPr lang="it-IT" sz="1200" b="1" dirty="0">
                <a:latin typeface="Verdana" pitchFamily="34" charset="0"/>
              </a:rPr>
              <a:t>Osservare, cogliere, descrivere e rappresentare i cambiamenti nel tempo e nello spazio;</a:t>
            </a:r>
          </a:p>
          <a:p>
            <a:pPr lvl="1" algn="just">
              <a:lnSpc>
                <a:spcPct val="150000"/>
              </a:lnSpc>
              <a:buFontTx/>
              <a:buBlip>
                <a:blip r:embed="rId3"/>
              </a:buBlip>
            </a:pPr>
            <a:r>
              <a:rPr lang="it-IT" sz="1200" b="1" dirty="0">
                <a:latin typeface="Verdana" pitchFamily="34" charset="0"/>
              </a:rPr>
              <a:t>Sviluppare la capacità spazio - temporale,</a:t>
            </a:r>
          </a:p>
          <a:p>
            <a:pPr lvl="1" algn="just">
              <a:lnSpc>
                <a:spcPct val="150000"/>
              </a:lnSpc>
              <a:buFontTx/>
              <a:buBlip>
                <a:blip r:embed="rId3"/>
              </a:buBlip>
            </a:pPr>
            <a:r>
              <a:rPr lang="it-IT" sz="1200" b="1" dirty="0">
                <a:latin typeface="Verdana" pitchFamily="34" charset="0"/>
              </a:rPr>
              <a:t>Comprendere ed eseguire istruzioni e procedure in contesti diversi;</a:t>
            </a:r>
          </a:p>
          <a:p>
            <a:pPr lvl="1" algn="just">
              <a:lnSpc>
                <a:spcPct val="150000"/>
              </a:lnSpc>
              <a:buFontTx/>
              <a:buBlip>
                <a:blip r:embed="rId3"/>
              </a:buBlip>
            </a:pPr>
            <a:r>
              <a:rPr lang="it-IT" sz="1200" b="1" dirty="0">
                <a:latin typeface="Verdana" pitchFamily="34" charset="0"/>
              </a:rPr>
              <a:t>Effettuare calcoli scritti e orali ed eseguire operazioni aritmetiche;</a:t>
            </a:r>
          </a:p>
          <a:p>
            <a:pPr lvl="1" algn="just">
              <a:lnSpc>
                <a:spcPct val="150000"/>
              </a:lnSpc>
              <a:buFontTx/>
              <a:buBlip>
                <a:blip r:embed="rId3"/>
              </a:buBlip>
            </a:pPr>
            <a:r>
              <a:rPr lang="it-IT" sz="1200" b="1" dirty="0">
                <a:latin typeface="Verdana" pitchFamily="34" charset="0"/>
              </a:rPr>
              <a:t>Riconoscere, rappresentare e risolvere problemi;</a:t>
            </a:r>
          </a:p>
          <a:p>
            <a:pPr lvl="1" algn="just">
              <a:lnSpc>
                <a:spcPct val="150000"/>
              </a:lnSpc>
              <a:buFontTx/>
              <a:buBlip>
                <a:blip r:embed="rId3"/>
              </a:buBlip>
            </a:pPr>
            <a:r>
              <a:rPr lang="it-IT" sz="1200" b="1" dirty="0">
                <a:latin typeface="Verdana" pitchFamily="34" charset="0"/>
              </a:rPr>
              <a:t>Rappresentare la realtà attraverso segni e simboli;</a:t>
            </a:r>
          </a:p>
          <a:p>
            <a:pPr lvl="1" algn="just">
              <a:lnSpc>
                <a:spcPct val="150000"/>
              </a:lnSpc>
              <a:buFontTx/>
              <a:buBlip>
                <a:blip r:embed="rId3"/>
              </a:buBlip>
            </a:pPr>
            <a:r>
              <a:rPr lang="it-IT" sz="1200" b="1" dirty="0">
                <a:latin typeface="Verdana" pitchFamily="34" charset="0"/>
              </a:rPr>
              <a:t>Cogliere ed utilizzare le relazioni temporali e logiche in testi e contesti significativi;</a:t>
            </a:r>
          </a:p>
          <a:p>
            <a:pPr lvl="1" algn="just">
              <a:lnSpc>
                <a:spcPct val="150000"/>
              </a:lnSpc>
              <a:buFontTx/>
              <a:buBlip>
                <a:blip r:embed="rId3"/>
              </a:buBlip>
            </a:pPr>
            <a:r>
              <a:rPr lang="it-IT" sz="1200" b="1" dirty="0">
                <a:latin typeface="Verdana" pitchFamily="34" charset="0"/>
              </a:rPr>
              <a:t>Riconoscere e condividere regole in vari contesti;</a:t>
            </a:r>
          </a:p>
          <a:p>
            <a:pPr lvl="1" algn="just">
              <a:lnSpc>
                <a:spcPct val="150000"/>
              </a:lnSpc>
              <a:buFontTx/>
              <a:buBlip>
                <a:blip r:embed="rId3"/>
              </a:buBlip>
            </a:pPr>
            <a:r>
              <a:rPr lang="it-IT" sz="1200" b="1" dirty="0">
                <a:latin typeface="Verdana" pitchFamily="34" charset="0"/>
              </a:rPr>
              <a:t>Comprendere il senso e il significato di eventi;</a:t>
            </a:r>
          </a:p>
          <a:p>
            <a:pPr lvl="1" algn="just">
              <a:lnSpc>
                <a:spcPct val="150000"/>
              </a:lnSpc>
              <a:buFontTx/>
              <a:buBlip>
                <a:blip r:embed="rId3"/>
              </a:buBlip>
            </a:pPr>
            <a:r>
              <a:rPr lang="it-IT" sz="1200" b="1" dirty="0">
                <a:latin typeface="Verdana" pitchFamily="34" charset="0"/>
              </a:rPr>
              <a:t>Conoscere e padroneggiare gli elementi del linguaggio visivo;</a:t>
            </a:r>
          </a:p>
          <a:p>
            <a:pPr lvl="1" algn="just">
              <a:lnSpc>
                <a:spcPct val="150000"/>
              </a:lnSpc>
              <a:buFontTx/>
              <a:buBlip>
                <a:blip r:embed="rId3"/>
              </a:buBlip>
            </a:pPr>
            <a:r>
              <a:rPr lang="it-IT" sz="1200" b="1" dirty="0">
                <a:latin typeface="Verdana" pitchFamily="34" charset="0"/>
              </a:rPr>
              <a:t>Utilizzare voce, corpo e oggetti in giochi musicali e drammatizzazioni;</a:t>
            </a:r>
          </a:p>
          <a:p>
            <a:pPr lvl="1" algn="just">
              <a:lnSpc>
                <a:spcPct val="150000"/>
              </a:lnSpc>
              <a:buFontTx/>
              <a:buBlip>
                <a:blip r:embed="rId3"/>
              </a:buBlip>
            </a:pPr>
            <a:r>
              <a:rPr lang="it-IT" sz="1200" b="1" dirty="0">
                <a:latin typeface="Verdana" pitchFamily="34" charset="0"/>
              </a:rPr>
              <a:t>Conoscere e rispettare l’ambiente naturale in cui viviamo;</a:t>
            </a:r>
          </a:p>
          <a:p>
            <a:pPr lvl="1" algn="just">
              <a:lnSpc>
                <a:spcPct val="150000"/>
              </a:lnSpc>
              <a:buFontTx/>
              <a:buBlip>
                <a:blip r:embed="rId3"/>
              </a:buBlip>
            </a:pPr>
            <a:r>
              <a:rPr lang="it-IT" sz="1200" b="1" dirty="0">
                <a:latin typeface="Verdana" pitchFamily="34" charset="0"/>
              </a:rPr>
              <a:t>Gestire e organizzare gli spostamenti del proprio corpo;</a:t>
            </a:r>
          </a:p>
          <a:p>
            <a:pPr lvl="1" algn="just">
              <a:lnSpc>
                <a:spcPct val="150000"/>
              </a:lnSpc>
              <a:buFontTx/>
              <a:buBlip>
                <a:blip r:embed="rId3"/>
              </a:buBlip>
            </a:pPr>
            <a:r>
              <a:rPr lang="it-IT" sz="1200" b="1" dirty="0">
                <a:latin typeface="Verdana" pitchFamily="34" charset="0"/>
              </a:rPr>
              <a:t>Assumere e adottare corrette abitudini igienico - sanitarie;</a:t>
            </a:r>
          </a:p>
          <a:p>
            <a:pPr lvl="1" algn="just">
              <a:lnSpc>
                <a:spcPct val="150000"/>
              </a:lnSpc>
              <a:buFontTx/>
              <a:buBlip>
                <a:blip r:embed="rId3"/>
              </a:buBlip>
            </a:pPr>
            <a:r>
              <a:rPr lang="it-IT" sz="1200" b="1" dirty="0">
                <a:latin typeface="Verdana" pitchFamily="34" charset="0"/>
              </a:rPr>
              <a:t>Conoscere e rispettare i principali regolamenti della vita sociale.</a:t>
            </a:r>
          </a:p>
          <a:p>
            <a:pPr algn="just"/>
            <a:endParaRPr lang="it-IT" sz="1200" b="1" dirty="0">
              <a:latin typeface="Verdana" pitchFamily="34" charset="0"/>
            </a:endParaRPr>
          </a:p>
        </p:txBody>
      </p:sp>
      <p:sp>
        <p:nvSpPr>
          <p:cNvPr id="10" name="Rettangolo 42">
            <a:hlinkClick r:id="rId4"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5" action="ppaction://hlinksldjump"/>
              </a:rPr>
              <a:t>Torna al menu</a:t>
            </a:r>
            <a:endParaRPr lang="it-IT" sz="1200" dirty="0">
              <a:latin typeface="Verdana" pitchFamily="34" charset="0"/>
            </a:endParaRPr>
          </a:p>
        </p:txBody>
      </p:sp>
      <p:sp>
        <p:nvSpPr>
          <p:cNvPr id="11" name="Text Box 4">
            <a:hlinkClick r:id="rId6"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avanti</a:t>
            </a:r>
            <a:endParaRPr lang="it-IT" sz="1200" dirty="0"/>
          </a:p>
        </p:txBody>
      </p:sp>
      <p:sp>
        <p:nvSpPr>
          <p:cNvPr id="12" name="Text Box 4">
            <a:hlinkClick r:id="rId6"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8" action="ppaction://hlinksldjump"/>
              </a:rPr>
              <a:t>indice</a:t>
            </a:r>
            <a:endParaRPr lang="it-IT" sz="1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049338"/>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 Via Rodano e Viale di Focene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 </a:t>
            </a:r>
            <a:endParaRPr lang="it-IT" sz="1600" dirty="0">
              <a:latin typeface="Verdana" pitchFamily="34" charset="0"/>
              <a:cs typeface="+mn-cs"/>
            </a:endParaRPr>
          </a:p>
        </p:txBody>
      </p:sp>
      <p:sp>
        <p:nvSpPr>
          <p:cNvPr id="9" name="Rettangolo 8"/>
          <p:cNvSpPr/>
          <p:nvPr/>
        </p:nvSpPr>
        <p:spPr>
          <a:xfrm>
            <a:off x="494483" y="2875740"/>
            <a:ext cx="6643734" cy="1994007"/>
          </a:xfrm>
          <a:prstGeom prst="rect">
            <a:avLst/>
          </a:prstGeom>
        </p:spPr>
        <p:txBody>
          <a:bodyPr wrap="square">
            <a:spAutoFit/>
          </a:bodyPr>
          <a:lstStyle/>
          <a:p>
            <a:pPr lvl="0" algn="just">
              <a:lnSpc>
                <a:spcPct val="150000"/>
              </a:lnSpc>
            </a:pPr>
            <a:r>
              <a:rPr lang="it-IT" sz="1200" b="1" dirty="0">
                <a:latin typeface="Verdana" pitchFamily="34" charset="0"/>
              </a:rPr>
              <a:t>le discipline d’insegnamento degli insegnanti della Scuola Primaria sono concordate dal team docenti, fatto salvo il rispetto delle ore del curriculum disciplinare ed acquisito il consenso del Dirigente Scolastico. </a:t>
            </a:r>
          </a:p>
          <a:p>
            <a:pPr lvl="0" algn="just">
              <a:lnSpc>
                <a:spcPct val="150000"/>
              </a:lnSpc>
            </a:pPr>
            <a:endParaRPr lang="it-IT" sz="1200" b="1" dirty="0">
              <a:latin typeface="Verdana" pitchFamily="34" charset="0"/>
            </a:endParaRPr>
          </a:p>
          <a:p>
            <a:pPr lvl="0" algn="just">
              <a:lnSpc>
                <a:spcPct val="150000"/>
              </a:lnSpc>
            </a:pPr>
            <a:r>
              <a:rPr lang="it-IT" sz="1200" b="1" dirty="0">
                <a:latin typeface="Verdana" pitchFamily="34" charset="0"/>
              </a:rPr>
              <a:t>A seguito della dotazione organica del personale docente, su una medesima classe, anche a tempo pieno, possono essere assegnati più docenti con relative materie d’insegnamento.</a:t>
            </a:r>
          </a:p>
        </p:txBody>
      </p:sp>
      <p:sp>
        <p:nvSpPr>
          <p:cNvPr id="10" name="Rettangolo 9"/>
          <p:cNvSpPr/>
          <p:nvPr/>
        </p:nvSpPr>
        <p:spPr>
          <a:xfrm>
            <a:off x="0" y="2018484"/>
            <a:ext cx="7561263" cy="339725"/>
          </a:xfrm>
          <a:prstGeom prst="rect">
            <a:avLst/>
          </a:prstGeom>
        </p:spPr>
        <p:txBody>
          <a:bodyPr>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Verdana" pitchFamily="34" charset="0"/>
                <a:cs typeface="+mn-cs"/>
              </a:rPr>
              <a:t>Premessa</a:t>
            </a:r>
            <a:endParaRPr lang="it-IT" sz="1600" b="1" dirty="0">
              <a:effectLst>
                <a:outerShdw blurRad="38100" dist="38100" dir="2700000" algn="tl">
                  <a:srgbClr val="000000">
                    <a:alpha val="43137"/>
                  </a:srgbClr>
                </a:outerShdw>
              </a:effectLst>
              <a:latin typeface="+mn-lt"/>
              <a:cs typeface="+mn-cs"/>
            </a:endParaRPr>
          </a:p>
        </p:txBody>
      </p:sp>
      <p:sp>
        <p:nvSpPr>
          <p:cNvPr id="12" name="Rettangolo 42">
            <a:hlinkClick r:id="rId3" action="ppaction://hlinksldjump"/>
          </p:cNvPr>
          <p:cNvSpPr>
            <a:spLocks noChangeArrowheads="1"/>
          </p:cNvSpPr>
          <p:nvPr/>
        </p:nvSpPr>
        <p:spPr bwMode="auto">
          <a:xfrm>
            <a:off x="5495925" y="9305925"/>
            <a:ext cx="1427163" cy="276225"/>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Torna al menu</a:t>
            </a:r>
            <a:endParaRPr lang="it-IT" sz="1200" dirty="0">
              <a:latin typeface="Verdana" pitchFamily="34" charset="0"/>
            </a:endParaRPr>
          </a:p>
        </p:txBody>
      </p:sp>
      <p:sp>
        <p:nvSpPr>
          <p:cNvPr id="13" name="Text Box 4">
            <a:hlinkClick r:id="rId5" action="ppaction://hlinksldjump"/>
          </p:cNvPr>
          <p:cNvSpPr txBox="1">
            <a:spLocks noChangeArrowheads="1"/>
          </p:cNvSpPr>
          <p:nvPr/>
        </p:nvSpPr>
        <p:spPr bwMode="auto">
          <a:xfrm>
            <a:off x="3227387" y="930516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6" action="ppaction://hlinksldjump"/>
              </a:rPr>
              <a:t>avanti</a:t>
            </a:r>
            <a:endParaRPr lang="it-IT" sz="1200" dirty="0"/>
          </a:p>
        </p:txBody>
      </p:sp>
      <p:sp>
        <p:nvSpPr>
          <p:cNvPr id="14" name="Text Box 4">
            <a:hlinkClick r:id="rId5"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7" action="ppaction://hlinksldjump"/>
              </a:rPr>
              <a:t>indice</a:t>
            </a:r>
            <a:endParaRPr lang="it-IT" sz="12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4755" name="Rettangolo 42">
            <a:hlinkClick r:id="rId3"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4" action="ppaction://hlinksldjump"/>
              </a:rPr>
              <a:t>Tempo pieno</a:t>
            </a:r>
            <a:endParaRPr lang="it-IT" sz="1200" dirty="0">
              <a:latin typeface="Verdana" pitchFamily="34" charset="0"/>
            </a:endParaRP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Italiano</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126963"/>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566643">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5"/>
                        </a:rPr>
                        <a:t>http://www.iccolombo.it/</a:t>
                      </a:r>
                      <a:r>
                        <a:rPr lang="it-IT" sz="1200" dirty="0" err="1">
                          <a:solidFill>
                            <a:schemeClr val="tx2"/>
                          </a:solidFill>
                          <a:latin typeface="Verdana" pitchFamily="34" charset="0"/>
                          <a:hlinkClick r:id="rId5"/>
                        </a:rPr>
                        <a:t>uploads</a:t>
                      </a:r>
                      <a:r>
                        <a:rPr lang="it-IT" sz="1200" dirty="0">
                          <a:solidFill>
                            <a:schemeClr val="tx2"/>
                          </a:solidFill>
                          <a:latin typeface="Verdana" pitchFamily="34" charset="0"/>
                          <a:hlinkClick r:id="rId5"/>
                        </a:rPr>
                        <a:t>/programmazioni%20primaria/classi%20prime/PROGRAMMAZIONE%20ITALIANOCLASSI%201.pdf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64008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/programmazioni%20primaria/classi%20seconde/PROGRAMMAZIONE%20ITALIANO%20CLASSI%202.pdf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64008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/programmazioni%20primaria/classi%20terze/PROGRAMMAZIONE%20ITALIANO%20CLASSI%203.pdf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64008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8"/>
                        </a:rPr>
                        <a:t>http://www.iccolombo.it/</a:t>
                      </a:r>
                      <a:r>
                        <a:rPr lang="it-IT" sz="1200" b="1" dirty="0" err="1">
                          <a:solidFill>
                            <a:schemeClr val="tx2"/>
                          </a:solidFill>
                          <a:latin typeface="Verdana" pitchFamily="34" charset="0"/>
                          <a:hlinkClick r:id="rId8"/>
                        </a:rPr>
                        <a:t>uploads</a:t>
                      </a:r>
                      <a:r>
                        <a:rPr lang="it-IT" sz="1200" b="1" dirty="0">
                          <a:solidFill>
                            <a:schemeClr val="tx2"/>
                          </a:solidFill>
                          <a:latin typeface="Verdana" pitchFamily="34" charset="0"/>
                          <a:hlinkClick r:id="rId8"/>
                        </a:rPr>
                        <a:t>/programmazioni%20primaria/classi%20quarte/PROGRAMMAZIONE%20ITALIANO%20CLASSI%204.pdf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64008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9"/>
                        </a:rPr>
                        <a:t>http://www.iccolombo.it/</a:t>
                      </a:r>
                      <a:r>
                        <a:rPr lang="it-IT" sz="1200" b="1" dirty="0" err="1">
                          <a:solidFill>
                            <a:schemeClr val="tx2"/>
                          </a:solidFill>
                          <a:latin typeface="Verdana" pitchFamily="34" charset="0"/>
                          <a:hlinkClick r:id="rId9"/>
                        </a:rPr>
                        <a:t>uploads</a:t>
                      </a:r>
                      <a:r>
                        <a:rPr lang="it-IT" sz="1200" b="1" dirty="0">
                          <a:solidFill>
                            <a:schemeClr val="tx2"/>
                          </a:solidFill>
                          <a:latin typeface="Verdana" pitchFamily="34" charset="0"/>
                          <a:hlinkClick r:id="rId9"/>
                        </a:rPr>
                        <a:t>/programmazioni%20primaria/classi%20quinte/PROGRAMMAZIONE%20ITALIANO%20CLASSI%205.pdf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9" name="Rettangolo 42">
            <a:hlinkClick r:id="rId3"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0" action="ppaction://hlinksldjump"/>
              </a:rPr>
              <a:t>Tempo corto 28 ore</a:t>
            </a:r>
            <a:endParaRPr lang="it-IT" sz="1200" dirty="0">
              <a:latin typeface="Verdana" pitchFamily="34" charset="0"/>
            </a:endParaRPr>
          </a:p>
        </p:txBody>
      </p:sp>
      <p:sp>
        <p:nvSpPr>
          <p:cNvPr id="11" name="Rettangolo 42">
            <a:hlinkClick r:id="rId3"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corto 27 ore</a:t>
            </a:r>
            <a:endParaRPr lang="it-IT" sz="1200" dirty="0">
              <a:latin typeface="Verdana" pitchFamily="34" charset="0"/>
            </a:endParaRPr>
          </a:p>
        </p:txBody>
      </p:sp>
      <p:sp>
        <p:nvSpPr>
          <p:cNvPr id="13" name="Rettangolo 42">
            <a:hlinkClick r:id="rId3" action="ppaction://hlinksldjump"/>
          </p:cNvPr>
          <p:cNvSpPr>
            <a:spLocks noChangeArrowheads="1"/>
          </p:cNvSpPr>
          <p:nvPr/>
        </p:nvSpPr>
        <p:spPr bwMode="auto">
          <a:xfrm>
            <a:off x="4495011" y="8947970"/>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Torna al curricolo</a:t>
            </a:r>
            <a:endParaRPr lang="it-IT" sz="1200" dirty="0">
              <a:latin typeface="Verdana" pitchFamily="34" charset="0"/>
            </a:endParaRPr>
          </a:p>
        </p:txBody>
      </p:sp>
      <p:sp>
        <p:nvSpPr>
          <p:cNvPr id="14" name="Text Box 4">
            <a:hlinkClick r:id="rId13" action="ppaction://hlinksldjump"/>
          </p:cNvPr>
          <p:cNvSpPr txBox="1">
            <a:spLocks noChangeArrowheads="1"/>
          </p:cNvSpPr>
          <p:nvPr/>
        </p:nvSpPr>
        <p:spPr bwMode="auto">
          <a:xfrm>
            <a:off x="2280433" y="8947970"/>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4" action="ppaction://hlinksldjump"/>
              </a:rPr>
              <a:t>avanti</a:t>
            </a:r>
            <a:endParaRPr lang="it-IT" sz="1200" dirty="0"/>
          </a:p>
        </p:txBody>
      </p:sp>
      <p:sp>
        <p:nvSpPr>
          <p:cNvPr id="12" name="Text Box 4">
            <a:hlinkClick r:id="rId13" action="ppaction://hlinksldjump"/>
          </p:cNvPr>
          <p:cNvSpPr txBox="1">
            <a:spLocks noChangeArrowheads="1"/>
          </p:cNvSpPr>
          <p:nvPr/>
        </p:nvSpPr>
        <p:spPr bwMode="auto">
          <a:xfrm>
            <a:off x="351607"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indice</a:t>
            </a:r>
            <a:endParaRPr lang="it-IT" sz="12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Storia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20040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214447">
                  <a:extLst>
                    <a:ext uri="{9D8B030D-6E8A-4147-A177-3AD203B41FA5}">
                      <a16:colId xmlns:a16="http://schemas.microsoft.com/office/drawing/2014/main" xmlns="" val="20000"/>
                    </a:ext>
                  </a:extLst>
                </a:gridCol>
                <a:gridCol w="5929353">
                  <a:extLst>
                    <a:ext uri="{9D8B030D-6E8A-4147-A177-3AD203B41FA5}">
                      <a16:colId xmlns:a16="http://schemas.microsoft.com/office/drawing/2014/main" xmlns="" val="20001"/>
                    </a:ext>
                  </a:extLst>
                </a:gridCol>
              </a:tblGrid>
              <a:tr h="638081">
                <a:tc>
                  <a:txBody>
                    <a:bodyPr/>
                    <a:lstStyle/>
                    <a:p>
                      <a:pPr algn="ctr"/>
                      <a:r>
                        <a:rPr lang="it-IT" sz="1400" dirty="0">
                          <a:solidFill>
                            <a:schemeClr val="tx2"/>
                          </a:solidFill>
                          <a:latin typeface="Verdana" pitchFamily="34" charset="0"/>
                        </a:rPr>
                        <a:t>Classi prime</a:t>
                      </a:r>
                    </a:p>
                  </a:txBody>
                  <a:tcPr>
                    <a:lnL w="57150" cap="flat" cmpd="sng" algn="ctr">
                      <a:solidFill>
                        <a:srgbClr val="0070C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0070C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/programmazioni%20primaria/classi%20prime/PROGRAMMAZIONE%20STORIA%20CLASSI%201.pdf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rgbClr val="0070C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/programmazioni%20primaria/classi%20seconde/PROGRAMMAZIONE%20STORIA%20CLASSI%202.pdf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rgbClr val="0070C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/programmazioni%20primaria/classi%20terze/PROGRAMMAZIONE%20STORIA%20CLASSI%203.pdf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70840">
                <a:tc>
                  <a:txBody>
                    <a:bodyPr/>
                    <a:lstStyle/>
                    <a:p>
                      <a:pPr algn="ctr"/>
                      <a:r>
                        <a:rPr lang="it-IT" sz="1400" b="1" dirty="0">
                          <a:solidFill>
                            <a:schemeClr val="tx2"/>
                          </a:solidFill>
                          <a:latin typeface="Verdana" pitchFamily="34" charset="0"/>
                        </a:rPr>
                        <a:t>Classi quarte</a:t>
                      </a:r>
                    </a:p>
                  </a:txBody>
                  <a:tcPr>
                    <a:lnL w="57150" cap="flat" cmpd="sng" algn="ctr">
                      <a:solidFill>
                        <a:srgbClr val="0070C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/programmazioni%20primaria/classi%20quarte/PROGRAMMAZIONE%20STORIA%20CLASSI%204.pdf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70840">
                <a:tc>
                  <a:txBody>
                    <a:bodyPr/>
                    <a:lstStyle/>
                    <a:p>
                      <a:pPr algn="ctr"/>
                      <a:r>
                        <a:rPr lang="it-IT" sz="1400" b="1" dirty="0">
                          <a:solidFill>
                            <a:schemeClr val="tx2"/>
                          </a:solidFill>
                          <a:latin typeface="Verdana" pitchFamily="34" charset="0"/>
                        </a:rPr>
                        <a:t>Classi quinte</a:t>
                      </a:r>
                    </a:p>
                  </a:txBody>
                  <a:tcPr>
                    <a:lnL w="57150" cap="flat" cmpd="sng" algn="ctr">
                      <a:solidFill>
                        <a:srgbClr val="0070C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/programmazioni%20primaria/classi%20quinte/PROGRAMMAZIONE%20STORIA%20CLASSI%205.pdf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0070C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4" name="Text Box 4">
            <a:hlinkClick r:id="rId8"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
        <p:nvSpPr>
          <p:cNvPr id="15" name="Rettangolo 42">
            <a:hlinkClick r:id="rId10"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pieno</a:t>
            </a:r>
            <a:endParaRPr lang="it-IT" sz="1200" dirty="0">
              <a:latin typeface="Verdana" pitchFamily="34" charset="0"/>
            </a:endParaRPr>
          </a:p>
        </p:txBody>
      </p:sp>
      <p:sp>
        <p:nvSpPr>
          <p:cNvPr id="16" name="Rettangolo 42">
            <a:hlinkClick r:id="rId10"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28 ore</a:t>
            </a:r>
            <a:endParaRPr lang="it-IT" sz="1200" dirty="0">
              <a:latin typeface="Verdana" pitchFamily="34" charset="0"/>
            </a:endParaRPr>
          </a:p>
        </p:txBody>
      </p:sp>
      <p:sp>
        <p:nvSpPr>
          <p:cNvPr id="17" name="Rettangolo 42">
            <a:hlinkClick r:id="rId10"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Tempo corto 27 ore</a:t>
            </a:r>
            <a:endParaRPr lang="it-IT" sz="1200" dirty="0">
              <a:latin typeface="Verdana" pitchFamily="34" charset="0"/>
            </a:endParaRPr>
          </a:p>
        </p:txBody>
      </p:sp>
      <p:sp>
        <p:nvSpPr>
          <p:cNvPr id="9" name="Rettangolo 42">
            <a:hlinkClick r:id="rId10"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4" action="ppaction://hlinksldjump"/>
              </a:rPr>
              <a:t>Torna al curricolo</a:t>
            </a:r>
            <a:endParaRPr lang="it-IT" sz="1200" dirty="0">
              <a:latin typeface="Verdana" pitchFamily="34" charset="0"/>
            </a:endParaRPr>
          </a:p>
        </p:txBody>
      </p:sp>
      <p:sp>
        <p:nvSpPr>
          <p:cNvPr id="11" name="Text Box 4">
            <a:hlinkClick r:id="rId8"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avanti</a:t>
            </a:r>
            <a:endParaRPr lang="it-IT" sz="1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Geografia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20040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rPr>
                        <a:t>http://www.iccolombo.it/</a:t>
                      </a:r>
                      <a:r>
                        <a:rPr lang="it-IT" sz="1200" dirty="0" err="1">
                          <a:solidFill>
                            <a:schemeClr val="tx2"/>
                          </a:solidFill>
                          <a:latin typeface="Verdana" pitchFamily="34" charset="0"/>
                        </a:rPr>
                        <a:t>uploads</a:t>
                      </a:r>
                      <a:r>
                        <a:rPr lang="it-IT" sz="1200" dirty="0">
                          <a:solidFill>
                            <a:schemeClr val="tx2"/>
                          </a:solidFill>
                          <a:latin typeface="Verdana" pitchFamily="34" charset="0"/>
                        </a:rPr>
                        <a:t>/programmazioni%20primaria/classi%20prime/PROGRAMMAZIONE%20GEOGRAFIA%20CLASSI%201.pdf</a:t>
                      </a: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rPr>
                        <a:t>http://www.iccolombo.it/</a:t>
                      </a:r>
                      <a:r>
                        <a:rPr lang="it-IT" sz="1200" b="1" dirty="0" err="1">
                          <a:solidFill>
                            <a:schemeClr val="tx2"/>
                          </a:solidFill>
                          <a:latin typeface="Verdana" pitchFamily="34" charset="0"/>
                        </a:rPr>
                        <a:t>uploads</a:t>
                      </a:r>
                      <a:r>
                        <a:rPr lang="it-IT" sz="1200" b="1" dirty="0">
                          <a:solidFill>
                            <a:schemeClr val="tx2"/>
                          </a:solidFill>
                          <a:latin typeface="Verdana" pitchFamily="34" charset="0"/>
                        </a:rPr>
                        <a:t>/programmazioni%20primaria/classi%20seconde/PROGRAMMAZIONE%20GEOGRAFIA%20CLASSI%202.pdf</a:t>
                      </a: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rPr>
                        <a:t>http://www.iccolombo.it/</a:t>
                      </a:r>
                      <a:r>
                        <a:rPr lang="it-IT" sz="1200" b="1" dirty="0" err="1">
                          <a:solidFill>
                            <a:schemeClr val="tx2"/>
                          </a:solidFill>
                          <a:latin typeface="Verdana" pitchFamily="34" charset="0"/>
                        </a:rPr>
                        <a:t>uploads</a:t>
                      </a:r>
                      <a:r>
                        <a:rPr lang="it-IT" sz="1200" b="1" dirty="0">
                          <a:solidFill>
                            <a:schemeClr val="tx2"/>
                          </a:solidFill>
                          <a:latin typeface="Verdana" pitchFamily="34" charset="0"/>
                        </a:rPr>
                        <a:t>/programmazioni%20primaria/classi%20terze/PROGRAMMAZIONE%20GEOGRAFIA%20CLASSI%203.pdf</a:t>
                      </a: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7084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rPr>
                        <a:t>http://www.iccolombo.it/</a:t>
                      </a:r>
                      <a:r>
                        <a:rPr lang="it-IT" sz="1200" b="1" dirty="0" err="1">
                          <a:solidFill>
                            <a:schemeClr val="tx2"/>
                          </a:solidFill>
                          <a:latin typeface="Verdana" pitchFamily="34" charset="0"/>
                        </a:rPr>
                        <a:t>uploads</a:t>
                      </a:r>
                      <a:r>
                        <a:rPr lang="it-IT" sz="1200" b="1" dirty="0">
                          <a:solidFill>
                            <a:schemeClr val="tx2"/>
                          </a:solidFill>
                          <a:latin typeface="Verdana" pitchFamily="34" charset="0"/>
                        </a:rPr>
                        <a:t>/programmazioni%20primaria/classi%20quarte/PROGRAMMAZIONE%20GEOGRAFIA%20CLASSI%204.pdf</a:t>
                      </a: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7084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rPr>
                        <a:t>http://www.iccolombo.it/</a:t>
                      </a:r>
                      <a:r>
                        <a:rPr lang="it-IT" sz="1200" b="1" dirty="0" err="1">
                          <a:solidFill>
                            <a:schemeClr val="tx2"/>
                          </a:solidFill>
                          <a:latin typeface="Verdana" pitchFamily="34" charset="0"/>
                        </a:rPr>
                        <a:t>uploads</a:t>
                      </a:r>
                      <a:r>
                        <a:rPr lang="it-IT" sz="1200" b="1" dirty="0">
                          <a:solidFill>
                            <a:schemeClr val="tx2"/>
                          </a:solidFill>
                          <a:latin typeface="Verdana" pitchFamily="34" charset="0"/>
                        </a:rPr>
                        <a:t>/programmazioni%20primaria/classi%20quinte/PROGRAMMAZIONE%20GEOGRAFIA%20CLASSI%205.pdf</a:t>
                      </a: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3"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4" action="ppaction://hlinksldjump"/>
              </a:rPr>
              <a:t>indice</a:t>
            </a:r>
            <a:endParaRPr lang="it-IT" sz="1200" dirty="0"/>
          </a:p>
        </p:txBody>
      </p:sp>
      <p:sp>
        <p:nvSpPr>
          <p:cNvPr id="13" name="Rettangolo 42">
            <a:hlinkClick r:id="rId5"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6" action="ppaction://hlinksldjump"/>
              </a:rPr>
              <a:t>Tempo pieno</a:t>
            </a:r>
            <a:endParaRPr lang="it-IT" sz="1200" dirty="0">
              <a:latin typeface="Verdana" pitchFamily="34" charset="0"/>
            </a:endParaRPr>
          </a:p>
        </p:txBody>
      </p:sp>
      <p:sp>
        <p:nvSpPr>
          <p:cNvPr id="14" name="Rettangolo 42">
            <a:hlinkClick r:id="rId5"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7" action="ppaction://hlinksldjump"/>
              </a:rPr>
              <a:t>Tempo corto 28 ore</a:t>
            </a:r>
            <a:endParaRPr lang="it-IT" sz="1200" dirty="0">
              <a:latin typeface="Verdana" pitchFamily="34" charset="0"/>
            </a:endParaRPr>
          </a:p>
        </p:txBody>
      </p:sp>
      <p:sp>
        <p:nvSpPr>
          <p:cNvPr id="15" name="Rettangolo 42">
            <a:hlinkClick r:id="rId5"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8" action="ppaction://hlinksldjump"/>
              </a:rPr>
              <a:t>Tempo corto 27 ore</a:t>
            </a:r>
            <a:endParaRPr lang="it-IT" sz="1200" dirty="0">
              <a:latin typeface="Verdana" pitchFamily="34" charset="0"/>
            </a:endParaRPr>
          </a:p>
        </p:txBody>
      </p:sp>
      <p:sp>
        <p:nvSpPr>
          <p:cNvPr id="9" name="Rettangolo 42">
            <a:hlinkClick r:id="rId5"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9" action="ppaction://hlinksldjump"/>
              </a:rPr>
              <a:t>Torna al curricolo</a:t>
            </a:r>
            <a:endParaRPr lang="it-IT" sz="1200" dirty="0">
              <a:latin typeface="Verdana" pitchFamily="34" charset="0"/>
            </a:endParaRPr>
          </a:p>
        </p:txBody>
      </p:sp>
      <p:sp>
        <p:nvSpPr>
          <p:cNvPr id="11" name="Text Box 4">
            <a:hlinkClick r:id="rId3"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0" action="ppaction://hlinksldjump"/>
              </a:rPr>
              <a:t>avanti</a:t>
            </a:r>
            <a:endParaRPr lang="it-IT" sz="12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231775"/>
            <a:ext cx="7561263" cy="708025"/>
          </a:xfrm>
          <a:prstGeom prst="rect">
            <a:avLst/>
          </a:prstGeom>
          <a:noFill/>
        </p:spPr>
        <p:txBody>
          <a:bodyPr>
            <a:spAutoFit/>
          </a:bodyPr>
          <a:lstStyle/>
          <a:p>
            <a:pPr algn="ct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Sezione V – Curricolo formativo</a:t>
            </a:r>
            <a:endParaRPr lang="it-IT" sz="2000" dirty="0">
              <a:latin typeface="Verdana" pitchFamily="34" charset="0"/>
              <a:cs typeface="+mn-cs"/>
            </a:endParaRPr>
          </a:p>
          <a:p>
            <a:pPr fontAlgn="auto">
              <a:spcBef>
                <a:spcPts val="0"/>
              </a:spcBef>
              <a:spcAft>
                <a:spcPts val="0"/>
              </a:spcAft>
              <a:defRPr/>
            </a:pPr>
            <a:r>
              <a:rPr lang="it-IT" sz="2000" b="1" dirty="0">
                <a:effectLst>
                  <a:outerShdw blurRad="50800" dist="38100" algn="tr" rotWithShape="0">
                    <a:prstClr val="black">
                      <a:alpha val="40000"/>
                    </a:prstClr>
                  </a:outerShdw>
                </a:effectLst>
                <a:latin typeface="Verdana" pitchFamily="34" charset="0"/>
                <a:cs typeface="+mn-cs"/>
              </a:rPr>
              <a:t> </a:t>
            </a:r>
          </a:p>
        </p:txBody>
      </p:sp>
      <p:sp>
        <p:nvSpPr>
          <p:cNvPr id="7" name="Rectangle 3"/>
          <p:cNvSpPr>
            <a:spLocks noChangeArrowheads="1"/>
          </p:cNvSpPr>
          <p:nvPr/>
        </p:nvSpPr>
        <p:spPr bwMode="auto">
          <a:xfrm>
            <a:off x="0" y="660400"/>
            <a:ext cx="7561263" cy="1295400"/>
          </a:xfrm>
          <a:prstGeom prst="rect">
            <a:avLst/>
          </a:prstGeom>
          <a:noFill/>
          <a:ln w="9525">
            <a:noFill/>
            <a:miter lim="800000"/>
            <a:headEnd/>
            <a:tailEnd/>
          </a:ln>
          <a:effectLst/>
        </p:spPr>
        <p:txBody>
          <a:bodyPr anchor="ctr">
            <a:spAutoFit/>
          </a:bodyPr>
          <a:lstStyle/>
          <a:p>
            <a:pPr algn="ctr" fontAlgn="auto">
              <a:lnSpc>
                <a:spcPts val="1700"/>
              </a:lnSpc>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di Istituto</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Il curricolo formativo orizzontale del primo ciclo di istruzione:</a:t>
            </a:r>
            <a:endParaRPr lang="it-IT" sz="1600" dirty="0">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Scuola Primaria</a:t>
            </a:r>
          </a:p>
          <a:p>
            <a:pPr algn="ctr" fontAlgn="auto">
              <a:spcBef>
                <a:spcPts val="0"/>
              </a:spcBef>
              <a:spcAft>
                <a:spcPts val="0"/>
              </a:spcAft>
              <a:defRPr/>
            </a:pPr>
            <a:endParaRPr lang="it-IT" sz="1600" b="1" dirty="0">
              <a:effectLst>
                <a:outerShdw blurRad="50800" dist="38100" algn="tr" rotWithShape="0">
                  <a:prstClr val="black">
                    <a:alpha val="40000"/>
                  </a:prstClr>
                </a:outerShdw>
              </a:effectLst>
              <a:latin typeface="Verdana" pitchFamily="34" charset="0"/>
              <a:cs typeface="+mn-cs"/>
            </a:endParaRPr>
          </a:p>
          <a:p>
            <a:pPr algn="ctr" fontAlgn="auto">
              <a:spcBef>
                <a:spcPts val="0"/>
              </a:spcBef>
              <a:spcAft>
                <a:spcPts val="0"/>
              </a:spcAft>
              <a:defRPr/>
            </a:pPr>
            <a:r>
              <a:rPr lang="it-IT" sz="1600" b="1" dirty="0">
                <a:effectLst>
                  <a:outerShdw blurRad="50800" dist="38100" algn="tr" rotWithShape="0">
                    <a:prstClr val="black">
                      <a:alpha val="40000"/>
                    </a:prstClr>
                  </a:outerShdw>
                </a:effectLst>
                <a:latin typeface="Verdana" pitchFamily="34" charset="0"/>
                <a:cs typeface="+mn-cs"/>
              </a:rPr>
              <a:t>Programmazione didattica di Matematica</a:t>
            </a:r>
            <a:endParaRPr lang="it-IT" sz="1600" dirty="0">
              <a:latin typeface="Verdana" pitchFamily="34" charset="0"/>
              <a:cs typeface="+mn-cs"/>
            </a:endParaRPr>
          </a:p>
        </p:txBody>
      </p:sp>
      <p:graphicFrame>
        <p:nvGraphicFramePr>
          <p:cNvPr id="10" name="Tabella 9"/>
          <p:cNvGraphicFramePr>
            <a:graphicFrameLocks noGrp="1"/>
          </p:cNvGraphicFramePr>
          <p:nvPr/>
        </p:nvGraphicFramePr>
        <p:xfrm>
          <a:off x="208730" y="3666419"/>
          <a:ext cx="7143800" cy="320040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071571">
                  <a:extLst>
                    <a:ext uri="{9D8B030D-6E8A-4147-A177-3AD203B41FA5}">
                      <a16:colId xmlns:a16="http://schemas.microsoft.com/office/drawing/2014/main" xmlns="" val="20000"/>
                    </a:ext>
                  </a:extLst>
                </a:gridCol>
                <a:gridCol w="6072229">
                  <a:extLst>
                    <a:ext uri="{9D8B030D-6E8A-4147-A177-3AD203B41FA5}">
                      <a16:colId xmlns:a16="http://schemas.microsoft.com/office/drawing/2014/main" xmlns="" val="20001"/>
                    </a:ext>
                  </a:extLst>
                </a:gridCol>
              </a:tblGrid>
              <a:tr h="370840">
                <a:tc>
                  <a:txBody>
                    <a:bodyPr/>
                    <a:lstStyle/>
                    <a:p>
                      <a:pPr algn="ctr"/>
                      <a:r>
                        <a:rPr lang="it-IT" sz="1400" dirty="0">
                          <a:solidFill>
                            <a:schemeClr val="tx2"/>
                          </a:solidFill>
                          <a:latin typeface="Verdana" pitchFamily="34" charset="0"/>
                        </a:rPr>
                        <a:t>Classi prime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dirty="0">
                          <a:solidFill>
                            <a:schemeClr val="tx2"/>
                          </a:solidFill>
                          <a:latin typeface="Verdana" pitchFamily="34" charset="0"/>
                          <a:hlinkClick r:id="rId3"/>
                        </a:rPr>
                        <a:t>http://www.iccolombo.it/</a:t>
                      </a:r>
                      <a:r>
                        <a:rPr lang="it-IT" sz="1200" dirty="0" err="1">
                          <a:solidFill>
                            <a:schemeClr val="tx2"/>
                          </a:solidFill>
                          <a:latin typeface="Verdana" pitchFamily="34" charset="0"/>
                          <a:hlinkClick r:id="rId3"/>
                        </a:rPr>
                        <a:t>uploads</a:t>
                      </a:r>
                      <a:r>
                        <a:rPr lang="it-IT" sz="1200" dirty="0">
                          <a:solidFill>
                            <a:schemeClr val="tx2"/>
                          </a:solidFill>
                          <a:latin typeface="Verdana" pitchFamily="34" charset="0"/>
                          <a:hlinkClick r:id="rId3"/>
                        </a:rPr>
                        <a:t>/programmazioni%20primaria/classi%20prime/PROGRAMMAZIONE%20MATEMATICA%20CLASSI%201.pdf</a:t>
                      </a:r>
                      <a:endParaRPr lang="it-IT" sz="1200"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0"/>
                  </a:ext>
                </a:extLst>
              </a:tr>
              <a:tr h="370840">
                <a:tc>
                  <a:txBody>
                    <a:bodyPr/>
                    <a:lstStyle/>
                    <a:p>
                      <a:pPr algn="ctr"/>
                      <a:r>
                        <a:rPr lang="it-IT" sz="1400" b="1" dirty="0">
                          <a:solidFill>
                            <a:schemeClr val="tx2"/>
                          </a:solidFill>
                          <a:latin typeface="Verdana" pitchFamily="34" charset="0"/>
                        </a:rPr>
                        <a:t>Classi seconde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4"/>
                        </a:rPr>
                        <a:t>http://www.iccolombo.it/</a:t>
                      </a:r>
                      <a:r>
                        <a:rPr lang="it-IT" sz="1200" b="1" dirty="0" err="1">
                          <a:solidFill>
                            <a:schemeClr val="tx2"/>
                          </a:solidFill>
                          <a:latin typeface="Verdana" pitchFamily="34" charset="0"/>
                          <a:hlinkClick r:id="rId4"/>
                        </a:rPr>
                        <a:t>uploads</a:t>
                      </a:r>
                      <a:r>
                        <a:rPr lang="it-IT" sz="1200" b="1" dirty="0">
                          <a:solidFill>
                            <a:schemeClr val="tx2"/>
                          </a:solidFill>
                          <a:latin typeface="Verdana" pitchFamily="34" charset="0"/>
                          <a:hlinkClick r:id="rId4"/>
                        </a:rPr>
                        <a:t>/programmazioni%20primaria/classi%20seconde/PROGRAMMAZIONE%20MATEMATICA%20CLASSI%202.pdf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1"/>
                  </a:ext>
                </a:extLst>
              </a:tr>
              <a:tr h="370840">
                <a:tc>
                  <a:txBody>
                    <a:bodyPr/>
                    <a:lstStyle/>
                    <a:p>
                      <a:pPr algn="ctr"/>
                      <a:r>
                        <a:rPr lang="it-IT" sz="1400" b="1" dirty="0">
                          <a:solidFill>
                            <a:schemeClr val="tx2"/>
                          </a:solidFill>
                          <a:latin typeface="Verdana" pitchFamily="34" charset="0"/>
                        </a:rPr>
                        <a:t>Classi terze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5"/>
                        </a:rPr>
                        <a:t>http://www.iccolombo.it/</a:t>
                      </a:r>
                      <a:r>
                        <a:rPr lang="it-IT" sz="1200" b="1" dirty="0" err="1">
                          <a:solidFill>
                            <a:schemeClr val="tx2"/>
                          </a:solidFill>
                          <a:latin typeface="Verdana" pitchFamily="34" charset="0"/>
                          <a:hlinkClick r:id="rId5"/>
                        </a:rPr>
                        <a:t>uploads</a:t>
                      </a:r>
                      <a:r>
                        <a:rPr lang="it-IT" sz="1200" b="1" dirty="0">
                          <a:solidFill>
                            <a:schemeClr val="tx2"/>
                          </a:solidFill>
                          <a:latin typeface="Verdana" pitchFamily="34" charset="0"/>
                          <a:hlinkClick r:id="rId5"/>
                        </a:rPr>
                        <a:t>/programmazioni%20primaria/classi%20terze/PROGRAMMAZIONE%20MATEMATICA%20CLASSI%203.pdf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2"/>
                  </a:ext>
                </a:extLst>
              </a:tr>
              <a:tr h="370840">
                <a:tc>
                  <a:txBody>
                    <a:bodyPr/>
                    <a:lstStyle/>
                    <a:p>
                      <a:pPr algn="ctr"/>
                      <a:r>
                        <a:rPr lang="it-IT" sz="1400" b="1" dirty="0">
                          <a:solidFill>
                            <a:schemeClr val="tx2"/>
                          </a:solidFill>
                          <a:latin typeface="Verdana" pitchFamily="34" charset="0"/>
                        </a:rPr>
                        <a:t>Classi quarte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6"/>
                        </a:rPr>
                        <a:t>http://www.iccolombo.it/</a:t>
                      </a:r>
                      <a:r>
                        <a:rPr lang="it-IT" sz="1200" b="1" dirty="0" err="1">
                          <a:solidFill>
                            <a:schemeClr val="tx2"/>
                          </a:solidFill>
                          <a:latin typeface="Verdana" pitchFamily="34" charset="0"/>
                          <a:hlinkClick r:id="rId6"/>
                        </a:rPr>
                        <a:t>uploads</a:t>
                      </a:r>
                      <a:r>
                        <a:rPr lang="it-IT" sz="1200" b="1" dirty="0">
                          <a:solidFill>
                            <a:schemeClr val="tx2"/>
                          </a:solidFill>
                          <a:latin typeface="Verdana" pitchFamily="34" charset="0"/>
                          <a:hlinkClick r:id="rId6"/>
                        </a:rPr>
                        <a:t>/programmazioni%20primaria/classi%20quarte/PROGRAMMAZIONE%20MATEMATICA%20CLASSI%204.pdf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3"/>
                  </a:ext>
                </a:extLst>
              </a:tr>
              <a:tr h="370840">
                <a:tc>
                  <a:txBody>
                    <a:bodyPr/>
                    <a:lstStyle/>
                    <a:p>
                      <a:pPr algn="ctr"/>
                      <a:r>
                        <a:rPr lang="it-IT" sz="1400" b="1" dirty="0">
                          <a:solidFill>
                            <a:schemeClr val="tx2"/>
                          </a:solidFill>
                          <a:latin typeface="Verdana" pitchFamily="34" charset="0"/>
                        </a:rPr>
                        <a:t>Classi quinte</a:t>
                      </a:r>
                    </a:p>
                  </a:txBody>
                  <a:tcPr>
                    <a:lnL w="571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tc>
                  <a:txBody>
                    <a:bodyPr/>
                    <a:lstStyle/>
                    <a:p>
                      <a:r>
                        <a:rPr lang="it-IT" sz="1200" b="1" dirty="0">
                          <a:solidFill>
                            <a:schemeClr val="tx2"/>
                          </a:solidFill>
                          <a:latin typeface="Verdana" pitchFamily="34" charset="0"/>
                          <a:hlinkClick r:id="rId7"/>
                        </a:rPr>
                        <a:t>http://www.iccolombo.it/</a:t>
                      </a:r>
                      <a:r>
                        <a:rPr lang="it-IT" sz="1200" b="1" dirty="0" err="1">
                          <a:solidFill>
                            <a:schemeClr val="tx2"/>
                          </a:solidFill>
                          <a:latin typeface="Verdana" pitchFamily="34" charset="0"/>
                          <a:hlinkClick r:id="rId7"/>
                        </a:rPr>
                        <a:t>uploads</a:t>
                      </a:r>
                      <a:r>
                        <a:rPr lang="it-IT" sz="1200" b="1" dirty="0">
                          <a:solidFill>
                            <a:schemeClr val="tx2"/>
                          </a:solidFill>
                          <a:latin typeface="Verdana" pitchFamily="34" charset="0"/>
                          <a:hlinkClick r:id="rId7"/>
                        </a:rPr>
                        <a:t>/programmazioni%20primaria/classi%20quinte/PROGRAMMAZIONE%20MATEMATICA%20CLASSI%205.pdf</a:t>
                      </a:r>
                      <a:endParaRPr lang="it-IT" sz="1200" b="1" dirty="0">
                        <a:solidFill>
                          <a:schemeClr val="tx2"/>
                        </a:solidFill>
                        <a:latin typeface="Verdana" pitchFamily="34" charset="0"/>
                      </a:endParaRPr>
                    </a:p>
                  </a:txBody>
                  <a:tcPr>
                    <a:lnL w="190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FC000">
                        <a:alpha val="10196"/>
                      </a:srgbClr>
                    </a:solidFill>
                  </a:tcPr>
                </a:tc>
                <a:extLst>
                  <a:ext uri="{0D108BD9-81ED-4DB2-BD59-A6C34878D82A}">
                    <a16:rowId xmlns:a16="http://schemas.microsoft.com/office/drawing/2014/main" xmlns="" val="10004"/>
                  </a:ext>
                </a:extLst>
              </a:tr>
            </a:tbl>
          </a:graphicData>
        </a:graphic>
      </p:graphicFrame>
      <p:sp>
        <p:nvSpPr>
          <p:cNvPr id="12" name="Text Box 4">
            <a:hlinkClick r:id="rId8" action="ppaction://hlinksldjump"/>
          </p:cNvPr>
          <p:cNvSpPr txBox="1">
            <a:spLocks noChangeArrowheads="1"/>
          </p:cNvSpPr>
          <p:nvPr/>
        </p:nvSpPr>
        <p:spPr bwMode="auto">
          <a:xfrm>
            <a:off x="208731" y="9305925"/>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9" action="ppaction://hlinksldjump"/>
              </a:rPr>
              <a:t>indice</a:t>
            </a:r>
            <a:endParaRPr lang="it-IT" sz="1200" dirty="0"/>
          </a:p>
        </p:txBody>
      </p:sp>
      <p:sp>
        <p:nvSpPr>
          <p:cNvPr id="13" name="Rettangolo 42">
            <a:hlinkClick r:id="rId10" action="ppaction://hlinksldjump"/>
          </p:cNvPr>
          <p:cNvSpPr>
            <a:spLocks noChangeArrowheads="1"/>
          </p:cNvSpPr>
          <p:nvPr/>
        </p:nvSpPr>
        <p:spPr bwMode="auto">
          <a:xfrm>
            <a:off x="1637491" y="9305925"/>
            <a:ext cx="129875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1" action="ppaction://hlinksldjump"/>
              </a:rPr>
              <a:t>Tempo pieno</a:t>
            </a:r>
            <a:endParaRPr lang="it-IT" sz="1200" dirty="0">
              <a:latin typeface="Verdana" pitchFamily="34" charset="0"/>
            </a:endParaRPr>
          </a:p>
        </p:txBody>
      </p:sp>
      <p:sp>
        <p:nvSpPr>
          <p:cNvPr id="14" name="Rettangolo 42">
            <a:hlinkClick r:id="rId10" action="ppaction://hlinksldjump"/>
          </p:cNvPr>
          <p:cNvSpPr>
            <a:spLocks noChangeArrowheads="1"/>
          </p:cNvSpPr>
          <p:nvPr/>
        </p:nvSpPr>
        <p:spPr bwMode="auto">
          <a:xfrm>
            <a:off x="3280565"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2" action="ppaction://hlinksldjump"/>
              </a:rPr>
              <a:t>Tempo corto 28 ore</a:t>
            </a:r>
            <a:endParaRPr lang="it-IT" sz="1200" dirty="0">
              <a:latin typeface="Verdana" pitchFamily="34" charset="0"/>
            </a:endParaRPr>
          </a:p>
        </p:txBody>
      </p:sp>
      <p:sp>
        <p:nvSpPr>
          <p:cNvPr id="15" name="Rettangolo 42">
            <a:hlinkClick r:id="rId10" action="ppaction://hlinksldjump"/>
          </p:cNvPr>
          <p:cNvSpPr>
            <a:spLocks noChangeArrowheads="1"/>
          </p:cNvSpPr>
          <p:nvPr/>
        </p:nvSpPr>
        <p:spPr bwMode="auto">
          <a:xfrm>
            <a:off x="5495143" y="9305160"/>
            <a:ext cx="1879041" cy="276999"/>
          </a:xfrm>
          <a:prstGeom prst="rect">
            <a:avLst/>
          </a:prstGeom>
          <a:noFill/>
          <a:ln w="9525">
            <a:noFill/>
            <a:miter lim="800000"/>
            <a:headEnd/>
            <a:tailEnd/>
          </a:ln>
        </p:spPr>
        <p:txBody>
          <a:bodyPr wrap="none">
            <a:spAutoFit/>
          </a:bodyPr>
          <a:lstStyle/>
          <a:p>
            <a:r>
              <a:rPr lang="it-IT" sz="1200" b="1" dirty="0">
                <a:latin typeface="Verdana" pitchFamily="34" charset="0"/>
                <a:hlinkClick r:id="rId13" action="ppaction://hlinksldjump"/>
              </a:rPr>
              <a:t>Tempo corto 27 ore</a:t>
            </a:r>
            <a:endParaRPr lang="it-IT" sz="1200" dirty="0">
              <a:latin typeface="Verdana" pitchFamily="34" charset="0"/>
            </a:endParaRPr>
          </a:p>
        </p:txBody>
      </p:sp>
      <p:sp>
        <p:nvSpPr>
          <p:cNvPr id="9" name="Rettangolo 42">
            <a:hlinkClick r:id="rId10" action="ppaction://hlinksldjump"/>
          </p:cNvPr>
          <p:cNvSpPr>
            <a:spLocks noChangeArrowheads="1"/>
          </p:cNvSpPr>
          <p:nvPr/>
        </p:nvSpPr>
        <p:spPr bwMode="auto">
          <a:xfrm>
            <a:off x="4637887" y="9090846"/>
            <a:ext cx="1704313" cy="276999"/>
          </a:xfrm>
          <a:prstGeom prst="rect">
            <a:avLst/>
          </a:prstGeom>
          <a:noFill/>
          <a:ln w="9525">
            <a:noFill/>
            <a:miter lim="800000"/>
            <a:headEnd/>
            <a:tailEnd/>
          </a:ln>
        </p:spPr>
        <p:txBody>
          <a:bodyPr wrap="none">
            <a:spAutoFit/>
          </a:bodyPr>
          <a:lstStyle/>
          <a:p>
            <a:r>
              <a:rPr lang="it-IT" sz="1200" b="1" dirty="0">
                <a:latin typeface="Verdana" pitchFamily="34" charset="0"/>
                <a:hlinkClick r:id="rId14" action="ppaction://hlinksldjump"/>
              </a:rPr>
              <a:t>Torna al curricolo</a:t>
            </a:r>
            <a:endParaRPr lang="it-IT" sz="1200" dirty="0">
              <a:latin typeface="Verdana" pitchFamily="34" charset="0"/>
            </a:endParaRPr>
          </a:p>
        </p:txBody>
      </p:sp>
      <p:sp>
        <p:nvSpPr>
          <p:cNvPr id="11" name="Text Box 4">
            <a:hlinkClick r:id="rId8" action="ppaction://hlinksldjump"/>
          </p:cNvPr>
          <p:cNvSpPr txBox="1">
            <a:spLocks noChangeArrowheads="1"/>
          </p:cNvSpPr>
          <p:nvPr/>
        </p:nvSpPr>
        <p:spPr bwMode="auto">
          <a:xfrm>
            <a:off x="2423309" y="9090846"/>
            <a:ext cx="1106488" cy="339725"/>
          </a:xfrm>
          <a:prstGeom prst="rect">
            <a:avLst/>
          </a:prstGeom>
          <a:noFill/>
          <a:ln w="9525">
            <a:noFill/>
            <a:miter lim="800000"/>
            <a:headEnd/>
            <a:tailEnd/>
          </a:ln>
        </p:spPr>
        <p:txBody>
          <a:bodyPr/>
          <a:lstStyle/>
          <a:p>
            <a:pPr algn="ctr">
              <a:spcAft>
                <a:spcPts val="1000"/>
              </a:spcAft>
            </a:pPr>
            <a:r>
              <a:rPr lang="it-IT" sz="1200" b="1" dirty="0">
                <a:latin typeface="Verdana" pitchFamily="34" charset="0"/>
                <a:hlinkClick r:id="rId15" action="ppaction://hlinksldjump"/>
              </a:rPr>
              <a:t>avanti</a:t>
            </a:r>
            <a:endParaRPr lang="it-IT" sz="1200"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5392</TotalTime>
  <Words>22674</Words>
  <Application>Microsoft Office PowerPoint</Application>
  <PresentationFormat>Personalizzato</PresentationFormat>
  <Paragraphs>4971</Paragraphs>
  <Slides>200</Slides>
  <Notes>182</Notes>
  <HiddenSlides>0</HiddenSlides>
  <MMClips>0</MMClips>
  <ScaleCrop>false</ScaleCrop>
  <HeadingPairs>
    <vt:vector size="4" baseType="variant">
      <vt:variant>
        <vt:lpstr>Tema</vt:lpstr>
      </vt:variant>
      <vt:variant>
        <vt:i4>1</vt:i4>
      </vt:variant>
      <vt:variant>
        <vt:lpstr>Titoli diapositive</vt:lpstr>
      </vt:variant>
      <vt:variant>
        <vt:i4>200</vt:i4>
      </vt:variant>
    </vt:vector>
  </HeadingPairs>
  <TitlesOfParts>
    <vt:vector size="20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Diapositiva 195</vt:lpstr>
      <vt:lpstr>Diapositiva 196</vt:lpstr>
      <vt:lpstr>Diapositiva 197</vt:lpstr>
      <vt:lpstr>Diapositiva 198</vt:lpstr>
      <vt:lpstr>Diapositiva 199</vt:lpstr>
      <vt:lpstr>Diapositiva 200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sono io</dc:creator>
  <cp:lastModifiedBy>segreteria01</cp:lastModifiedBy>
  <cp:revision>1355</cp:revision>
  <dcterms:created xsi:type="dcterms:W3CDTF">2015-11-01T14:53:36Z</dcterms:created>
  <dcterms:modified xsi:type="dcterms:W3CDTF">2017-05-16T10:47:38Z</dcterms:modified>
</cp:coreProperties>
</file>